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5715000" type="screen16x1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8" y="32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2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05594"/>
            <a:ext cx="1543051" cy="6500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2" y="305594"/>
            <a:ext cx="4476751" cy="6500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06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1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7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1778001"/>
            <a:ext cx="3009900" cy="50284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1778001"/>
            <a:ext cx="3009900" cy="50284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63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60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0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0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27543"/>
            <a:ext cx="5111751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8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1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1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5640D-DA10-4C62-9FE9-BA666D5A4855}" type="datetimeFigureOut">
              <a:rPr lang="ru-RU" smtClean="0"/>
              <a:t>09.08.2019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5870-C8B6-49B9-8D46-BDDAA881B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5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bitly.su/XquQIX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08" y="667320"/>
            <a:ext cx="7236000" cy="49575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4802" y="193204"/>
            <a:ext cx="6859198" cy="590550"/>
          </a:xfrm>
        </p:spPr>
        <p:txBody>
          <a:bodyPr>
            <a:noAutofit/>
          </a:bodyPr>
          <a:lstStyle/>
          <a:p>
            <a:pPr algn="r"/>
            <a:r>
              <a:rPr lang="uk-UA" sz="1800" b="1" cap="all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Державна реєстрація авторського права на твір</a:t>
            </a:r>
            <a:endParaRPr lang="ru-RU" sz="1800" cap="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Shape 89" descr="logo-11.png">
            <a:extLst>
              <a:ext uri="{FF2B5EF4-FFF2-40B4-BE49-F238E27FC236}">
                <a16:creationId xmlns:a16="http://schemas.microsoft.com/office/drawing/2014/main" id="{30CA4868-56E3-48F9-9907-15C151A50BC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536" y="82714"/>
            <a:ext cx="2154208" cy="56399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2699792" y="3079035"/>
            <a:ext cx="319377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фізична особа  </a:t>
            </a:r>
          </a:p>
          <a:p>
            <a:pPr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грн </a:t>
            </a:r>
          </a:p>
          <a:p>
            <a:pPr algn="ctr"/>
            <a:endParaRPr lang="uk-UA" sz="1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юридична особа </a:t>
            </a:r>
          </a:p>
          <a:p>
            <a:pPr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510</a:t>
            </a: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грн</a:t>
            </a:r>
            <a:endParaRPr lang="uk-UA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Users\ADmin\Downloads\money-ba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778" y="862657"/>
            <a:ext cx="1234211" cy="123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5950226" y="953596"/>
            <a:ext cx="0" cy="476380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765130" y="2091598"/>
            <a:ext cx="3164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Сплатити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підготовку до держреєстрації:</a:t>
            </a:r>
            <a:endParaRPr lang="uk-UA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4"/>
          <p:cNvSpPr/>
          <p:nvPr/>
        </p:nvSpPr>
        <p:spPr>
          <a:xfrm>
            <a:off x="323528" y="3025611"/>
            <a:ext cx="20162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ауки</a:t>
            </a:r>
          </a:p>
          <a:p>
            <a:pPr marL="85725" indent="-85725" algn="ctr">
              <a:buFontTx/>
              <a:buChar char="-"/>
            </a:pPr>
            <a:endParaRPr lang="uk-UA" sz="1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літератури</a:t>
            </a:r>
          </a:p>
          <a:p>
            <a:pPr marL="85725" indent="-85725" algn="ctr">
              <a:buFontTx/>
              <a:buChar char="-"/>
            </a:pPr>
            <a:endParaRPr lang="uk-UA" sz="1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истецтва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3"/>
          <p:cNvSpPr/>
          <p:nvPr/>
        </p:nvSpPr>
        <p:spPr>
          <a:xfrm>
            <a:off x="35496" y="2094464"/>
            <a:ext cx="27716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Застосовується до творів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4"/>
          <p:cNvSpPr/>
          <p:nvPr/>
        </p:nvSpPr>
        <p:spPr>
          <a:xfrm>
            <a:off x="56201" y="4867621"/>
            <a:ext cx="25142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uk-UA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ітературні письмові твори; усні твори; комп'ютерні програми; музичні твори; а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удіовізуальні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твори; твори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живопису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архітектури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скульптури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графіки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переклади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адаптації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аранжування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інші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переробки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літературних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художніх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творів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збірники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творів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інші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твори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передбачені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законодавством</a:t>
            </a:r>
            <a:endParaRPr lang="ru-RU" sz="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4"/>
          <p:cNvSpPr/>
          <p:nvPr/>
        </p:nvSpPr>
        <p:spPr>
          <a:xfrm>
            <a:off x="2699792" y="4805353"/>
            <a:ext cx="316494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Отримувач</a:t>
            </a:r>
            <a:r>
              <a:rPr lang="ru-RU" sz="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 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Печер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р-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Печерс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р-н/22011900</a:t>
            </a:r>
          </a:p>
          <a:p>
            <a:r>
              <a:rPr lang="ru-RU" sz="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Казначейство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(ЕАП)</a:t>
            </a:r>
          </a:p>
          <a:p>
            <a:pPr algn="ctr"/>
            <a:endParaRPr lang="ru-RU" sz="3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платежу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*;101; 22011900; 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ЄДРПОУ/ІПН;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держреєстрації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авторського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права</a:t>
            </a:r>
            <a:r>
              <a:rPr lang="en-US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автора</a:t>
            </a:r>
            <a:r>
              <a:rPr lang="uk-UA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роботодавця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скорочена назва твору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33" y="850122"/>
            <a:ext cx="1235815" cy="1235815"/>
          </a:xfrm>
          <a:prstGeom prst="rect">
            <a:avLst/>
          </a:prstGeom>
        </p:spPr>
      </p:pic>
      <p:sp>
        <p:nvSpPr>
          <p:cNvPr id="26" name="Прямоугольник 4"/>
          <p:cNvSpPr/>
          <p:nvPr/>
        </p:nvSpPr>
        <p:spPr>
          <a:xfrm>
            <a:off x="6171676" y="3034322"/>
            <a:ext cx="28649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аява</a:t>
            </a:r>
          </a:p>
          <a:p>
            <a:pPr algn="ctr"/>
            <a:endParaRPr lang="uk-UA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вір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латіжний документ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k-UA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18"/>
          <p:cNvCxnSpPr/>
          <p:nvPr/>
        </p:nvCxnSpPr>
        <p:spPr>
          <a:xfrm>
            <a:off x="2699792" y="951196"/>
            <a:ext cx="0" cy="476380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3"/>
          <p:cNvSpPr/>
          <p:nvPr/>
        </p:nvSpPr>
        <p:spPr>
          <a:xfrm>
            <a:off x="6228337" y="2091598"/>
            <a:ext cx="27716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Подати пакет  документів</a:t>
            </a:r>
            <a:endParaRPr lang="uk-UA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30"/>
          <a:stretch/>
        </p:blipFill>
        <p:spPr>
          <a:xfrm>
            <a:off x="7035201" y="784350"/>
            <a:ext cx="1380411" cy="1307248"/>
          </a:xfrm>
          <a:prstGeom prst="rect">
            <a:avLst/>
          </a:prstGeom>
        </p:spPr>
      </p:pic>
      <p:sp>
        <p:nvSpPr>
          <p:cNvPr id="31" name="Прямоугольник 4"/>
          <p:cNvSpPr/>
          <p:nvPr/>
        </p:nvSpPr>
        <p:spPr>
          <a:xfrm>
            <a:off x="4175088" y="4805353"/>
            <a:ext cx="778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38004897</a:t>
            </a:r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4"/>
          <p:cNvSpPr/>
          <p:nvPr/>
        </p:nvSpPr>
        <p:spPr>
          <a:xfrm>
            <a:off x="4922548" y="4806220"/>
            <a:ext cx="1224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31112025026007</a:t>
            </a:r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4"/>
          <p:cNvSpPr/>
          <p:nvPr/>
        </p:nvSpPr>
        <p:spPr>
          <a:xfrm>
            <a:off x="4175088" y="5003512"/>
            <a:ext cx="1022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банку </a:t>
            </a:r>
            <a:r>
              <a:rPr lang="ru-RU" sz="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899998</a:t>
            </a:r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4"/>
          <p:cNvSpPr/>
          <p:nvPr/>
        </p:nvSpPr>
        <p:spPr>
          <a:xfrm>
            <a:off x="6026701" y="4926568"/>
            <a:ext cx="28649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зразок заповнення заяви</a:t>
            </a:r>
          </a:p>
          <a:p>
            <a:pPr algn="ctr"/>
            <a:r>
              <a:rPr lang="uk-UA" sz="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7"/>
              </a:rPr>
              <a:t>https</a:t>
            </a:r>
            <a:r>
              <a:rPr lang="en-US" sz="9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7"/>
              </a:rPr>
              <a:t>://bitly.su/XquQIXNO</a:t>
            </a:r>
            <a:endParaRPr lang="uk-UA" sz="9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k-UA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2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74" y="646707"/>
            <a:ext cx="7236000" cy="495758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3099653"/>
            <a:ext cx="305642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поштою: </a:t>
            </a:r>
          </a:p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м. Київ,</a:t>
            </a:r>
          </a:p>
          <a:p>
            <a:pPr algn="ctr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ул. М. Грушевського, 12/2, </a:t>
            </a:r>
          </a:p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01008</a:t>
            </a:r>
          </a:p>
          <a:p>
            <a:pPr algn="ctr"/>
            <a:endParaRPr lang="uk-UA" sz="1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особисто: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Київ, </a:t>
            </a:r>
            <a:endParaRPr lang="uk-UA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бульв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Дружби Народів, 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28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496861"/>
            <a:ext cx="1947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протягом </a:t>
            </a:r>
          </a:p>
          <a:p>
            <a:pPr algn="ctr"/>
            <a:r>
              <a:rPr lang="uk-UA" sz="16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160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місяця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59832" y="951196"/>
            <a:ext cx="0" cy="476380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40152" y="896626"/>
            <a:ext cx="0" cy="476380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2284802" y="193204"/>
            <a:ext cx="6859198" cy="590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1800" b="1" cap="all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Державна реєстрація авторського права на твір</a:t>
            </a:r>
            <a:endParaRPr lang="ru-RU" sz="1800" cap="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Shape 89" descr="logo-11.png">
            <a:extLst>
              <a:ext uri="{FF2B5EF4-FFF2-40B4-BE49-F238E27FC236}">
                <a16:creationId xmlns:a16="http://schemas.microsoft.com/office/drawing/2014/main" id="{30CA4868-56E3-48F9-9907-15C151A50BC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536" y="82714"/>
            <a:ext cx="2154208" cy="56399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0" y="2137420"/>
            <a:ext cx="3052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Подати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пакет</a:t>
            </a:r>
          </a:p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документів</a:t>
            </a:r>
            <a:endParaRPr lang="uk-UA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2141353"/>
            <a:ext cx="3164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Отримати рішення </a:t>
            </a:r>
            <a:r>
              <a:rPr lang="uk-UA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Мінекономрозвитку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75"/>
          <a:stretch/>
        </p:blipFill>
        <p:spPr>
          <a:xfrm>
            <a:off x="3638615" y="682171"/>
            <a:ext cx="1577916" cy="144289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98" t="22736" r="26286" b="22925"/>
          <a:stretch/>
        </p:blipFill>
        <p:spPr>
          <a:xfrm>
            <a:off x="858587" y="841276"/>
            <a:ext cx="1116688" cy="129614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940152" y="3145532"/>
            <a:ext cx="275139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фізична особа </a:t>
            </a:r>
          </a:p>
          <a:p>
            <a:pPr algn="ct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8,50 грн </a:t>
            </a:r>
          </a:p>
          <a:p>
            <a:pPr algn="ctr"/>
            <a:endParaRPr lang="uk-UA" sz="1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юридична особа</a:t>
            </a:r>
          </a:p>
          <a:p>
            <a:pPr algn="ct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25,50 грн</a:t>
            </a:r>
            <a:endParaRPr lang="uk-UA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6" descr="C:\Users\ADmin\Downloads\money-ba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213" y="862658"/>
            <a:ext cx="1114956" cy="111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"/>
          <p:cNvSpPr/>
          <p:nvPr/>
        </p:nvSpPr>
        <p:spPr>
          <a:xfrm>
            <a:off x="6015564" y="2149614"/>
            <a:ext cx="3164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Сплатити </a:t>
            </a: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видачу свідоцтва:</a:t>
            </a:r>
            <a:endParaRPr lang="uk-UA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4"/>
          <p:cNvSpPr/>
          <p:nvPr/>
        </p:nvSpPr>
        <p:spPr>
          <a:xfrm>
            <a:off x="5940152" y="4875964"/>
            <a:ext cx="316494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Отримувач</a:t>
            </a:r>
            <a:r>
              <a:rPr lang="ru-RU" sz="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 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Печер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р-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Печерс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р-н/22011900</a:t>
            </a:r>
          </a:p>
          <a:p>
            <a:r>
              <a:rPr lang="ru-RU" sz="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Казначейство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(ЕАП)</a:t>
            </a:r>
          </a:p>
          <a:p>
            <a:pPr algn="ctr"/>
            <a:endParaRPr lang="ru-RU" sz="3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платежу</a:t>
            </a:r>
            <a:r>
              <a:rPr lang="ru-RU" sz="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*;101; 22011900; ЄДРПОУ/ІПН;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збір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видачу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свідоцтва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автора</a:t>
            </a:r>
            <a:r>
              <a:rPr lang="uk-UA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найменування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роботодавця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скорочена назва твору</a:t>
            </a:r>
            <a:r>
              <a:rPr lang="ru-RU" sz="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 .</a:t>
            </a:r>
          </a:p>
        </p:txBody>
      </p:sp>
      <p:sp>
        <p:nvSpPr>
          <p:cNvPr id="30" name="Прямоугольник 4"/>
          <p:cNvSpPr/>
          <p:nvPr/>
        </p:nvSpPr>
        <p:spPr>
          <a:xfrm>
            <a:off x="7293093" y="4873724"/>
            <a:ext cx="778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38004897</a:t>
            </a:r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4"/>
          <p:cNvSpPr/>
          <p:nvPr/>
        </p:nvSpPr>
        <p:spPr>
          <a:xfrm>
            <a:off x="8244074" y="4882928"/>
            <a:ext cx="12244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31112025026007</a:t>
            </a:r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4"/>
          <p:cNvSpPr/>
          <p:nvPr/>
        </p:nvSpPr>
        <p:spPr>
          <a:xfrm>
            <a:off x="7293094" y="5068696"/>
            <a:ext cx="1022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банку </a:t>
            </a:r>
            <a:r>
              <a:rPr lang="ru-RU" sz="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отримувача</a:t>
            </a:r>
            <a:r>
              <a:rPr lang="ru-RU" sz="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899998</a:t>
            </a:r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17" y="644385"/>
            <a:ext cx="7236000" cy="4957585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284802" y="193204"/>
            <a:ext cx="6859198" cy="590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1800" b="1" cap="all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Державна реєстрація авторського права на твір</a:t>
            </a:r>
            <a:endParaRPr lang="ru-RU" sz="1800" cap="all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Shape 89" descr="logo-11.png">
            <a:extLst>
              <a:ext uri="{FF2B5EF4-FFF2-40B4-BE49-F238E27FC236}">
                <a16:creationId xmlns:a16="http://schemas.microsoft.com/office/drawing/2014/main" id="{30CA4868-56E3-48F9-9907-15C151A50BC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536" y="82714"/>
            <a:ext cx="2154208" cy="56399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ямоугольник 7"/>
          <p:cNvSpPr/>
          <p:nvPr/>
        </p:nvSpPr>
        <p:spPr>
          <a:xfrm>
            <a:off x="6116393" y="3090361"/>
            <a:ext cx="306411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ідсутній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примірник 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твору або платіж</a:t>
            </a:r>
          </a:p>
          <a:p>
            <a:pPr marL="285750" lvl="0" indent="-285750" algn="just" fontAlgn="base">
              <a:buFont typeface="Arial" pitchFamily="34" charset="0"/>
              <a:buChar char="•"/>
            </a:pPr>
            <a:endParaRPr lang="ru-RU" sz="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невідповідність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назви у 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заяві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 назви примірника 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твору</a:t>
            </a:r>
          </a:p>
          <a:p>
            <a:pPr marL="285750" lvl="0" indent="-285750" algn="just" fontAlgn="base">
              <a:buFont typeface="Arial" pitchFamily="34" charset="0"/>
              <a:buChar char="•"/>
            </a:pPr>
            <a:endParaRPr lang="ru-RU" sz="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евідповідність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переліку авторів у заяві до переліку авторів у примірнику 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твору</a:t>
            </a:r>
          </a:p>
          <a:p>
            <a:pPr marL="285750" lvl="0" indent="-285750" algn="just" fontAlgn="base">
              <a:buFont typeface="Arial" pitchFamily="34" charset="0"/>
              <a:buChar char="•"/>
            </a:pPr>
            <a:endParaRPr lang="ru-RU" sz="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/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ідсутній підпис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15"/>
          <p:cNvSpPr/>
          <p:nvPr/>
        </p:nvSpPr>
        <p:spPr>
          <a:xfrm>
            <a:off x="6116393" y="2119533"/>
            <a:ext cx="30641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Найпоширеніші </a:t>
            </a:r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помилки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 descr="C:\Users\ADmin\Downloads\warning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832" y="1039444"/>
            <a:ext cx="1025968" cy="102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5"/>
          <p:cNvSpPr/>
          <p:nvPr/>
        </p:nvSpPr>
        <p:spPr>
          <a:xfrm>
            <a:off x="559279" y="3712885"/>
            <a:ext cx="1947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протягом </a:t>
            </a:r>
          </a:p>
          <a:p>
            <a:pPr algn="ctr"/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uk-UA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місяців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14"/>
          <p:cNvSpPr/>
          <p:nvPr/>
        </p:nvSpPr>
        <p:spPr>
          <a:xfrm>
            <a:off x="-104826" y="2136443"/>
            <a:ext cx="3164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Отримати свідоцтво від </a:t>
            </a:r>
            <a:r>
              <a:rPr lang="uk-UA" sz="20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Мінекономрозвитку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77" b="15715"/>
          <a:stretch/>
        </p:blipFill>
        <p:spPr>
          <a:xfrm>
            <a:off x="668212" y="898569"/>
            <a:ext cx="1729693" cy="115212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135535" y="2149614"/>
            <a:ext cx="280461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Нормативно правові акти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uk-UA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Закон </a:t>
            </a:r>
            <a:r>
              <a:rPr lang="uk-UA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України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uk-UA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 авторське право і суміжні права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</a:p>
          <a:p>
            <a:pPr algn="just" fontAlgn="base"/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uk-UA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Постанова </a:t>
            </a:r>
            <a:r>
              <a:rPr lang="uk-UA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Кабінету Міністрів України від 27 грудня 2001 р. № 1756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uk-UA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 державну реєстрацію авторського права і договорів, які стосуються права автора на твір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uk-UA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 fontAlgn="base"/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uk-UA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Постанова </a:t>
            </a:r>
            <a:r>
              <a:rPr lang="uk-UA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Кабінету Міністрів України від 18 липня 1995 р. № 532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uk-UA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 державну реєстрацію прав автора на твори науки, літератури і мистецтва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 descr="Картинки по запросу Закон україн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515" y="821208"/>
            <a:ext cx="2603287" cy="130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8"/>
          <p:cNvCxnSpPr/>
          <p:nvPr/>
        </p:nvCxnSpPr>
        <p:spPr>
          <a:xfrm>
            <a:off x="6012160" y="951196"/>
            <a:ext cx="0" cy="476380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8"/>
          <p:cNvCxnSpPr/>
          <p:nvPr/>
        </p:nvCxnSpPr>
        <p:spPr>
          <a:xfrm>
            <a:off x="3135535" y="990566"/>
            <a:ext cx="0" cy="4763804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371</Words>
  <Application>Microsoft Office PowerPoint</Application>
  <PresentationFormat>Экран (16:10)</PresentationFormat>
  <Paragraphs>89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Державна реєстрація авторського права на твір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Державна реєстрація авторського права на твір</dc:title>
  <dc:creator>ADmin</dc:creator>
  <cp:lastModifiedBy>Пользователь Windows</cp:lastModifiedBy>
  <cp:revision>42</cp:revision>
  <cp:lastPrinted>2019-05-24T07:53:08Z</cp:lastPrinted>
  <dcterms:created xsi:type="dcterms:W3CDTF">2019-02-26T08:29:40Z</dcterms:created>
  <dcterms:modified xsi:type="dcterms:W3CDTF">2019-08-09T11:04:06Z</dcterms:modified>
</cp:coreProperties>
</file>