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5" r:id="rId3"/>
    <p:sldId id="262" r:id="rId4"/>
    <p:sldId id="266" r:id="rId5"/>
    <p:sldId id="270" r:id="rId6"/>
    <p:sldId id="269" r:id="rId7"/>
    <p:sldId id="271" r:id="rId8"/>
    <p:sldId id="277" r:id="rId9"/>
    <p:sldId id="288" r:id="rId10"/>
    <p:sldId id="272" r:id="rId11"/>
    <p:sldId id="268" r:id="rId12"/>
    <p:sldId id="264" r:id="rId13"/>
    <p:sldId id="273" r:id="rId14"/>
    <p:sldId id="275" r:id="rId15"/>
    <p:sldId id="276" r:id="rId16"/>
    <p:sldId id="278" r:id="rId17"/>
    <p:sldId id="274" r:id="rId18"/>
    <p:sldId id="279" r:id="rId19"/>
    <p:sldId id="286" r:id="rId20"/>
    <p:sldId id="287" r:id="rId21"/>
    <p:sldId id="280" r:id="rId22"/>
    <p:sldId id="281" r:id="rId23"/>
    <p:sldId id="282" r:id="rId24"/>
    <p:sldId id="283" r:id="rId25"/>
    <p:sldId id="289" r:id="rId26"/>
    <p:sldId id="285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87" autoAdjust="0"/>
  </p:normalViewPr>
  <p:slideViewPr>
    <p:cSldViewPr>
      <p:cViewPr varScale="1">
        <p:scale>
          <a:sx n="50" d="100"/>
          <a:sy n="50" d="100"/>
        </p:scale>
        <p:origin x="-195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1B1B6-4C39-4761-9162-10EB29649F09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3B53E-685F-4301-BAE2-49B0CC948B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23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B53E-685F-4301-BAE2-49B0CC948B2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38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&#1076;&#1083;&#1103;%20&#1089;&#1090;&#1088;&#1072;&#1085;&#1080;&#1095;&#1082;&#1080;%20&#1072;&#1073;&#1080;&#1090;&#1091;&#1088;&#1080;&#1077;&#1085;&#1090;&#1072;/&#1052;&#1057;%20&#1092;&#1080;&#1083;&#1092;&#1072;&#1082;.doc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WSL.pps" TargetMode="External"/><Relationship Id="rId2" Type="http://schemas.openxmlformats.org/officeDocument/2006/relationships/hyperlink" Target="file:///D:\&#1084;&#1086;&#1080;%20&#1076;&#1086;&#1082;&#1091;&#1084;&#1077;&#1085;&#1090;&#1099;\Downloads\MDPU_WSL%20(1).ppt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&#1076;&#1083;&#1103;%20&#1089;&#1090;&#1088;&#1072;&#1085;&#1080;&#1095;&#1082;&#1080;%20&#1072;&#1073;&#1080;&#1090;&#1091;&#1088;&#1080;&#1077;&#1085;&#1090;&#1072;/&#1089;&#1086;&#1094;.-&#1077;&#1082;&#1086;&#1085;.%20&#1079;&#1072;&#1093;&#1080;&#1089;&#1090;.doc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035.041 Філологія. </a:t>
            </a:r>
            <a:r>
              <a:rPr lang="uk-UA" dirty="0" smtClean="0"/>
              <a:t>Германські мови і літератури (переклад включно</a:t>
            </a:r>
            <a:r>
              <a:rPr lang="uk-UA" dirty="0" smtClean="0"/>
              <a:t>), перша-англійська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24618" cy="4997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   Освітні ступені:</a:t>
            </a:r>
          </a:p>
          <a:p>
            <a:r>
              <a:rPr lang="uk-UA" sz="3600" dirty="0" err="1" smtClean="0"/>
              <a:t>Бакалаврат</a:t>
            </a:r>
            <a:r>
              <a:rPr lang="uk-UA" sz="3600" dirty="0" smtClean="0"/>
              <a:t> - 4 роки</a:t>
            </a:r>
          </a:p>
          <a:p>
            <a:r>
              <a:rPr lang="uk-UA" sz="3600" dirty="0" smtClean="0"/>
              <a:t>Магістратура – 2 роки</a:t>
            </a:r>
          </a:p>
          <a:p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5201906" cy="273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3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Book Antiqua" pitchFamily="18" charset="0"/>
              </a:rPr>
              <a:t>Бази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Туристичні агентства</a:t>
            </a:r>
          </a:p>
          <a:p>
            <a:r>
              <a:rPr lang="uk-UA" dirty="0"/>
              <a:t>Виконавчий комітет (м. Мелітополь)</a:t>
            </a:r>
          </a:p>
          <a:p>
            <a:r>
              <a:rPr lang="uk-UA" dirty="0"/>
              <a:t>Приватні підприємства міста та області</a:t>
            </a:r>
          </a:p>
          <a:p>
            <a:r>
              <a:rPr lang="uk-UA" dirty="0" smtClean="0"/>
              <a:t>Виїзні </a:t>
            </a:r>
            <a:r>
              <a:rPr lang="uk-UA" dirty="0"/>
              <a:t>мовні практики за кордоном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5753100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00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Обов’язки фахівця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uk-UA" dirty="0" smtClean="0"/>
              <a:t>Обов'язки  </a:t>
            </a:r>
            <a:r>
              <a:rPr lang="uk-UA" dirty="0"/>
              <a:t>перекладача залежать від сфери діяльності, але загалом вимоги однакові: переклад документації, усний послідовний або синхронний переклад, усний переклад під час переговорів, переклад листування,  редагування перекладів, які виконали інші співробітники, лінгвістичний супровід делегацій, робота в туристичних агентствах тощо.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90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uk-UA" sz="3600" dirty="0"/>
              <a:t>НАУКОВА ДІЯЛЬНІСТЬ Є НЕВІД</a:t>
            </a:r>
            <a:r>
              <a:rPr lang="en-US" sz="3600" dirty="0"/>
              <a:t>’</a:t>
            </a:r>
            <a:r>
              <a:rPr lang="uk-UA" sz="3600" dirty="0"/>
              <a:t>ЄМНОЮ    СКЛАДОВОЮ СТУДЕНТСЬКОГО ЖИТТЯ.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uk-UA" dirty="0" smtClean="0"/>
              <a:t>Студенти </a:t>
            </a:r>
            <a:r>
              <a:rPr lang="uk-UA" dirty="0"/>
              <a:t>спеціальності </a:t>
            </a:r>
            <a:r>
              <a:rPr lang="ru-RU" dirty="0"/>
              <a:t>0</a:t>
            </a:r>
            <a:r>
              <a:rPr lang="uk-UA" dirty="0"/>
              <a:t>35</a:t>
            </a:r>
            <a:r>
              <a:rPr lang="ru-RU" dirty="0"/>
              <a:t>.0</a:t>
            </a:r>
            <a:r>
              <a:rPr lang="uk-UA" dirty="0"/>
              <a:t>4 Германські мови і літератури</a:t>
            </a:r>
            <a:r>
              <a:rPr lang="ru-RU" dirty="0"/>
              <a:t> (переклад </a:t>
            </a:r>
            <a:r>
              <a:rPr lang="ru-RU" dirty="0" err="1"/>
              <a:t>включно</a:t>
            </a:r>
            <a:r>
              <a:rPr lang="ru-RU" dirty="0"/>
              <a:t>) є </a:t>
            </a:r>
            <a:r>
              <a:rPr lang="ru-RU" dirty="0" err="1"/>
              <a:t>неодноразовими</a:t>
            </a:r>
            <a:r>
              <a:rPr lang="ru-RU" dirty="0"/>
              <a:t> </a:t>
            </a:r>
            <a:r>
              <a:rPr lang="ru-RU" dirty="0" err="1"/>
              <a:t>переможцями</a:t>
            </a:r>
            <a:r>
              <a:rPr lang="ru-RU" dirty="0"/>
              <a:t> </a:t>
            </a:r>
            <a:r>
              <a:rPr lang="ru-RU" dirty="0" err="1"/>
              <a:t>Всеукраїнських</a:t>
            </a:r>
            <a:r>
              <a:rPr lang="ru-RU" dirty="0"/>
              <a:t> </a:t>
            </a:r>
            <a:r>
              <a:rPr lang="ru-RU" dirty="0" err="1"/>
              <a:t>конкурсів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та </a:t>
            </a:r>
            <a:r>
              <a:rPr lang="ru-RU" dirty="0" err="1"/>
              <a:t>предметних</a:t>
            </a:r>
            <a:r>
              <a:rPr lang="ru-RU" dirty="0"/>
              <a:t> </a:t>
            </a:r>
            <a:r>
              <a:rPr lang="ru-RU" dirty="0" err="1"/>
              <a:t>олімпіад</a:t>
            </a:r>
            <a:r>
              <a:rPr lang="ru-RU" dirty="0"/>
              <a:t>. 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семінарах</a:t>
            </a:r>
            <a:r>
              <a:rPr lang="ru-RU" dirty="0"/>
              <a:t> та </a:t>
            </a:r>
            <a:r>
              <a:rPr lang="ru-RU" dirty="0" err="1"/>
              <a:t>конференціях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Font typeface="Wingdings" pitchFamily="2" charset="2"/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9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Переможці конкурсів наукових робіт</a:t>
            </a:r>
            <a:endParaRPr lang="ru-RU" dirty="0"/>
          </a:p>
        </p:txBody>
      </p:sp>
      <p:pic>
        <p:nvPicPr>
          <p:cNvPr id="4" name="Picture 3" descr="C:\Users\Надежда\Desktop\Наука\HH2IIhk1-1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7745" y="1340768"/>
            <a:ext cx="5040560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93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НАУКОВО-ПРАКТИЧНИЙ СЕМІНАР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xmlns="" val="15189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Book Antiqua" pitchFamily="18" charset="0"/>
              </a:rPr>
              <a:t>МІЖНАРОДНА ДІЯЛЬНІСТЬ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40768"/>
            <a:ext cx="794385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89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АКАДЕМІЧНА МОБІЛЬНІСТЬ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sz="3600" dirty="0"/>
              <a:t>Участь у програмах міжнародної академічної мобільності є невід</a:t>
            </a:r>
            <a:r>
              <a:rPr lang="en-US" sz="3600" dirty="0"/>
              <a:t>’</a:t>
            </a:r>
            <a:r>
              <a:rPr lang="uk-UA" sz="3600" dirty="0"/>
              <a:t>ємною складовою освітнього процесу. </a:t>
            </a:r>
          </a:p>
          <a:p>
            <a:pPr algn="ctr"/>
            <a:r>
              <a:rPr lang="uk-UA" sz="3600" dirty="0"/>
              <a:t>Четвертий рік поспіль наші студенти виїжджають до </a:t>
            </a:r>
            <a:r>
              <a:rPr lang="uk-UA" sz="3600" dirty="0" err="1"/>
              <a:t>Лодзинсього</a:t>
            </a:r>
            <a:r>
              <a:rPr lang="uk-UA" sz="3600" dirty="0"/>
              <a:t> університету (Польща) на навчання протягом семестру, де здобувають знання з англійської мови, а також мають змогу </a:t>
            </a:r>
            <a:r>
              <a:rPr lang="uk-UA" sz="3600" dirty="0" smtClean="0"/>
              <a:t>подорожувати </a:t>
            </a:r>
            <a:r>
              <a:rPr lang="uk-UA" sz="3600" dirty="0"/>
              <a:t>всією Європою</a:t>
            </a:r>
            <a:r>
              <a:rPr lang="uk-UA" sz="3600" dirty="0" smtClean="0"/>
              <a:t>. </a:t>
            </a:r>
            <a:r>
              <a:rPr lang="uk-UA" sz="2200" dirty="0" smtClean="0">
                <a:hlinkClick r:id="rId2" action="ppaction://hlinkfile"/>
              </a:rPr>
              <a:t>детальніше</a:t>
            </a:r>
            <a:r>
              <a:rPr lang="uk-UA" sz="2200" dirty="0" smtClean="0"/>
              <a:t> тут…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Book Antiqua" pitchFamily="18" charset="0"/>
              </a:rPr>
              <a:t>Українсько-польський проект “Подвійний диплом”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dirty="0"/>
              <a:t>На основі угоди про співпрацю, підписаною між МДПУ імені Богдана Хмельницького та Вищою лінгвістичною школою (м. </a:t>
            </a:r>
            <a:r>
              <a:rPr lang="uk-UA" dirty="0" err="1"/>
              <a:t>Ченстохова</a:t>
            </a:r>
            <a:r>
              <a:rPr lang="uk-UA" dirty="0"/>
              <a:t>,  Польща), наші </a:t>
            </a:r>
            <a:r>
              <a:rPr lang="uk-UA" dirty="0">
                <a:hlinkClick r:id="rId2" action="ppaction://hlinkpres?slideindex=1&amp;slidetitle="/>
              </a:rPr>
              <a:t>студенти</a:t>
            </a:r>
            <a:r>
              <a:rPr lang="uk-UA" dirty="0"/>
              <a:t> одночасно навчаються і в нашому університеті, і у ВШЛ. </a:t>
            </a:r>
          </a:p>
          <a:p>
            <a:pPr marL="0" indent="0" algn="just">
              <a:buNone/>
            </a:pPr>
            <a:r>
              <a:rPr lang="uk-UA" dirty="0"/>
              <a:t>Цього року 7 студентів отримали дипломи європейського університету за спеціальністю  “Англійська мова в бізнесі</a:t>
            </a:r>
            <a:r>
              <a:rPr lang="uk-UA" dirty="0" smtClean="0"/>
              <a:t>”</a:t>
            </a:r>
            <a:r>
              <a:rPr lang="en-US" dirty="0" smtClean="0"/>
              <a:t> </a:t>
            </a:r>
            <a:r>
              <a:rPr lang="uk-UA" sz="2400" dirty="0" smtClean="0">
                <a:hlinkClick r:id="rId3" action="ppaction://hlinkpres?slideindex=1&amp;slidetitle="/>
              </a:rPr>
              <a:t>детальніше</a:t>
            </a:r>
            <a:r>
              <a:rPr lang="uk-UA" sz="2400" dirty="0" smtClean="0"/>
              <a:t> тут</a:t>
            </a:r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9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latin typeface="Book Antiqua" pitchFamily="18" charset="0"/>
              </a:rPr>
              <a:t>Студенти-учасники українсько-польського проекту «Подвійний диплом»</a:t>
            </a:r>
            <a:endParaRPr lang="ru-RU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886" y="1600200"/>
            <a:ext cx="613422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44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\Desktop\89896997_104520884517934_7464358267993456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168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ook Antiqua" pitchFamily="18" charset="0"/>
                <a:ea typeface="Tahoma" pitchFamily="34" charset="0"/>
                <a:cs typeface="Tahoma" pitchFamily="34" charset="0"/>
              </a:rPr>
              <a:t>П</a:t>
            </a:r>
            <a:r>
              <a:rPr lang="uk-UA" b="1" dirty="0">
                <a:latin typeface="Book Antiqua" pitchFamily="18" charset="0"/>
                <a:ea typeface="Tahoma" pitchFamily="34" charset="0"/>
                <a:cs typeface="Tahoma" pitchFamily="34" charset="0"/>
              </a:rPr>
              <a:t>РО СПЕЦІАЛЬНІСТЬ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algn="r"/>
            <a:r>
              <a:rPr lang="ru-RU" b="1" dirty="0" err="1" smtClean="0"/>
              <a:t>Перекладачі</a:t>
            </a:r>
            <a:r>
              <a:rPr lang="ru-RU" b="1" dirty="0" smtClean="0"/>
              <a:t> </a:t>
            </a:r>
            <a:r>
              <a:rPr lang="ru-RU" b="1" dirty="0" err="1"/>
              <a:t>живуть</a:t>
            </a:r>
            <a:r>
              <a:rPr lang="ru-RU" b="1" dirty="0"/>
              <a:t> за </a:t>
            </a:r>
            <a:r>
              <a:rPr lang="ru-RU" b="1" dirty="0" err="1"/>
              <a:t>рахунок</a:t>
            </a:r>
            <a:r>
              <a:rPr lang="ru-RU" b="1" dirty="0"/>
              <a:t> </a:t>
            </a:r>
            <a:r>
              <a:rPr lang="ru-RU" b="1" dirty="0" err="1"/>
              <a:t>відмінностей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мовами</a:t>
            </a:r>
            <a:r>
              <a:rPr lang="ru-RU" b="1" dirty="0"/>
              <a:t>, у той же час </a:t>
            </a:r>
            <a:r>
              <a:rPr lang="ru-RU" b="1" dirty="0" err="1"/>
              <a:t>працюючи</a:t>
            </a:r>
            <a:r>
              <a:rPr lang="ru-RU" b="1" dirty="0"/>
              <a:t> над </a:t>
            </a:r>
            <a:r>
              <a:rPr lang="ru-RU" b="1" dirty="0" err="1"/>
              <a:t>стиранням</a:t>
            </a:r>
            <a:r>
              <a:rPr lang="ru-RU" b="1" dirty="0"/>
              <a:t>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відмінностей</a:t>
            </a:r>
            <a:r>
              <a:rPr lang="ru-RU" b="1" dirty="0"/>
              <a:t>. </a:t>
            </a:r>
            <a:endParaRPr lang="ru-RU" b="1" dirty="0" smtClean="0"/>
          </a:p>
          <a:p>
            <a:pPr algn="r"/>
            <a:r>
              <a:rPr lang="ru-RU" b="1" dirty="0" err="1" smtClean="0"/>
              <a:t>Едмонд</a:t>
            </a:r>
            <a:r>
              <a:rPr lang="ru-RU" b="1" dirty="0" smtClean="0"/>
              <a:t> </a:t>
            </a:r>
            <a:r>
              <a:rPr lang="ru-RU" b="1" dirty="0" err="1"/>
              <a:t>Кері</a:t>
            </a:r>
            <a:r>
              <a:rPr lang="ru-RU" b="1" dirty="0"/>
              <a:t> (</a:t>
            </a:r>
            <a:r>
              <a:rPr lang="ru-RU" b="1" dirty="0" err="1"/>
              <a:t>Edmond</a:t>
            </a:r>
            <a:r>
              <a:rPr lang="ru-RU" b="1" dirty="0"/>
              <a:t> </a:t>
            </a:r>
            <a:r>
              <a:rPr lang="ru-RU" b="1" dirty="0" err="1"/>
              <a:t>Cary</a:t>
            </a:r>
            <a:r>
              <a:rPr lang="ru-RU" b="1" dirty="0"/>
              <a:t>)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42" y="3990975"/>
            <a:ext cx="28003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80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дежда\Desktop\90313693_104521117851244_744636797284043980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0486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СТУДЕНТСЬКЕ ДОЗВІЛЛЯ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2080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latin typeface="Book Antiqua" pitchFamily="18" charset="0"/>
              </a:rPr>
              <a:t>КОМАНДА  КВК ФІЛОЛОГІЧНОГО ФАКУЛЬТЕТУ «ФІЛЬЧИНА ГРАМОТА»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1798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КОНЦЕРТ ДО ТИЖНЯ АНГЛІЙСЬКОЇ МОВИ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84887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0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ЕКСКУРСІЯ ДО АБК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741440" y="-1136104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74441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888432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25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дежда\Desktop\89850837_102145604755462_164743011048934604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482453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СОЦІАЛЬНО-ЕКОНОМІЧНИЙ ЗАХИСТ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algn="ctr"/>
            <a:r>
              <a:rPr lang="uk-UA" dirty="0"/>
              <a:t>Однією з пріоритетних задач розвитку університету сьогодні є соціальна підтримка студентів, викладачів, співробітників </a:t>
            </a:r>
            <a:r>
              <a:rPr lang="uk-UA" dirty="0" smtClean="0"/>
              <a:t>університету </a:t>
            </a:r>
            <a:r>
              <a:rPr lang="uk-UA" dirty="0"/>
              <a:t>і ветеранів праці. Ця робота проводиться сумісно ректоратом і профспілковим комітетом </a:t>
            </a:r>
            <a:r>
              <a:rPr lang="uk-UA" dirty="0" smtClean="0"/>
              <a:t>університету </a:t>
            </a:r>
            <a:r>
              <a:rPr lang="uk-UA" sz="2400" dirty="0" smtClean="0">
                <a:hlinkClick r:id="rId4" action="ppaction://hlinkfile"/>
              </a:rPr>
              <a:t>ДЕТАЛЬНІШЕ</a:t>
            </a:r>
            <a:r>
              <a:rPr lang="uk-UA" sz="2400" dirty="0" smtClean="0"/>
              <a:t> ТУТ</a:t>
            </a:r>
            <a:r>
              <a:rPr lang="uk-UA" dirty="0" smtClean="0"/>
              <a:t>.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87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54163"/>
          </a:xfrm>
        </p:spPr>
        <p:txBody>
          <a:bodyPr/>
          <a:lstStyle/>
          <a:p>
            <a:r>
              <a:rPr lang="en-US" dirty="0" smtClean="0"/>
              <a:t>YOU ARE WELCOME!!!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91440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23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Освітня діяльність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02119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13427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ru-RU" dirty="0"/>
              <a:t>У рамках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знайомляться</a:t>
            </a:r>
            <a:r>
              <a:rPr lang="ru-RU" dirty="0"/>
              <a:t> з: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39469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/>
              <a:t>сучасними</a:t>
            </a:r>
            <a:r>
              <a:rPr lang="ru-RU" dirty="0" smtClean="0"/>
              <a:t> </a:t>
            </a:r>
            <a:r>
              <a:rPr lang="ru-RU" dirty="0" err="1"/>
              <a:t>уявленнями</a:t>
            </a:r>
            <a:r>
              <a:rPr lang="ru-RU" dirty="0"/>
              <a:t> про систему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;</a:t>
            </a:r>
          </a:p>
          <a:p>
            <a:pPr algn="just"/>
            <a:r>
              <a:rPr lang="ru-RU" dirty="0" err="1" smtClean="0"/>
              <a:t>здобувають</a:t>
            </a:r>
            <a:r>
              <a:rPr lang="ru-RU" dirty="0" smtClean="0"/>
              <a:t> </a:t>
            </a:r>
            <a:r>
              <a:rPr lang="ru-RU" dirty="0" err="1"/>
              <a:t>базові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про теоретико-</a:t>
            </a:r>
            <a:r>
              <a:rPr lang="ru-RU" dirty="0" err="1"/>
              <a:t>методологічні</a:t>
            </a:r>
            <a:r>
              <a:rPr lang="ru-RU" dirty="0"/>
              <a:t> засади й </a:t>
            </a:r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з проблем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особливостей</a:t>
            </a:r>
            <a:r>
              <a:rPr lang="ru-RU" dirty="0"/>
              <a:t> перекладу з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 smtClean="0"/>
              <a:t>мови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25144"/>
            <a:ext cx="339888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40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СТУДЕНТИ ОПАНОВУЮТЬ НОВІ ДИСЦИПЛІНИ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3036"/>
            <a:ext cx="8064896" cy="462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88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ВАМ ПОДОБАЄТЬСЯ ПОДОРОЖУВАТИ ПО ВСЬОМУ СВІТУ, ЗДОБУВАТИ НОВІ ЗНАННЯ, РОЗШИРЮВАТИ КОЛО ЗНАЙОМСТВ?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dirty="0" smtClean="0"/>
              <a:t>Студенти МДПУ спеціальності “Германські мови і літератури (переклад включно)”, окрім отримання ґрунтовних знань мають можливість: </a:t>
            </a:r>
          </a:p>
          <a:p>
            <a:pPr marL="0" indent="0" algn="ctr">
              <a:buNone/>
            </a:pPr>
            <a:r>
              <a:rPr lang="uk-UA" dirty="0" smtClean="0"/>
              <a:t>брати </a:t>
            </a:r>
            <a:r>
              <a:rPr lang="uk-UA" dirty="0"/>
              <a:t>участь у  міжнародних проектах та виїжджати за кордон; </a:t>
            </a:r>
          </a:p>
          <a:p>
            <a:r>
              <a:rPr lang="uk-UA" dirty="0" smtClean="0"/>
              <a:t>навчатися </a:t>
            </a:r>
            <a:r>
              <a:rPr lang="uk-UA" dirty="0"/>
              <a:t>протягом семестру в Європейських університетах </a:t>
            </a:r>
            <a:r>
              <a:rPr lang="uk-UA" dirty="0" smtClean="0"/>
              <a:t>а також отримати </a:t>
            </a:r>
            <a:r>
              <a:rPr lang="uk-UA" dirty="0"/>
              <a:t>диплом польського університету, беручи участь в українсько-польському проекті “Подвійний диплом”.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72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ВИРІШЕННЯ ПРОБЛЕМНИХ ПИТАТЬ НА ЗАНЯТТІ З ПРАКТИКИ ПЕРЕКЛАДУ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1846">
            <a:off x="4403470" y="1605545"/>
            <a:ext cx="4663844" cy="48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95323">
            <a:off x="18316" y="1498600"/>
            <a:ext cx="4060825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43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Book Antiqua" pitchFamily="18" charset="0"/>
              </a:rPr>
              <a:t>Участь у найбільшому у світі уроці англійської мови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984776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65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дежда\Desktop\89739660_102175821419107_796839891383930060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477</Words>
  <Application>Microsoft Office PowerPoint</Application>
  <PresentationFormat>Экран (4:3)</PresentationFormat>
  <Paragraphs>47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035.041 Філологія. Германські мови і літератури (переклад включно), перша-англійська</vt:lpstr>
      <vt:lpstr>ПРО СПЕЦІАЛЬНІСТЬ</vt:lpstr>
      <vt:lpstr>Освітня діяльність</vt:lpstr>
      <vt:lpstr>У рамках програми студенти знайомляться з: </vt:lpstr>
      <vt:lpstr>СТУДЕНТИ ОПАНОВУЮТЬ НОВІ ДИСЦИПЛІНИ</vt:lpstr>
      <vt:lpstr>ВАМ ПОДОБАЄТЬСЯ ПОДОРОЖУВАТИ ПО ВСЬОМУ СВІТУ, ЗДОБУВАТИ НОВІ ЗНАННЯ, РОЗШИРЮВАТИ КОЛО ЗНАЙОМСТВ? </vt:lpstr>
      <vt:lpstr>ВИРІШЕННЯ ПРОБЛЕМНИХ ПИТАТЬ НА ЗАНЯТТІ З ПРАКТИКИ ПЕРЕКЛАДУ</vt:lpstr>
      <vt:lpstr>Участь у найбільшому у світі уроці англійської мови</vt:lpstr>
      <vt:lpstr>Слайд 9</vt:lpstr>
      <vt:lpstr>Бази практики</vt:lpstr>
      <vt:lpstr>Обов’язки фахівця </vt:lpstr>
      <vt:lpstr>НАУКОВА ДІЯЛЬНІСТЬ Є НЕВІД’ЄМНОЮ    СКЛАДОВОЮ СТУДЕНТСЬКОГО ЖИТТЯ. </vt:lpstr>
      <vt:lpstr>Переможці конкурсів наукових робіт</vt:lpstr>
      <vt:lpstr>НАУКОВО-ПРАКТИЧНИЙ СЕМІНАР</vt:lpstr>
      <vt:lpstr>МІЖНАРОДНА ДІЯЛЬНІСТЬ</vt:lpstr>
      <vt:lpstr>АКАДЕМІЧНА МОБІЛЬНІСТЬ</vt:lpstr>
      <vt:lpstr>Українсько-польський проект “Подвійний диплом”</vt:lpstr>
      <vt:lpstr>Студенти-учасники українсько-польського проекту «Подвійний диплом»</vt:lpstr>
      <vt:lpstr>Слайд 19</vt:lpstr>
      <vt:lpstr>Слайд 20</vt:lpstr>
      <vt:lpstr>СТУДЕНТСЬКЕ ДОЗВІЛЛЯ</vt:lpstr>
      <vt:lpstr>КОМАНДА  КВК ФІЛОЛОГІЧНОГО ФАКУЛЬТЕТУ «ФІЛЬЧИНА ГРАМОТА»</vt:lpstr>
      <vt:lpstr>КОНЦЕРТ ДО ТИЖНЯ АНГЛІЙСЬКОЇ МОВИ</vt:lpstr>
      <vt:lpstr>ЕКСКУРСІЯ ДО АБК</vt:lpstr>
      <vt:lpstr>Слайд 25</vt:lpstr>
      <vt:lpstr>СОЦІАЛЬНО-ЕКОНОМІЧНИЙ ЗАХИСТ</vt:lpstr>
      <vt:lpstr>YOU ARE WELCOME!!!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17</cp:revision>
  <dcterms:created xsi:type="dcterms:W3CDTF">2017-02-17T16:33:50Z</dcterms:created>
  <dcterms:modified xsi:type="dcterms:W3CDTF">2020-06-18T10:06:51Z</dcterms:modified>
</cp:coreProperties>
</file>