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70" r:id="rId4"/>
    <p:sldId id="300" r:id="rId5"/>
    <p:sldId id="324" r:id="rId6"/>
    <p:sldId id="326" r:id="rId7"/>
    <p:sldId id="339" r:id="rId8"/>
    <p:sldId id="317" r:id="rId9"/>
    <p:sldId id="315" r:id="rId10"/>
    <p:sldId id="311" r:id="rId11"/>
    <p:sldId id="312" r:id="rId12"/>
    <p:sldId id="344" r:id="rId13"/>
    <p:sldId id="314" r:id="rId14"/>
    <p:sldId id="333" r:id="rId15"/>
    <p:sldId id="288" r:id="rId16"/>
    <p:sldId id="316" r:id="rId17"/>
    <p:sldId id="328" r:id="rId18"/>
    <p:sldId id="329" r:id="rId19"/>
    <p:sldId id="332" r:id="rId20"/>
    <p:sldId id="334" r:id="rId21"/>
    <p:sldId id="330" r:id="rId22"/>
    <p:sldId id="335" r:id="rId23"/>
    <p:sldId id="341" r:id="rId24"/>
    <p:sldId id="337" r:id="rId25"/>
    <p:sldId id="342" r:id="rId26"/>
    <p:sldId id="338" r:id="rId27"/>
    <p:sldId id="282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3" autoAdjust="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226A-713D-4ADC-91AC-1082BE7E7AA1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7D82C-2580-4B96-B514-2109742F3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9BDF-90FE-4C37-AC1D-F176BB2771E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DEA8-544D-4620-808C-8C406DF98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297/17491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4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83096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350" y="1556792"/>
            <a:ext cx="660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Майстер-клас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2013" y="652520"/>
            <a:ext cx="748683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МДПУ ім</a:t>
            </a:r>
            <a:r>
              <a:rPr lang="uk-UA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ені </a:t>
            </a:r>
            <a:r>
              <a:rPr lang="uk-UA" b="1" i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Бодана</a:t>
            </a:r>
            <a:r>
              <a:rPr lang="uk-UA" sz="18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 Хмельницького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Філологічний факультет</a:t>
            </a:r>
            <a:endParaRPr lang="ru-RU" sz="1800" b="1" i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8634" y="2420888"/>
            <a:ext cx="6033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dirty="0" smtClean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3200" b="1" i="1" kern="10" dirty="0" smtClean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Застосування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kern="10" dirty="0" smtClean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 інтерактивних  технологій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kern="10" dirty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н</a:t>
            </a:r>
            <a:r>
              <a:rPr lang="uk-UA" sz="3200" b="1" i="1" kern="10" dirty="0" smtClean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а уроках  </a:t>
            </a:r>
            <a:r>
              <a:rPr lang="uk-UA" sz="3200" b="1" i="1" kern="10" dirty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англійської </a:t>
            </a:r>
            <a:r>
              <a:rPr lang="uk-UA" sz="3200" b="1" i="1" kern="10" dirty="0" smtClean="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Cambria" panose="02040503050406030204" pitchFamily="18" charset="0"/>
              </a:rPr>
              <a:t>мови і зарубіжної літератури</a:t>
            </a:r>
            <a:endParaRPr lang="ru-RU" sz="3200" b="1" i="1" kern="10" dirty="0">
              <a:ln w="12700" algn="ctr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17961" dir="8100000" algn="ctr" rotWithShape="0">
                  <a:srgbClr val="548DD4">
                    <a:alpha val="50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C00000"/>
                </a:solidFill>
              </a:rPr>
              <a:t>«Шекспір живе у школі»</a:t>
            </a:r>
            <a:endParaRPr lang="uk-UA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36" y="137948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1" y="170662"/>
            <a:ext cx="856895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Цілі і завдання проекту</a:t>
            </a:r>
          </a:p>
          <a:p>
            <a:pPr algn="ctr"/>
            <a:r>
              <a:rPr lang="uk-UA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«Увесь Шекспір»</a:t>
            </a:r>
          </a:p>
          <a:p>
            <a:pPr algn="ctr"/>
            <a:endParaRPr lang="uk-UA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Дослідження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студентами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історико-кльтурних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особливостей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епохи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Шекспіра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Вивчення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поетичних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драматичних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творів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Шекспіра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комунікативних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навичок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монологічного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діалогічного</a:t>
            </a: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мовлення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</a:p>
          <a:p>
            <a:pPr algn="just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творчих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здібностей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студентів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отриманих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ними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умінь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навичок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підготовці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індивідуальних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проектів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38" y="178686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24769" y="270167"/>
            <a:ext cx="6954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етап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1" y="3094294"/>
            <a:ext cx="60629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група – Особливості мови</a:t>
            </a:r>
          </a:p>
          <a:p>
            <a:pPr algn="ctr"/>
            <a:r>
              <a:rPr lang="uk-UA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Середньовічної Англії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877" y="4478245"/>
            <a:ext cx="58906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ІІІ група – Театр У. Шекспіра</a:t>
            </a:r>
            <a:endPara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100" y="1017698"/>
            <a:ext cx="31942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Розподіл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групи</a:t>
            </a:r>
            <a:endPara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33657"/>
            <a:ext cx="929019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група – Життя і творчість У. Шекспіра</a:t>
            </a:r>
            <a:endPara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62" y="137948"/>
            <a:ext cx="8858312" cy="6585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9588" y="846138"/>
            <a:ext cx="60629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етап - Аналітичний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2990" y="2176895"/>
            <a:ext cx="5890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ІІІ етап – Узагальнення інформації</a:t>
            </a:r>
            <a:endParaRPr lang="en-US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200140"/>
            <a:ext cx="52684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етап – Презентація проекту</a:t>
            </a:r>
            <a:endParaRPr lang="en-US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9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9355" y="142852"/>
            <a:ext cx="573413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7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uk-UA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ПРЕЗЕНТАЦІЯ </a:t>
            </a:r>
          </a:p>
          <a:p>
            <a:pPr algn="ctr"/>
            <a:r>
              <a:rPr lang="uk-UA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ПРОЕКТУ</a:t>
            </a:r>
          </a:p>
          <a:p>
            <a:pPr algn="ctr"/>
            <a:r>
              <a:rPr lang="uk-UA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Увесь</a:t>
            </a:r>
          </a:p>
          <a:p>
            <a:pPr algn="ctr"/>
            <a:r>
              <a:rPr lang="uk-UA" sz="7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Шекспір</a:t>
            </a:r>
            <a:endParaRPr lang="en-US" sz="7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8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6427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2402" y="312386"/>
            <a:ext cx="51723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215" algn="ctr">
              <a:spcAft>
                <a:spcPts val="0"/>
              </a:spcAft>
            </a:pPr>
            <a:r>
              <a:rPr lang="uk-UA" sz="4400" b="1" dirty="0" smtClean="0">
                <a:solidFill>
                  <a:srgbClr val="FF0000"/>
                </a:solidFill>
                <a:latin typeface="+mj-lt"/>
                <a:ea typeface="Calibri"/>
                <a:cs typeface="Arial" pitchFamily="34" charset="0"/>
              </a:rPr>
              <a:t>Будинок Шекспіра</a:t>
            </a:r>
            <a:endParaRPr lang="en-US" sz="4400" b="1" dirty="0" smtClean="0">
              <a:solidFill>
                <a:srgbClr val="FF0000"/>
              </a:solidFill>
              <a:latin typeface="+mj-lt"/>
              <a:ea typeface="Calibr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7698" y="2129926"/>
            <a:ext cx="1847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16764"/>
            <a:ext cx="7992888" cy="5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65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7948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3933" y="52604"/>
            <a:ext cx="91085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Граматична школа</a:t>
            </a:r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46138"/>
            <a:ext cx="8183456" cy="574716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7948"/>
            <a:ext cx="8858312" cy="65851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7914" y="515138"/>
            <a:ext cx="5468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Сон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літньої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ночі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43" y="1417638"/>
            <a:ext cx="8588506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Енн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Хеттевей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83335"/>
            <a:ext cx="7776864" cy="53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306270"/>
            <a:ext cx="27756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Лондон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56" y="1188751"/>
            <a:ext cx="8372444" cy="53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Танцы - Шотландская джига (online-audio-converter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9" y="137948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04109" y="476672"/>
            <a:ext cx="230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Сонети</a:t>
            </a:r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9" y="1421789"/>
            <a:ext cx="6264695" cy="47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208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80" y="137948"/>
            <a:ext cx="8858312" cy="65851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6850" y="151596"/>
            <a:ext cx="46103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досвіду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40768"/>
            <a:ext cx="889248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   інтерактивних  </a:t>
            </a:r>
            <a:endParaRPr lang="uk-UA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технологій </a:t>
            </a:r>
            <a:r>
              <a:rPr lang="uk-UA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один </a:t>
            </a:r>
            <a:r>
              <a:rPr lang="uk-U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 </a:t>
            </a:r>
            <a:r>
              <a:rPr lang="uk-UA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способів підвищення ефективності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сучасного </a:t>
            </a:r>
            <a:r>
              <a:rPr lang="uk-U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уроку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англійської мови і зарубіжної літератури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0774" y="309642"/>
            <a:ext cx="4726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Театр Глобус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85924"/>
            <a:ext cx="8363272" cy="48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344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Глобус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2404"/>
            <a:ext cx="8111908" cy="50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78" y="108933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4417" y="332656"/>
            <a:ext cx="7544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Молодий Шекспір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1772" y="4941168"/>
            <a:ext cx="47921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90" y="1445255"/>
            <a:ext cx="7613135" cy="50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436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7948"/>
            <a:ext cx="8858312" cy="658514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948"/>
            <a:ext cx="9001155" cy="65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823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475" y="2564904"/>
            <a:ext cx="98172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957" y="4646922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0" y="274637"/>
            <a:ext cx="7992888" cy="62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436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101609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03" y="303294"/>
            <a:ext cx="8229600" cy="62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5139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49" y="221280"/>
            <a:ext cx="8810301" cy="65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436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7948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5516" y="332656"/>
            <a:ext cx="8712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6454"/>
            <a:ext cx="8785640" cy="656664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xQTEhIUEhQWFRUUFhYaFhgWFR0XIBgZGBgYGBgZGRgbHCggHBwqHBoVITEjJiosLi4wGB8zRDMtNygtLisBCgoKDg0OGxAQGywkHyYvLCwsLC83NCwtLCwsLCwsLCwsLDQsLCwsLCwsLCwsLCwsNi0sLCwsLCwsLCwsLCwsLP/AABEIAOoA2AMBIgACEQEDEQH/xAAcAAEAAgIDAQAAAAAAAAAAAAAABQYEBwEDCAL/xABLEAACAQMCBAMFBAYIAwQLAAABAgMABBESIQUGEzEiQVEHMmFxgRQjQqEzUmJygpEIFSRDkrHB8GOi0SVTg8IWNERUZHOTo7K08f/EABoBAQEBAQEBAQAAAAAAAAAAAAABAgMEBQb/xAAtEQACAgEDAgUEAAcAAAAAAAAAAQIRAxIhMQRBUWFxsfAFEyKBIzJCkcHR4f/aAAwDAQACEQMRAD8A3jSlKAUpSgFKUoBSui6EmB0ymfPWDv8AIg7fnUVLxW6i3lsy65720wlIH6zJIsZ+i6z86AnKVFcI5itrkssUg6ie/E4McifvxOA6/MipWgFKUoBSlKAUpSgFKUoBWurvnDiErSyWMFuYImfAmZ9cwjYqxUghY86W05znYnHas/nriUguLS2WR4opUleRkYozaGiUIrjBUDqFjpwfCNwM56ODcMjtkMUTNIoXHiYEjJLbsBud6+V1/XvC1CHPf03PXg6dSjqlx2I83N9cwi8e7ks9Sa44oxGEiBGV6vUQmQ9tWdIzkACumyT+sU6l7NHOANLJDIeirbAgRq/iPxfJOTjAwKm+M8ES66Sy56UbajHtpc4IUOCPEo747ZA71GngKpdrJCAgMehwqgAnUrKxI9F1Abfj718nJ1uWUXc3v8rxPTjxQvhGDwXmK6sVnSO1ea1SQmNZJikiIoUOsasra01B2QMwJBwNsGtm8J4jHcQxTxHMcqK6ntswzuPI+oqj80zpHHjqw2+vYSSsqjc741EZbGcfHfsKj+SuIta3lnYQTfaLaSGU4yrdFYxlJFZRkqzalwSRnGMY3+n9O62c39vJ+nv2W9s8+fDFLVH9m06VTeD889fiMlp0tMY6ojk15LtCwV8pjZT4yDnsgP4trlX100+Dyyi48ilKVTIpSsDjXGYbWPqTuEBIVR3Z2PZEQeJ3PkoBNAZ9YF7xiGJhGz5kYZESAu5GcZEagtp3GWxgeZFQsVve3h1TM1lbntDGR13H/FmBIiBH4Y/EM++DtU7wvhUNupSCNYwTltI3ZvNnbuzerEkmgMVbm7kPhhjhTHvTSa3B+MUfhx/4ufhWdZxSAfeyB2OPdTQo+Qyx/mxrIqO4hxmOJgmHkkO+iKNpCBvgtpGEBwcFiAcUBI1EcU5kt4H6bMzy4B6UMbzOAexZI1YqD6tgHFdF3xaWRCltFKkzeEPNEVSLPeRs7PgdlUnUcDYEsPuztrWwg8TpGucySzOFMjnu8sjEanPfJ+XagMF5bDiLCORGE8Y1IJYpLaaMZHjiZlVwM48SHHbNIL2eydI7tzNbOQsV0wAaNicLHc6QF3OFWUAAnAIBIJlb6xiukjcEakIkglQ5KNjZkYdwQcEdmBIOQa6bbi0Uo+z3QSOZwUkgk7SbeMR6wBNGQe4B2OCAcqAJqlYvDrUxII9RZU2QsSW0D3QzEksQNtR3OMnJyayqAUpSgFKUoBSlawuOPzWfGrozF3gkEXg1FsRmNAkkUe+cOswKrgtlyNRwDmUlHk3DG52o+pFcZv8APGLlb7LCExm1jZsKsZQfeRqcBnLZBbcgjHwFntmIkbSDp1ZzgkYO+/8A/fKqtxbiFi/E7iS5+z3EcgiaItokxH0xGVUN2KypLlfLV6nFfHJvO8MRuY7uZQ3WlKlnGNOtivTOcFMYAx6Y9K/O/UMMsmWUle1e3byPp4ZKOJKlun38/ct/BuICTWX2YEjG58OdvywPoajeTOMC5ga4L7yu5CnYRqHKogHrhQT3ySfLAFX5Z5xWJ5BdxypLNK7RBoJMtGWLIY1CZICkDGPIHzrFsuFTO88Vgl5BNJM+qB4tMUYJyJGkkj+6DLvpUk7gCuUeiyPVBxp2qdOu97/58qZJ5cerUntXF+nz2NhRTK+etgMO2M9tsjHrVYtOPQWcvEDaRLJdyiFEWGPqSdTDmV2Rd+moMLHsGbIzntmW/LdvahJOLSRwIFZIIIriUliza3aR10ySvqJwoBA1Mdy209czxx2Rl4Q9nFGr5lZkbSAuza+nhgwOCzNnABJr6XQfT54Z/ck+1V/vdnm6nqIzWmK+eRSeSOIpa36ycQWa0XomKJrqJ1DO5QkmUrpB0oxJJ/Gd63crAgEbg9q1zcc3af7JxqBI1mGA58dvMMZ8MuAFPnhsEbHPavmxu/6uCx2d9a3NuzYit7ifEiEn9HDJGrs43AClCRtv6/WjBRVI82TK8ktUjZNKpHGONcTD28SRWsLzyhABM9w+kHMrgGKNVCpk6jq30jBLClUwWHmDjP2dVVEM1xKSIIVODIwGSSTska7FnOwyO5IBweActsr/AGm9cXF4c+PGEgB/u7dD7ijsW95u5PlWXwPhzBpLmcffzbY2PRiBJjhXHoN2I95yT2CgTNAKUpQCqhwUC4EUZ1IHgiu7lQxDO9yW6amQHOgdOQFQeyRrnQCptksgVSzEBVBJJ8gNyTVY5VgMcyqy6XHDrFXQndNDXAUHHxaQfwUBmz8uBATZyG1fbsDJG2M+9CzAeedSlW2G5Gxw+G8njqde/l+2zDITXGFjiBPaKDJUN2Bc5Y47jerTSgK23LskDlrCRIUY5kt3jLRE+bRhWUwufPTlT305yTK2UE+czSJjySJCo/idmJb6BfiDWfSgFKUoBSlKAUpQmgFa159tDxG+hsrYmOS3Gu6uUODDFIDphHq77MM9gAdwWxaOL8yDxQ2bRy3HYnVmODP453Gwx5R51NsAAMstYuOMpw+L7NZK13xC5Zm8WNc0rZzNIB7sY+OAAMZ2JpVjVpdokeDcJ4ZbzCyt7VZZRhpmMYlKAgkPPK/Yk5wuc77LirNxmaC3heeVFKwIWGEBIAGyoPU9gPjUBwGzj4RZO91IZJpGaW4cZZppipZljXuwCqcAAYCljgZxF8QeSXhJuf0kl1LZzlNZCrGZ4CsSkjwqsYAY47l2xvihCYupuJdIzBreNzhkt2jZgoJGEkmDglt8FlUAHsD3MrwDmCO5iiY/dyOzo0TMCyyx56qfHGCc+YKnzqmc68/z20eJeHSRsysy654iuExq3jZifLyHlUd7Frpri84pLMImlUwYaJg6KJAwcRkEg56UWWHfQPQVpxaVsie9FrsHgea/uZJIzIJhCMsMwxQ4ATc5XMhlkPbOtfQVR7vjUZ4pHb8PmiZ7xXiuiuHTSu4k2BV5RGJlA37qDsMVbxyzbTS8Uhlt4WnZjJFI8SM4juIgFcMRqGJVnH8Na75F4VMvFLZWj0LE800gaLSw0RCA/eYyVDNGNPbLE+dbjC4OS7GX/MkXHlU3LWj2s1il7aQTTwR5lTWUglZEDRygIcAYDBh7o+dc8qWKZuha8Jjt54pmjYyyqoVcK6ElC756boxC+Ek7N5i2cgr/AGC3fGOsGnOf/iHaf/z128xxdKOe7i1CaKBzhRqEojVnVHT8WDnBGGGSAcEg8zZ3cH4P0maWV+tcOMNIV0hVzkRxJk6IwfLJJ7ksd6VReQeeLq5vFhlMUqOjuTGmnpAbq2QxBQnw4O+SN9jStTg4SqRIyUlaNn1w7AAkkADck7YHqajeOcX6CqEXqTSZEUQONRGMszYOiNcjU3xAALMqmtRJJJKRqF5dIRrJyltbMCDp0jUOoBuF8Um4yygg1gtlnPGoz+jDy+hjRmU/KTHT/wCaom+5uCHQEjWT/u5rhA5HmRHD1XP8qyY+W9Z1Xc0k5/UBMMQyMECFD4l+EjP86lrGwihXRDGkS/qxoEH8lAFBuVu3vJrgq3SlkAyVDxm0hDAjSZBLmdznOCEK7A6QQDU/w2yKamkYPLJgu4XSNvdVRk4QZOASe5OSSazaUKKUpQClKUApSlAKUpQCq/zdylDfqnUyHiJMbYDqCcZDxPlJF2GxGfQirBSgNb3PLN8qiPpQyRqCFW0unsR54PS6TBG3/C//AErG5I4beLcXwt4bS0VGiiZ3LXcmsRiV9UmUMhPVQ+JgFwAAcE1M+0rmua0EUVsVWWQMxZ016UUgYVcgaixG57AHbcVkeyzir3FkzSKA6zzK7jYSsW1mQDy3fSR2BQgbACujhJQUnwYTjqpcnxzZwwQcPvXLvNcSQPCJpSNWZsRqiBQqRguU8KAZIUnJ3rC5e4L0ku+DzMxhMLG3f8XQmyrKD+vHIW+jJ61NcyHrXNpajcI4uZh+zGSIFP702GH/AMhq+OP3GjiHC1Ay0hukb16XRDt9OokP5VzNFc5qMM9skfE5Psl1b5USOmpJ8jBaLH6RXCg6AdakAEesl7I+WjaWsjspRrl9egroKRr4Ywy9wxGXIPbXjyq53t5HCjSTOsaL7zOwUD5k7VXm5iuJxiwtWYHOJ7kmCL4FVwZXH8IB/WrbnJxUexNKuyV4xwZZyjrI8M0eRHNERqUNjUpDKyuhwuVYEZAOxAI6uG8BEfUeSWSeaVQryyaQdC5IRVRVVVyzHAG5O5NRX/o5eTb3XEZRn+7s0W3UfAOQ0h+eoV8n2e2rfpHu5fjJezn/ACcVzs1RnciS4tI7dv0lni3kHxiAVGx6NHocfBxVhqmRez+OF2ksrm6tZGABxL1lYDJUMk4fUBlsbj3j61xLx29sSDfolxbY8V1bIVaL9qaDLHT3JZCcAdqtgttrZRx56caJqOW0KFyfU4G5pXZDKrqrIQysAVZTkEEZBBGxBHnSgKdPA07KutkkvWkYujYaOzgOAI2A2La4v3TcSMDkCrZw+yjhjWKJAiIMKo8vM/Mk5JJ3JJNVGKcQSWM8nhjiSezmLbdJjJHpkZjuELQqvp96h7b1cJ7pEGp3VR6swUfzNCHdSoCTm2Arm313R8vs4DJ6HM7EQj5Fwdj3qE4xxyfUBNOtqre7Dbr1p5O+wZlOcjuscTEfredA2kXqlavk4dDgPJwm8uR3L3GLhvidM05kG3kEB+FSfBrcPH1+FSmNkLaraRnML42MbRtvA4IxlAuD3DDaqLL7Sq3FztaBT9olW1lX34J2CSKfRVO8g9GTUG8qir7nC+fBseFSyJk+O4kS2yAe6xsdWD5FsH4VCl5pVHg57miGeI8PuLVRnMsZF1GoAzqdovEo/hNW/h1/FPGskEiSRt2ZGDA/UefwoDJpSlAKUpQClKUBXuduHWUluZb9AY4QSGBZWXUQNKMhDZY6RpB8R0jB2rWK8YuLkPHbv9htLZAxSJjGIkJOjW8f3kkrENhExqORv7xn/a9xItLb2oPhRWnkX1O6Q5+G0zY9VU+VdPsn5e6qSXMzFkFy7RRYwokiAi6r+bsCp0g7Lue5BHGUnKejsj6EMUcPT/faTcnSvdJLl138Ny1cgcFlgtw90zvczaWlMjl2TbCRaiSSEBI79yx86xeDO13f3V4g1RWsbWtrliqySZ1XD50nA1hI9QB9w1K86cReG20xHE9y6W8B9JJjp1/HQup/4KlOE8PjtoYoIV0xxKFUfAep8ye5Pnmup4G7dle4hFbW7Jc8SlWSYnEQKkqhx7ttANR1erYZznvjAFjsb1ZUWRNWlhka0aM7HG6OAw+oqL4zyxFc3Npcu0iyWpYpoYAMHxqVwQcjbyx3NTDg7f786jZUkfWquNVfJTI39a5ZKzuXYrvM3LH2oMyzTRy6SI2W4mRY2wdLiONwpIJ9N/Wpq2iZIo0kcysqKruwA6hAAZiBsMnJx8a741IyTXRJNkHJ2x/1qXRpKytchMYZ76xzmGBopbbf3Ypw2Yx+ysiOBnyPpiuK45CzPccQvh+ildILf4x2+sO4Od1aR3x+4a5rouDnKr2JDjnBZhI89n0y0gAngmJVJtI0q4YA6JAvhzpIZQoI2BFfs+CojkrwII+chl+yaRjsVbq6gPkoO/ati0qmaKceDX85Ikmjs4Ttpg++lK+nVkUJH9EbHr6dF9e2vC2WCzgM97cDOnUWdgP725nclhGDsCSfQDviZ5y5gNpCOkoe5mbp28Z7NIQTqbG+hQCzHbYYyCRUNylwPohnkcyzzHXPM3eR8D/Co7Ko2Aqkbo+LXgN5c+O9vplLYPSs2+zxx+oDDMj753LefarRwLg0VqjLEG8bl3Z3aRnYgDUzuSScAD6Csu3jwK7lqFR8yRKcEgEjsSM4+VQ/MPHreyj6t1Ksa74z3Y98Io3Y/KsPn3nGLhtuZZPE7HTFEDgyNg+fko7lvL5kA+W+YuPT3szTXLl3Pb0RfJUX8Kj0+vehTY/NHtunkLpYxrEhyBJINTn4hfdXz2OqtfcL5qvLeZp4J2jkc5cqFCuf2o8aG+oqHAr7WMmrRk3by37ehpC39udQ/vLfBB+cbsMfMMfkKvHD/avwqXGLoIfSVHTH1K6f5GvLTR74FcrCTSi2eul544af/b7X/wCug/8ANWPd+0XhcYy17AcfqN1PyTNeTGi+tfOilCz0Zxv242EQIt1luWxthekv1Z/EPopqH5O52u+N3j27SfY4EiaQrb7SOAyLpMzZK+97yBT/AJ1o8Wxxmrn7HeMC14rBqICzBoWP7+Cn/OqD61GgmbD4xwiK0v7hIkwDBbvuSxYkzKzMzZLEkbkmrp7KV/7Ni+M11/8AtTCof2jQab21kxtNBLGT+1Gyui/PDykfJqlvZfMPsskQ/uZ5e/mJW6wI+GXYfNTXmjtml6H08v5dFBrs2vc7efvAeHzt+jt72NpT+qrpJCHPwDyJn4E1OcXllSF2hQSSKMqhONZXfTnyJGwJ2zisq7tklR45FDo6lWUjIZSMEH6VVY7e+sTpjBvrQe6hYLcRL+qGchJ1HlqKtjG7V6Gj5yZJcA5ihulJhYllOJI2GiSNs4KyRnxKR29PQmpWVvSqRxbiPCpyGu45LeUADqTQTWrp6D7QFXH0fFd1twNpUDWfF7lo/L7yG4A9PG0ZY+fck1ho0nbLWZDv/vsa5Mh3+dag5ik4tZTos9/IbeZgqTJBF4XJOlJBoOM74YHHyrB49YzdF5ri+u5gA33ayaFJ07KVQDJJwPrXKU1F0z14+nlkVqqNr8Y5ntrbaaZQ5ziMHW7HyCxrlm39BVNuGvOLTrbaHs7PSJJ9RxM8RPgRgP0WvxeHOcKxO2FaR5Y5cg4RZdUx658DW2MySSuQqxIT21MQoH7W/mauPLnDmhh+9IM8pMk7L2MrAZC7DwqAqLnfSi11ir3PNN1sjPtbdI0SONQqIoVVUYCqowAB6AUrtpXQ5ClKwOPX/QtriY/3MMkn+BC3+lAUWwnN3f3V228UBe2tR5YQ/fyd8HVIuM+iAVdLGLw9u29Vfknh3Rs7WM91jXV+8wBP5kirrbJsKr4Ocd3Z3AVxX3UTzZI62V40X6Rbecp+8I2K/nisnQ8v+0vmhr++lk1ZijZo4B5CNSRqx6t7x+YHkKqwr5pmtEO1ayU7Afz/AM6wwa+tdWyNGYXHf8qPKMf6VhF6a6WSjLDdya+hKDn4YArD1UDUsUZVxLmsVWIIKnBG4I2wR2INcE132No8rrHGpd5GCoo7szHAAoVHp7j4e/4RBcxLmZY4blFHcsE+8QfEo0qD4kVWuVOOiC5hmBzBdBI5G9NZJgf5B2Kn06pPlWzOW+G/ZrS2t856MUaE+pVQCfqc1rLnTl8Wkkmpc2Vyx04G0Lye/G3orMSyn1JXbw58uaLVZF29j6XRTjNS6efEuPX/AKbfpVC5A5zEmm0umxcJ4Y3Y7XCjsc9urjuPxY1DzC32u0ZKStHjy4pY5OE1TR1XDgAk9gCf5Vpbny/WK/tFiZreU65Lia3QFxHuqal7SrqySpycLgbmtucXnwoHqd/lg1re25THETxO4zidJRDauTgL0IxqU47o0jurd+22CK07p0Yhp1rXdd6M9+Mx3UP2HigWP7Qg6Vwh+4uQ2CjwSHZZM4bQ24OO9dVlyY0DJJxC9ie2gZX9wRa2XdGmZnIwCM4Hcj+fz7HZ1nt7u0mQPErRyLHIoYBZ9RZCrbfpEdsermrxYcpWMLB4rS3Rx2YRLlf3TjI+lc1FSSZ3nKeKUoJ+XqYPDlN7Ok7KwtoCTbh1KmaUjSZ9J3CKuoJnuXZsbITaKUroecUpSgFVr2lDPCr/AB/7vJ/+O9WWo/mHh/2i1uYM460MsYPoXQqD+dARnC8EqR2ONPyyD/0qwoKpPI171bO1dve0KHHbS6jQ4I77MrDHwq7Rnaq+TED6r4lQMCDuCCCPUHvX3SobPIHtA5aPD72a330Z1xE+cTbr9Rup+Kmq6K35/SP4YptrW4x40lMWf2XRnwfqn5mtB0BzSuKZoDmlcUoD6pXGazODWfWuIIc460scefTWwXP50IT3KXIF7xDxW8WIskdWQ6EyNjg4Jb+EGt6ezr2Ww8OYTyP17nBAbGFjzsemvfJGxY748hk5vdjaJDGkUahUjVVRR5KowB/Ku+hRXRe2iSxtHKodHGGVhkEGvniV8kETyysEjjUszHyAGTXnnmf213szsLTTbRZ8J0q8hHqxYFRn0A29T3oCw84cizW5cqrXFqdwy5aSLzw6jxNjydcnbfGMnu5d9pNzCoWTTexDYPrCygfFsFZPrpPqTWuIvaVxUHIvJM/FUYfyKEedZqc9wTtniNjHIxPintibeXt3bSdMn1x+VcfsuLuDry7HvXXRyRUeojqrh8S/v3/ZsXiXtLidw32a5UYxuIz5/CWo/hXP7W1isFvCUl+8eSaYrpR5XaRiqqTrxqwC2nsDv2MBd2VlJZ3FzaXc5MKFum7Rkqc+AOpTVjO2c+u9bU5W9ndnHHBJKjTS6EY9Viyh8AkiPZNj2yMjFa/iVWxhS6NO0pPydL2Neez03bm4ktJxDGyopk0LI8hiL+6XDKAS5ySDnHl5y83FuIzzm0N6yqgzNLGiRvgkqqhlXZiVY5XGAvxrjinDbnhkkmUZ7VpHdZkGoIHcviTG8ZXONRGggDcHYVaETyS3VzbOVYsw0bZZUwgxnIz4cjI7t3XJz8jLPqYTmtWlf0vtyevTjzVOrb5rt88PAuPFLP7DE9zZyzCWJWkJknklWUINRWWN2IYEAjIwR3BBFbXs7gSRpIvZ1Vh8mAI/zrR3HbuNoitokpaaJoXDlxreYdKIHX3l1sN++NWdq3fw616UUUQORGiJn10qFz+Ven6a8jg9bb378nh6qKjJUqMilKV9I8wpSlAUXh6i34hd2xxokxdQj4SkrMPpKC3/AIw+FXOzbKiqf7SIuk1jfDb7NOI5d8fc3OImz64fpH+dWjhz9x/v/fehnhmfSlKGjWH9IRD/AFWPhcRH/lkG/wBTXmyvXvtD4Ab7h9xbr77KDH5eNCHUZ8skY/iryNNEyMysCrKSGUjBBBwQQexBoDrpSuaA4pSuaAVm8FuulcQSf93LG/8AhcN/pWEKzOEWLTzwwp70siIvzdgo/wA6A9q0rgVQvaX7SYuGr00HVunXKpnZAezSHyHoo3OPLvQEF/SH44Es4rZXGueQFl8zHHk5PoNej54NeehWbxri811M81w5kkc7k/kAOwA8gKwaA7A1cF6+KVbJRk8PgMkscYyDI6pt+0wH1717XAryL7NbIzcUsEHlcRuc+kR6rD+SGvXdQp8ugIIIBBGCDuCD3BFahuvZzd2s0pstE8EhyqPLoePywSykMMYGc5OO2ck7gpWMmOOSOmStHTHlljlqi6Zr/lHkWVLhbu/dWkjB6EMZJSIkEF2Yga3wSBsAuT3JyNgUpVhCMI6YqkZnOU5apO2KUpWjIpSlAQvOtmJuH3sZIGq3l3PYEISpPwBAP0rB5LvjNa28p7yW8bt+8VUn8810c4Ibm4trM/oMGa5X/vFVgsMR/ZZ9TH1EWPOsT2T5/q+31baQ6D5JK6A/yUUvlBp7MvD9q60k3OPKujid4sUEkrnSqIzsfQKMk/yqD5W4ytxBFMoIEihgGxkA9s4JFKI3RaCK19z37KbbiEhmDtbzkYZ0UMr+QLocZIx3BH12q+xSZGa7aFNED+j++f8A15cev2c5/l1P9azo/wCj/Fgar1yfPEIH8hrOK3TSgPPfHPYNdRjNrcRz/suvRb4AHLKT8yKonE+ROIwH72znHxVDIP8AFHkfnXr+lAeN+H8p3s7hIrSdif8AhMAPmzABfqa3p7LPZT9idbq8Ie4AOhF3WLP4ifxPjI9Bk99iNqUoBXjvnm7aXiN87kkm4lG/kquVUfRQo+lexK80e2nkqS1u5bpEJtrhi+oAkRyMfGrHyy2SPLxY8qENa0rmuKFFKUoDaP8AR74UZOItNpytvCx1ejyeBR8yvV/ka9IVrL+j7w4R8MMn4p5pGJ+CYjA+XhY/xGtm0ArrnlCKWIJA/VUsfoqgk/Suyo7i3GooMBsvIwJjhjGuSTH6ienbLHCrnJIG9AYN3duQZrgm1tYfEysRrk0nw6ypISPODoGWfKg6RqRpq2csoZl0k76T3GewONs+uNs+Z71CWfC5Z5EnvcDQdUFsraliPk8hG0k3x91Pw5PjNgoBSlKAUpXXcTqis7sFRAWZmOAqgZJJOwAGTmgNfczcV+y39/O/93w+Box+sRLcBV+sjKPqKsnJfDTb2dtCd2jiRW/eC+P/AJi1Uzmx3u5rCdgY4HuYokQjDSxlxPrmB90FoE0p3AJJOW0rsuwXwD6/51F3ZqV7JlN9okv2mW14WhP9pPUuNJxptojqYHBBGtgEB+DVA8JY8MvTYSHEE5aSyfsACcvB81Y5HzHqBVk4ZEP614m53Om0RWJzpHTLFB6bkMQP1gal+ZuAQ39u0MoxvqRxs0cg910Pkw/Pt51NX5Bw/E7rO5x+QP5n/pUnFICK1Xw7mSS1mFlxTCTafupxtHcDybP4X7ZB8/TIFXi3vCDnvtsfn/sVur3RyTrZlhpWNb3QYd6yAahs5pSlAKUrB41cTRxM9vEJnUg9MtoLLnxBWO2rGcZ2zQGdXxLGGBVgGVhggjIIPcEHuKjeWuOx3kIliz7xVlYaWR195HU7qw8xUoTQGrucPYvZzh3tSbWXcgL4oyfQod1/hIAz2Nef+N8ImtZmhnQo6+vYjyZT5qfWvUfL/HJLmbiJZl+zwziGHAxvGn3p1fiy7Y+Gn51F8/WtjNF/bRGI07Ox0lcjOEYeLOR2Gc7bGqjLdHmGrz7MuRGv3aWQEWsJGs4/SNtiJT8tz6D0yDXbd8ihJ7aR47mDh80gTqzadW/YsoAMSscAFx23r0jwvh0UFskMCBI0UBVXy9T8STkknckmoUr3scg0cHsh6rI3+OV2/wAjVwljDAqwyCMEfA1WvZi4PC7MeaR9Nh6NGzRsP8SmrRQpAvyrEc4mvAp7qL2fH0Jk1AfAECs/hXBoLcN0YwpbGtt2d8bAvIxLufixNZ9KAUpSgFKUoBUJzjwt7m2MceknqQuUY6RIsciu0ZbBwGAI7flU3SgNa8+2F4bTrMY4WhntmhijbUGka4iRTLKyjA8R8Kj46iNqs/GuYEsbEzyAnsETHid3PgQD1J/lv6V1e0lC1gyju09kB8zeQYqH9qCI39WxsrtouROwRWchIUOptCAkjW8QJwcBjU4Rd5S3Ojh1zLbBXkikubu7dpZVhC5GEUNpDMAURRFH3ycjzNWPhXGFniWRCwU6h40KEaGZWDKwBBBDD6Vj8HiZRcX0iMmIitvG66WWJBrZmU7q0jgEqd9MceQDkCv3djosILY5Yy/Z7c7nJExjjkJI3zp6jE/A1xknt4s9UWnfgi0cYsormIxzxpMjYyHH5g9wfiN6oXEILnha6reeO4th7tvcyBZBnssMp97uAFOTsAATVssOGQ23ELpIIkijNrauUjUIusyXas2kbZwqD6Cu/wBn/A7eKJ3SCJJlmuUaRYwGKiZ9ALYz+j6eRW42nVnKelwuiAsOfbcsEuRLZTEZ6d2hiyNgTrbbHzx8qulrxDUAQwZTnBUgg+m4qTurVJFKSIrqe6uoYH5g7VWrr2e2RJaBZLRj+K0laHyIz0x93nfzWutnn0+BOLfd67hdD8613e8JvY72K0tuIs5a3klf7TDHJoVXRE3QIfEWfc/qGsheH8XE6xfabIkxs+owSbAMqgYD75yflp+NNhuX0XXw88V8vd48vOqg/LvFmGP6xgi+MdnqPz8ch3riP2dNJj7ZxG9uCBuqyCBD/BGM/wDNULuY8fEUt+NiONhjiEbGSMNnE0IBWXT+HVHrU+ugVfrjOk4742+flWtbTlyxtOM2sFrCI2jtJp2JLMWLyRxKSzknYCbb41syQ7H4b/yowjUXI/CeLT2UGiW2tIZVaTqBTPM5kdnLlSemM6vXI/yunA+QbWCQTSdS6uB2muX6hXfPgX3U37YGR612ckShftdsPdtrlhGf+HMFuEXf9XqMmPRBVnqsKjG4nYR3EUkMyh45FKsp8wf8j5g+RFVT2a3cnRntZyTLZStAWPd1UDpyd/xIVP0J86ulUHgF2I+N8XjcgGQWkiA7FkEIR2HwDBQagJOxiHD52Un+zXs+UyT9zcyAkoc/3chGV9HJG+sYtdVD2oTlbJdPvPc2YQ+jC5icHP8ADVvoEKUpQopSlAKUpQClKUBAcxMJJ7K2GCWlM7gj+7t8MCPLPWa27/H0rpuh/wBsW2e32G6x8+va5x9MVxyu4nlnvNWoSnRAM5CwRkhSMHHjbXJnvh1B92vvmgdO44dceSTmB/3LldA/+8tvQhYJYwylWGQwII+B2NV7g/LbxyRvPMsogBEAEegglSnUkJY6pNBK+EKPG5xuAtkpUo0m0qK9zDZziaOe3jEv3bxSpqCEgkNG6s23hOsEHykJG4wcjlPhclvbhZmDSu8kspXsHlcuVXPdVBCg+enOB2qZpSt7Gp1QrgnHeua+ZEDAqRkEEEeoOxqkKZyNcJdSz8Q1qxuCEiUHPTgiLCND+0TrkYHsWx5VK8dl6Fzb3THEOl4Jj5J1WjMUrfsh00H06uTgKTWoefeT5OCvFc8MuZYo5XZShbVpfBZFG2HXSHwHyRpG5ztF8W9oHEpbcJLNhWwH0RopdSNJBwD3zuBjI2qpGXKj0lSqt7MLuWXhlq04OsKyZYEFkR2SNjnckoFOfPv51aahoqfOdg6SwX8KF2tw6TIoyz28mCxQfidGVWC+Y1jvipi0vxNBqjZX1KCjA7MpAIOfrUpVA5K4asfByinBMM25ywVj1A2BnsCPdyKqMsmeRvGlxcA5S4nJiOMZiiRIVYfBjG8gPpIKs1QvJUOjh9gv6trbjbz+6XJqaqGkKr3N3LKXaa0xHdxAm2nHhaN8HAJHvRkkhlIIIJ2qw0oDWHC5LjiPC7mOfAvbSUnpqNJ6sOJIlcHIGXGMqSCuCMZIGyLC8SaKOWM5SRFdT6qwBB/kaqfEV+zcYtplGEvoZIZuwBlgHUhY+ZbR1F+Q+FZlvL/V7skp/scjloZPKBnOWilP4YyxJR+wzoOMLqELPSlKFFKUoBSlKAUpSgPNUPEbvg19dW9pKTCkpGiVC64wGQ4yCDpcAkEZ7+ld3NntNvriMxExRqNL/dx9zGwYZLliMMqkYxW6OaeRLS+YSSh45QAOrC+hiB2DbFWx+0DUfwL2W2EBLSIbpyRhrkK+kDsFUKF/LNatGKdlytJxIiOOzqrD5MARXbSlZNilKUApSlAY3EeHxTxtFPGksbd0dQwONxsfMHfPlUDbez7hySJItqmpCCupnYAjcEKzEZ+OKs9KAUpSgOGbAJPYVVfZ7Fr4Zb6v72FWbHrIC7Y+rGu72h8YS2s21uI+u6QKxONPWOlnydvCnUffbwVKcA6QgjSHHTRQqae2lfCukjbG23yoTuRvs7mJ4daq+zwKYHGc4e3Ywt+aZ+tWOqbFxOOz4k0DSRiK/bWg1jMd0AFdGXyEihWX1cOO7CrlQopSlAat9tHMktlLw6RYupGrzMckgF9GhV1AHSdLyHtv9DUNB7Z5GhINkmrB7zatQ3JyojG2NsZrafNXLcHEIGguVJUnKlThkYAgOp8iMnuCN9wa17H7DIEP3d3Mo9CkZOPnp/0qoy0+x0+ybn5pLgWUgHTmDNahAcRaVLtCMkkRhQSo/Dgr20hdwVA8t8oWdkqC3gjDogQylF6jgAZLOACScZPlU9UKhSlKFFKUoBSlKAUpSgFKUoBSlKAUpSgFKUoBSlKAieZ+XIL+BoLlNSE5Ug4ZGAIDqfIjJ+G5BBBxXm9YGtHlt8FHikZX0lhqKkjOCdgcBh6givU1a09tHDoTFHKYozJ4h1CilsDBA1YzgEnb4mqnRmUbNQWXB7q6eRLWGSVk0spTAETMTpy5ICnUpI3z39K9P8JEoghE5BmEadUr2Mmka8fDVmq17LLSNLFCiIpfdyqgFjgbsQNz86uFG7EVSFKUqGhSlKAUpSgFKUoBSlKA/9k="/>
          <p:cNvSpPr>
            <a:spLocks noChangeAspect="1" noChangeArrowheads="1"/>
          </p:cNvSpPr>
          <p:nvPr/>
        </p:nvSpPr>
        <p:spPr bwMode="auto">
          <a:xfrm>
            <a:off x="155575" y="-2560638"/>
            <a:ext cx="493395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irc_mi" descr="Thanks_mcHT_Smiley-v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00108"/>
            <a:ext cx="6022081" cy="47985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7948"/>
            <a:ext cx="8858312" cy="65851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67644" y="285728"/>
            <a:ext cx="65167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 досвіду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Створити комфортні умови навчання, за яких учень відчуває успішність, свою інтерактивну досконалість, що робить продуктивним сам освітній процес</a:t>
            </a:r>
            <a:endParaRPr lang="en-US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5890" y="217984"/>
            <a:ext cx="7472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досвіду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2" name="Group 110"/>
          <p:cNvGrpSpPr>
            <a:grpSpLocks/>
          </p:cNvGrpSpPr>
          <p:nvPr/>
        </p:nvGrpSpPr>
        <p:grpSpPr bwMode="auto">
          <a:xfrm>
            <a:off x="414338" y="1574925"/>
            <a:ext cx="8315325" cy="4518371"/>
            <a:chOff x="1264" y="1054"/>
            <a:chExt cx="3102" cy="2532"/>
          </a:xfrm>
        </p:grpSpPr>
        <p:grpSp>
          <p:nvGrpSpPr>
            <p:cNvPr id="43" name="Group 19"/>
            <p:cNvGrpSpPr>
              <a:grpSpLocks/>
            </p:cNvGrpSpPr>
            <p:nvPr/>
          </p:nvGrpSpPr>
          <p:grpSpPr bwMode="auto">
            <a:xfrm>
              <a:off x="1264" y="1054"/>
              <a:ext cx="3008" cy="417"/>
              <a:chOff x="1168" y="1438"/>
              <a:chExt cx="3008" cy="417"/>
            </a:xfrm>
          </p:grpSpPr>
          <p:sp>
            <p:nvSpPr>
              <p:cNvPr id="70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D77BF">
                      <a:gamma/>
                      <a:tint val="0"/>
                      <a:invGamma/>
                    </a:srgbClr>
                  </a:gs>
                  <a:gs pos="100000">
                    <a:srgbClr val="6D77BF">
                      <a:alpha val="50000"/>
                    </a:srgbClr>
                  </a:gs>
                </a:gsLst>
                <a:lin ang="0" scaled="1"/>
              </a:gradFill>
              <a:ln w="38100" algn="ctr">
                <a:solidFill>
                  <a:srgbClr val="6D77B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71" name="Group 21"/>
              <p:cNvGrpSpPr>
                <a:grpSpLocks/>
              </p:cNvGrpSpPr>
              <p:nvPr/>
            </p:nvGrpSpPr>
            <p:grpSpPr bwMode="auto">
              <a:xfrm>
                <a:off x="1168" y="1438"/>
                <a:ext cx="513" cy="416"/>
                <a:chOff x="571" y="958"/>
                <a:chExt cx="961" cy="767"/>
              </a:xfrm>
            </p:grpSpPr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571" y="958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D77BF"/>
                    </a:gs>
                    <a:gs pos="100000">
                      <a:srgbClr val="6D77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24"/>
                <p:cNvSpPr>
                  <a:spLocks noChangeArrowheads="1"/>
                </p:cNvSpPr>
                <p:nvPr/>
              </p:nvSpPr>
              <p:spPr bwMode="gray">
                <a:xfrm>
                  <a:off x="842" y="1008"/>
                  <a:ext cx="433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Розвиток  розумових здібностей  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gray">
              <a:xfrm>
                <a:off x="1337" y="1458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44" name="Group 27"/>
            <p:cNvGrpSpPr>
              <a:grpSpLocks/>
            </p:cNvGrpSpPr>
            <p:nvPr/>
          </p:nvGrpSpPr>
          <p:grpSpPr bwMode="auto">
            <a:xfrm>
              <a:off x="1264" y="1573"/>
              <a:ext cx="3008" cy="428"/>
              <a:chOff x="1216" y="1717"/>
              <a:chExt cx="3008" cy="428"/>
            </a:xfrm>
          </p:grpSpPr>
          <p:sp>
            <p:nvSpPr>
              <p:cNvPr id="65" name="AutoShape 28"/>
              <p:cNvSpPr>
                <a:spLocks noChangeArrowheads="1"/>
              </p:cNvSpPr>
              <p:nvPr/>
            </p:nvSpPr>
            <p:spPr bwMode="gray">
              <a:xfrm>
                <a:off x="1510" y="1717"/>
                <a:ext cx="2714" cy="34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9900">
                      <a:gamma/>
                      <a:tint val="0"/>
                      <a:invGamma/>
                    </a:srgbClr>
                  </a:gs>
                  <a:gs pos="100000">
                    <a:srgbClr val="669900">
                      <a:alpha val="39999"/>
                    </a:srgbClr>
                  </a:gs>
                </a:gsLst>
                <a:lin ang="0" scaled="1"/>
              </a:gradFill>
              <a:ln w="38100" algn="ctr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6" name="Oval 30"/>
              <p:cNvSpPr>
                <a:spLocks noChangeArrowheads="1"/>
              </p:cNvSpPr>
              <p:nvPr/>
            </p:nvSpPr>
            <p:spPr bwMode="gray">
              <a:xfrm rot="1758052">
                <a:off x="121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31"/>
              <p:cNvSpPr>
                <a:spLocks noChangeArrowheads="1"/>
              </p:cNvSpPr>
              <p:nvPr/>
            </p:nvSpPr>
            <p:spPr bwMode="gray">
              <a:xfrm>
                <a:off x="1361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gray">
              <a:xfrm>
                <a:off x="1876" y="1776"/>
                <a:ext cx="2160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A00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Формування пізнавальних умінь та навичок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A00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/>
            </p:nvSpPr>
            <p:spPr bwMode="gray">
              <a:xfrm>
                <a:off x="1385" y="1741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45" name="Group 87"/>
            <p:cNvGrpSpPr>
              <a:grpSpLocks/>
            </p:cNvGrpSpPr>
            <p:nvPr/>
          </p:nvGrpSpPr>
          <p:grpSpPr bwMode="auto">
            <a:xfrm>
              <a:off x="1264" y="2109"/>
              <a:ext cx="3008" cy="420"/>
              <a:chOff x="1168" y="1437"/>
              <a:chExt cx="3008" cy="420"/>
            </a:xfrm>
          </p:grpSpPr>
          <p:sp>
            <p:nvSpPr>
              <p:cNvPr id="59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D77BF">
                      <a:gamma/>
                      <a:tint val="0"/>
                      <a:invGamma/>
                    </a:srgbClr>
                  </a:gs>
                  <a:gs pos="100000">
                    <a:srgbClr val="6D77BF">
                      <a:alpha val="50000"/>
                    </a:srgbClr>
                  </a:gs>
                </a:gsLst>
                <a:lin ang="0" scaled="1"/>
              </a:gradFill>
              <a:ln w="38100" algn="ctr">
                <a:solidFill>
                  <a:srgbClr val="6D77B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60" name="Group 89"/>
              <p:cNvGrpSpPr>
                <a:grpSpLocks/>
              </p:cNvGrpSpPr>
              <p:nvPr/>
            </p:nvGrpSpPr>
            <p:grpSpPr bwMode="auto">
              <a:xfrm>
                <a:off x="1168" y="1437"/>
                <a:ext cx="513" cy="420"/>
                <a:chOff x="571" y="953"/>
                <a:chExt cx="961" cy="773"/>
              </a:xfrm>
            </p:grpSpPr>
            <p:sp>
              <p:nvSpPr>
                <p:cNvPr id="63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571" y="953"/>
                  <a:ext cx="961" cy="7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D77BF"/>
                    </a:gs>
                    <a:gs pos="100000">
                      <a:srgbClr val="6D77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5"/>
                <a:ext cx="2395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D77BF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Формування позитивної мотивації до навчання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D77B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Text Box 94"/>
              <p:cNvSpPr txBox="1">
                <a:spLocks noChangeArrowheads="1"/>
              </p:cNvSpPr>
              <p:nvPr/>
            </p:nvSpPr>
            <p:spPr bwMode="gray">
              <a:xfrm>
                <a:off x="1310" y="1458"/>
                <a:ext cx="153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46" name="Group 95"/>
            <p:cNvGrpSpPr>
              <a:grpSpLocks/>
            </p:cNvGrpSpPr>
            <p:nvPr/>
          </p:nvGrpSpPr>
          <p:grpSpPr bwMode="auto">
            <a:xfrm>
              <a:off x="1264" y="2640"/>
              <a:ext cx="3006" cy="481"/>
              <a:chOff x="1216" y="1728"/>
              <a:chExt cx="3006" cy="481"/>
            </a:xfrm>
          </p:grpSpPr>
          <p:sp>
            <p:nvSpPr>
              <p:cNvPr id="54" name="AutoShape 96"/>
              <p:cNvSpPr>
                <a:spLocks noChangeArrowheads="1"/>
              </p:cNvSpPr>
              <p:nvPr/>
            </p:nvSpPr>
            <p:spPr bwMode="gray">
              <a:xfrm rot="16200000">
                <a:off x="2695" y="682"/>
                <a:ext cx="396" cy="26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9900">
                      <a:gamma/>
                      <a:tint val="0"/>
                      <a:invGamma/>
                    </a:srgbClr>
                  </a:gs>
                  <a:gs pos="100000">
                    <a:srgbClr val="669900">
                      <a:alpha val="39999"/>
                    </a:srgbClr>
                  </a:gs>
                </a:gsLst>
                <a:lin ang="0" scaled="1"/>
              </a:gradFill>
              <a:ln w="38100" algn="ctr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A00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Формування потреби в самопізнанні, самореалізації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A00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5" name="Oval 98"/>
              <p:cNvSpPr>
                <a:spLocks noChangeArrowheads="1"/>
              </p:cNvSpPr>
              <p:nvPr/>
            </p:nvSpPr>
            <p:spPr bwMode="gray">
              <a:xfrm rot="1758052">
                <a:off x="1216" y="1728"/>
                <a:ext cx="514" cy="420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Text Box 101"/>
              <p:cNvSpPr txBox="1">
                <a:spLocks noChangeArrowheads="1"/>
              </p:cNvSpPr>
              <p:nvPr/>
            </p:nvSpPr>
            <p:spPr bwMode="gray">
              <a:xfrm>
                <a:off x="1358" y="1746"/>
                <a:ext cx="153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47" name="Group 102"/>
            <p:cNvGrpSpPr>
              <a:grpSpLocks/>
            </p:cNvGrpSpPr>
            <p:nvPr/>
          </p:nvGrpSpPr>
          <p:grpSpPr bwMode="auto">
            <a:xfrm>
              <a:off x="1319" y="3171"/>
              <a:ext cx="3047" cy="415"/>
              <a:chOff x="1223" y="1443"/>
              <a:chExt cx="3047" cy="415"/>
            </a:xfrm>
          </p:grpSpPr>
          <p:sp>
            <p:nvSpPr>
              <p:cNvPr id="48" name="AutoShape 103"/>
              <p:cNvSpPr>
                <a:spLocks noChangeArrowheads="1"/>
              </p:cNvSpPr>
              <p:nvPr/>
            </p:nvSpPr>
            <p:spPr bwMode="gray">
              <a:xfrm>
                <a:off x="1462" y="1492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D77BF">
                      <a:gamma/>
                      <a:tint val="0"/>
                      <a:invGamma/>
                    </a:srgbClr>
                  </a:gs>
                  <a:gs pos="100000">
                    <a:srgbClr val="6D77BF">
                      <a:alpha val="50000"/>
                    </a:srgbClr>
                  </a:gs>
                </a:gsLst>
                <a:lin ang="0" scaled="1"/>
              </a:gradFill>
              <a:ln w="38100" algn="ctr">
                <a:solidFill>
                  <a:srgbClr val="6D77B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49" name="Group 104"/>
              <p:cNvGrpSpPr>
                <a:grpSpLocks/>
              </p:cNvGrpSpPr>
              <p:nvPr/>
            </p:nvGrpSpPr>
            <p:grpSpPr bwMode="auto">
              <a:xfrm>
                <a:off x="1223" y="1443"/>
                <a:ext cx="514" cy="415"/>
                <a:chOff x="672" y="965"/>
                <a:chExt cx="962" cy="764"/>
              </a:xfrm>
            </p:grpSpPr>
            <p:sp>
              <p:nvSpPr>
                <p:cNvPr id="5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672" y="965"/>
                  <a:ext cx="962" cy="7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D77BF"/>
                    </a:gs>
                    <a:gs pos="100000">
                      <a:srgbClr val="6D77B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517"/>
                <a:ext cx="2542" cy="2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D77BF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Виховання свідомого громадянина, патріота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D77B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1" name="Text Box 109"/>
              <p:cNvSpPr txBox="1">
                <a:spLocks noChangeArrowheads="1"/>
              </p:cNvSpPr>
              <p:nvPr/>
            </p:nvSpPr>
            <p:spPr bwMode="gray">
              <a:xfrm>
                <a:off x="1337" y="1444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3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254114" y="2495238"/>
            <a:ext cx="2398006" cy="170894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3293892" y="2583919"/>
            <a:ext cx="25562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uk-UA" sz="2400" i="1" dirty="0">
                <a:solidFill>
                  <a:srgbClr val="FF3300"/>
                </a:solidFill>
                <a:latin typeface="Times New Roman" pitchFamily="18" charset="0"/>
              </a:rPr>
              <a:t>ІНТЕРАКТИВНІ</a:t>
            </a:r>
          </a:p>
          <a:p>
            <a:r>
              <a:rPr lang="uk-UA" sz="2400" i="1" dirty="0">
                <a:solidFill>
                  <a:srgbClr val="FF3300"/>
                </a:solidFill>
                <a:latin typeface="Times New Roman" pitchFamily="18" charset="0"/>
              </a:rPr>
              <a:t>ТЕХНОЛОГІЇ </a:t>
            </a:r>
          </a:p>
          <a:p>
            <a:r>
              <a:rPr lang="uk-UA" sz="2400" i="1" dirty="0">
                <a:solidFill>
                  <a:srgbClr val="FF3300"/>
                </a:solidFill>
                <a:latin typeface="Times New Roman" pitchFamily="18" charset="0"/>
              </a:rPr>
              <a:t>МАЮТЬ </a:t>
            </a:r>
          </a:p>
          <a:p>
            <a:r>
              <a:rPr lang="uk-UA" sz="2400" i="1" dirty="0">
                <a:solidFill>
                  <a:srgbClr val="FF3300"/>
                </a:solidFill>
                <a:latin typeface="Times New Roman" pitchFamily="18" charset="0"/>
              </a:rPr>
              <a:t>ПЕРЕВАГИ</a:t>
            </a:r>
            <a:endParaRPr lang="en-US" sz="24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gray">
          <a:xfrm>
            <a:off x="3683091" y="2005972"/>
            <a:ext cx="1619250" cy="506413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63529"/>
                  <a:invGamma/>
                  <a:alpha val="1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5652120" y="2505513"/>
            <a:ext cx="490537" cy="195421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B2B2B2">
                  <a:gamma/>
                  <a:shade val="46275"/>
                  <a:invGamma/>
                  <a:alpha val="12000"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gray">
          <a:xfrm>
            <a:off x="3760787" y="4273417"/>
            <a:ext cx="1622425" cy="498475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B2B2B2">
                  <a:gamma/>
                  <a:tint val="63529"/>
                  <a:invGamma/>
                  <a:alpha val="12000"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2915816" y="2391643"/>
            <a:ext cx="492125" cy="195421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  <a:alpha val="1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gray">
          <a:xfrm>
            <a:off x="2924293" y="441539"/>
            <a:ext cx="2945109" cy="1152128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3204195" y="694438"/>
            <a:ext cx="2447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800" dirty="0">
                <a:solidFill>
                  <a:srgbClr val="663300"/>
                </a:solidFill>
              </a:rPr>
              <a:t>У роботі задіяні</a:t>
            </a:r>
          </a:p>
          <a:p>
            <a:pPr>
              <a:defRPr/>
            </a:pPr>
            <a:r>
              <a:rPr lang="uk-UA" sz="1800" dirty="0">
                <a:solidFill>
                  <a:srgbClr val="663300"/>
                </a:solidFill>
              </a:rPr>
              <a:t> всі учні класу</a:t>
            </a:r>
            <a:endParaRPr lang="en-US" sz="1800" dirty="0">
              <a:solidFill>
                <a:srgbClr val="663300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>
            <a:off x="2915816" y="4941168"/>
            <a:ext cx="3101975" cy="1296144"/>
          </a:xfrm>
          <a:prstGeom prst="can">
            <a:avLst>
              <a:gd name="adj" fmla="val 32032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Формується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доброзичливе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ставлення до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опонента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gray">
          <a:xfrm>
            <a:off x="6300192" y="3014306"/>
            <a:ext cx="2557462" cy="93662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800" dirty="0">
                <a:solidFill>
                  <a:srgbClr val="663300"/>
                </a:solidFill>
              </a:rPr>
              <a:t>Створюється </a:t>
            </a:r>
          </a:p>
          <a:p>
            <a:pPr>
              <a:defRPr/>
            </a:pPr>
            <a:r>
              <a:rPr lang="uk-UA" sz="1800" dirty="0">
                <a:solidFill>
                  <a:srgbClr val="663300"/>
                </a:solidFill>
              </a:rPr>
              <a:t>“ситуація успіху”</a:t>
            </a:r>
            <a:endParaRPr lang="ru-RU" sz="1800" dirty="0">
              <a:solidFill>
                <a:srgbClr val="663300"/>
              </a:solidFill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gray">
          <a:xfrm>
            <a:off x="6120492" y="764705"/>
            <a:ext cx="2773362" cy="1476721"/>
          </a:xfrm>
          <a:prstGeom prst="can">
            <a:avLst>
              <a:gd name="adj" fmla="val 25000"/>
            </a:avLst>
          </a:prstGeom>
          <a:solidFill>
            <a:srgbClr val="002200">
              <a:lumMod val="25000"/>
              <a:lumOff val="7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1800" dirty="0" smtClean="0">
                <a:solidFill>
                  <a:srgbClr val="663300"/>
                </a:solidFill>
              </a:rPr>
              <a:t>Кожен учень</a:t>
            </a:r>
          </a:p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1800" dirty="0" smtClean="0">
                <a:solidFill>
                  <a:srgbClr val="663300"/>
                </a:solidFill>
              </a:rPr>
              <a:t>має </a:t>
            </a:r>
            <a:r>
              <a:rPr lang="uk-UA" sz="1800" dirty="0">
                <a:solidFill>
                  <a:srgbClr val="663300"/>
                </a:solidFill>
              </a:rPr>
              <a:t>можливість</a:t>
            </a:r>
          </a:p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1800" dirty="0">
                <a:solidFill>
                  <a:srgbClr val="663300"/>
                </a:solidFill>
              </a:rPr>
              <a:t>висловлювати </a:t>
            </a:r>
            <a:endParaRPr lang="uk-UA" sz="1800" dirty="0" smtClean="0">
              <a:solidFill>
                <a:srgbClr val="663300"/>
              </a:solidFill>
            </a:endParaRPr>
          </a:p>
          <a:p>
            <a:pPr marR="0" lvl="0" inden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1800" dirty="0" smtClean="0">
                <a:solidFill>
                  <a:srgbClr val="663300"/>
                </a:solidFill>
              </a:rPr>
              <a:t>свою </a:t>
            </a:r>
            <a:r>
              <a:rPr lang="uk-UA" sz="1800" dirty="0">
                <a:solidFill>
                  <a:srgbClr val="663300"/>
                </a:solidFill>
              </a:rPr>
              <a:t>думку</a:t>
            </a:r>
            <a:endParaRPr lang="ru-RU" sz="1800" dirty="0">
              <a:solidFill>
                <a:srgbClr val="663300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6300192" y="4522654"/>
            <a:ext cx="2303463" cy="146026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 короткий час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опановується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багато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нового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матеріал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284879" y="4799989"/>
            <a:ext cx="2374900" cy="1296987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Учні вчаться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працювати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команді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gray">
          <a:xfrm>
            <a:off x="267337" y="907753"/>
            <a:ext cx="2374900" cy="3438102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4880" y="1340769"/>
            <a:ext cx="248692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800" dirty="0" smtClean="0">
                <a:solidFill>
                  <a:srgbClr val="663300"/>
                </a:solidFill>
              </a:rPr>
              <a:t>Формуються </a:t>
            </a:r>
            <a:r>
              <a:rPr lang="uk-UA" sz="1800" dirty="0">
                <a:solidFill>
                  <a:srgbClr val="663300"/>
                </a:solidFill>
              </a:rPr>
              <a:t>навички толерантного </a:t>
            </a:r>
          </a:p>
          <a:p>
            <a:pPr>
              <a:defRPr/>
            </a:pPr>
            <a:r>
              <a:rPr lang="uk-UA" sz="1800" dirty="0">
                <a:solidFill>
                  <a:srgbClr val="663300"/>
                </a:solidFill>
              </a:rPr>
              <a:t>спілкування, вміння аргументувати свою </a:t>
            </a:r>
          </a:p>
          <a:p>
            <a:pPr>
              <a:defRPr/>
            </a:pPr>
            <a:r>
              <a:rPr lang="uk-UA" sz="1800" dirty="0" smtClean="0">
                <a:solidFill>
                  <a:srgbClr val="663300"/>
                </a:solidFill>
              </a:rPr>
              <a:t>точку зору, знаходити альтернативне </a:t>
            </a:r>
          </a:p>
          <a:p>
            <a:pPr>
              <a:defRPr/>
            </a:pPr>
            <a:r>
              <a:rPr lang="uk-UA" sz="1800" dirty="0" smtClean="0">
                <a:solidFill>
                  <a:srgbClr val="663300"/>
                </a:solidFill>
              </a:rPr>
              <a:t>рішення </a:t>
            </a:r>
            <a:r>
              <a:rPr lang="uk-UA" sz="1800" dirty="0">
                <a:solidFill>
                  <a:srgbClr val="663300"/>
                </a:solidFill>
              </a:rPr>
              <a:t>проблеми</a:t>
            </a:r>
            <a:endParaRPr lang="en-US" sz="1800" dirty="0">
              <a:solidFill>
                <a:srgbClr val="663300"/>
              </a:solidFill>
            </a:endParaRPr>
          </a:p>
          <a:p>
            <a:pPr>
              <a:defRPr/>
            </a:pPr>
            <a:endParaRPr lang="en-US" sz="1800" dirty="0">
              <a:solidFill>
                <a:srgbClr val="6633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1D3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755576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Проектна технологія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550" y="1477560"/>
            <a:ext cx="81009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itchFamily="2" charset="2"/>
              <a:buChar char="v"/>
            </a:pP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Метод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проектів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модель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організації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навчального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процесу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орієнтована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творчу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самореалізацію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особистості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можливостей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певного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«продукту»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контролем учителя.</a:t>
            </a:r>
          </a:p>
          <a:p>
            <a:pPr algn="just"/>
            <a:endParaRPr lang="ru-RU" sz="28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indent="-285750" algn="just">
              <a:buFont typeface="Wingdings" pitchFamily="2" charset="2"/>
              <a:buChar char="v"/>
            </a:pP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доцільним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ефективним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метод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проектів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як на уроках, так і в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позакласній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роботі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45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анцы - Шотландская джига (online-audio-converter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9776" y="5783784"/>
            <a:ext cx="609600" cy="609600"/>
          </a:xfrm>
        </p:spPr>
      </p:pic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17" y="137948"/>
            <a:ext cx="8858312" cy="65851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285728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Креатив-проект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8013" y="1628800"/>
            <a:ext cx="64279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УВЕСЬ ШЕКСПІР</a:t>
            </a:r>
            <a:endParaRPr lang="ru-RU" sz="7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304029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85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590465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Учасники проекту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Студенти 1-3 курсу</a:t>
            </a:r>
          </a:p>
        </p:txBody>
      </p:sp>
      <p:pic>
        <p:nvPicPr>
          <p:cNvPr id="3" name="Танцы - Шотландская джига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8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4.44444E-6 L -1.38889E-6 -0.07222 " pathEditMode="relative" rAng="0" ptsTypes="AA">
                                      <p:cBhvr>
                                        <p:cTn id="12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4.44444E-6 L -1.38889E-6 -0.07222 " pathEditMode="relative" rAng="0" ptsTypes="AA">
                                      <p:cBhvr>
                                        <p:cTn id="19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623" numSld="12">
                <p:cTn id="30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xO7JH7k1jRW_icY9TM0aSQ-rrpfFgyhbil-RE7BwQtuLLcV5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"/>
            <a:ext cx="9144000" cy="685495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TVafOqGMgtIOHf0zY7P_xinTFiuoaOV5GmtqifrSYgwHe2aydj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7948"/>
            <a:ext cx="8858312" cy="65851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764704"/>
            <a:ext cx="53103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Проект </a:t>
            </a:r>
            <a:r>
              <a:rPr lang="ru-RU" sz="4000" b="1" dirty="0" err="1">
                <a:solidFill>
                  <a:srgbClr val="C00000"/>
                </a:solidFill>
              </a:rPr>
              <a:t>здійснюється</a:t>
            </a:r>
            <a:r>
              <a:rPr lang="ru-RU" sz="4000" b="1" dirty="0">
                <a:solidFill>
                  <a:srgbClr val="C00000"/>
                </a:solidFill>
              </a:rPr>
              <a:t> в рамках </a:t>
            </a:r>
            <a:r>
              <a:rPr lang="ru-RU" sz="4000" b="1" dirty="0" err="1">
                <a:solidFill>
                  <a:srgbClr val="C00000"/>
                </a:solidFill>
              </a:rPr>
              <a:t>інтеграції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предметних</a:t>
            </a:r>
            <a:r>
              <a:rPr lang="ru-RU" sz="4000" b="1" dirty="0">
                <a:solidFill>
                  <a:srgbClr val="C00000"/>
                </a:solidFill>
              </a:rPr>
              <a:t> областей:</a:t>
            </a:r>
          </a:p>
          <a:p>
            <a:r>
              <a:rPr lang="ru-RU" sz="4400" dirty="0" err="1" smtClean="0"/>
              <a:t>Література</a:t>
            </a:r>
            <a:endParaRPr lang="ru-RU" sz="4400" dirty="0"/>
          </a:p>
          <a:p>
            <a:r>
              <a:rPr lang="ru-RU" sz="4400" dirty="0" err="1"/>
              <a:t>Англійська</a:t>
            </a:r>
            <a:r>
              <a:rPr lang="ru-RU" sz="4400" dirty="0"/>
              <a:t> </a:t>
            </a:r>
            <a:r>
              <a:rPr lang="ru-RU" sz="4400" dirty="0" err="1" smtClean="0"/>
              <a:t>мова</a:t>
            </a:r>
            <a:endParaRPr lang="ru-RU" sz="4400" dirty="0"/>
          </a:p>
          <a:p>
            <a:r>
              <a:rPr lang="ru-RU" sz="4400" dirty="0" err="1" smtClean="0"/>
              <a:t>Психологія</a:t>
            </a:r>
            <a:endParaRPr lang="ru-RU" sz="4400" dirty="0"/>
          </a:p>
          <a:p>
            <a:r>
              <a:rPr lang="ru-RU" sz="4400" dirty="0" smtClean="0"/>
              <a:t>Театр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388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4143</TotalTime>
  <Words>346</Words>
  <Application>Microsoft Office PowerPoint</Application>
  <PresentationFormat>Экран (4:3)</PresentationFormat>
  <Paragraphs>98</Paragraphs>
  <Slides>28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Cambria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282</cp:revision>
  <dcterms:created xsi:type="dcterms:W3CDTF">2014-01-29T18:15:18Z</dcterms:created>
  <dcterms:modified xsi:type="dcterms:W3CDTF">2019-03-26T20:45:06Z</dcterms:modified>
</cp:coreProperties>
</file>