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70" r:id="rId2"/>
    <p:sldId id="271" r:id="rId3"/>
    <p:sldId id="273" r:id="rId4"/>
    <p:sldId id="274" r:id="rId5"/>
    <p:sldId id="275" r:id="rId6"/>
    <p:sldId id="276" r:id="rId7"/>
    <p:sldId id="277" r:id="rId8"/>
    <p:sldId id="278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hare Tech" panose="020B0604020202020204" charset="0"/>
      <p:regular r:id="rId15"/>
    </p:embeddedFont>
    <p:embeddedFont>
      <p:font typeface="Source Sans 3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35045F-AE40-4E94-9188-07AD3364C0B2}">
  <a:tblStyle styleId="{3635045F-AE40-4E94-9188-07AD3364C0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D831E3-9D29-4B1E-9FC2-65CF3FC48B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0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14067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41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10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47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58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46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1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480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74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6"/>
          <p:cNvGrpSpPr/>
          <p:nvPr/>
        </p:nvGrpSpPr>
        <p:grpSpPr>
          <a:xfrm rot="10800000"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51" name="Google Shape;51;p6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6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" name="Google Shape;53;p6"/>
          <p:cNvSpPr/>
          <p:nvPr/>
        </p:nvSpPr>
        <p:spPr>
          <a:xfrm>
            <a:off x="214421" y="4748605"/>
            <a:ext cx="319061" cy="182399"/>
          </a:xfrm>
          <a:custGeom>
            <a:avLst/>
            <a:gdLst/>
            <a:ahLst/>
            <a:cxnLst/>
            <a:rect l="l" t="t" r="r" b="b"/>
            <a:pathLst>
              <a:path w="8748" h="5001" extrusionOk="0">
                <a:moveTo>
                  <a:pt x="4302" y="0"/>
                </a:moveTo>
                <a:lnTo>
                  <a:pt x="0" y="4302"/>
                </a:lnTo>
                <a:lnTo>
                  <a:pt x="565" y="4867"/>
                </a:lnTo>
                <a:lnTo>
                  <a:pt x="4302" y="1125"/>
                </a:lnTo>
                <a:lnTo>
                  <a:pt x="8183" y="5001"/>
                </a:lnTo>
                <a:lnTo>
                  <a:pt x="8747" y="4441"/>
                </a:lnTo>
                <a:lnTo>
                  <a:pt x="43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657200"/>
            <a:ext cx="4269300" cy="120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713225" y="2957600"/>
            <a:ext cx="42693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0" name="Google Shape;80;p11"/>
          <p:cNvGrpSpPr/>
          <p:nvPr/>
        </p:nvGrpSpPr>
        <p:grpSpPr>
          <a:xfrm>
            <a:off x="-53700" y="-49500"/>
            <a:ext cx="9251400" cy="5242500"/>
            <a:chOff x="-53700" y="-49500"/>
            <a:chExt cx="9251400" cy="5242500"/>
          </a:xfrm>
        </p:grpSpPr>
        <p:cxnSp>
          <p:nvCxnSpPr>
            <p:cNvPr id="81" name="Google Shape;81;p11"/>
            <p:cNvCxnSpPr/>
            <p:nvPr/>
          </p:nvCxnSpPr>
          <p:spPr>
            <a:xfrm rot="10800000">
              <a:off x="-53700" y="4902076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11"/>
            <p:cNvCxnSpPr/>
            <p:nvPr/>
          </p:nvCxnSpPr>
          <p:spPr>
            <a:xfrm rot="10800000">
              <a:off x="8841666" y="-49500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14"/>
          <p:cNvGrpSpPr/>
          <p:nvPr/>
        </p:nvGrpSpPr>
        <p:grpSpPr>
          <a:xfrm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111" name="Google Shape;111;p14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14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3" name="Google Shape;113;p14"/>
          <p:cNvGrpSpPr/>
          <p:nvPr/>
        </p:nvGrpSpPr>
        <p:grpSpPr>
          <a:xfrm>
            <a:off x="8666961" y="160869"/>
            <a:ext cx="205414" cy="205483"/>
            <a:chOff x="3113332" y="2079698"/>
            <a:chExt cx="298827" cy="298928"/>
          </a:xfrm>
        </p:grpSpPr>
        <p:sp>
          <p:nvSpPr>
            <p:cNvPr id="114" name="Google Shape;114;p14"/>
            <p:cNvSpPr/>
            <p:nvPr/>
          </p:nvSpPr>
          <p:spPr>
            <a:xfrm>
              <a:off x="3113332" y="2079698"/>
              <a:ext cx="298827" cy="298928"/>
            </a:xfrm>
            <a:custGeom>
              <a:avLst/>
              <a:gdLst/>
              <a:ahLst/>
              <a:cxnLst/>
              <a:rect l="l" t="t" r="r" b="b"/>
              <a:pathLst>
                <a:path w="2972" h="2973" extrusionOk="0">
                  <a:moveTo>
                    <a:pt x="378" y="1"/>
                  </a:moveTo>
                  <a:lnTo>
                    <a:pt x="0" y="379"/>
                  </a:lnTo>
                  <a:lnTo>
                    <a:pt x="2594" y="2972"/>
                  </a:lnTo>
                  <a:lnTo>
                    <a:pt x="2972" y="2594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3113332" y="2079698"/>
              <a:ext cx="298827" cy="298928"/>
            </a:xfrm>
            <a:custGeom>
              <a:avLst/>
              <a:gdLst/>
              <a:ahLst/>
              <a:cxnLst/>
              <a:rect l="l" t="t" r="r" b="b"/>
              <a:pathLst>
                <a:path w="2972" h="2973" extrusionOk="0">
                  <a:moveTo>
                    <a:pt x="2594" y="1"/>
                  </a:moveTo>
                  <a:lnTo>
                    <a:pt x="0" y="2594"/>
                  </a:lnTo>
                  <a:lnTo>
                    <a:pt x="378" y="2972"/>
                  </a:lnTo>
                  <a:lnTo>
                    <a:pt x="2972" y="379"/>
                  </a:lnTo>
                  <a:lnTo>
                    <a:pt x="2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1005750" y="988575"/>
            <a:ext cx="32652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ubTitle" idx="1"/>
          </p:nvPr>
        </p:nvSpPr>
        <p:spPr>
          <a:xfrm>
            <a:off x="1005750" y="3284625"/>
            <a:ext cx="32652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>
            <a:spLocks noGrp="1"/>
          </p:cNvSpPr>
          <p:nvPr>
            <p:ph type="pic" idx="2"/>
          </p:nvPr>
        </p:nvSpPr>
        <p:spPr>
          <a:xfrm>
            <a:off x="4777850" y="-527500"/>
            <a:ext cx="4366200" cy="612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40" name="Google Shape;140;p18"/>
          <p:cNvGrpSpPr/>
          <p:nvPr/>
        </p:nvGrpSpPr>
        <p:grpSpPr>
          <a:xfrm>
            <a:off x="-53700" y="-49500"/>
            <a:ext cx="9251400" cy="5242500"/>
            <a:chOff x="-53700" y="-62801"/>
            <a:chExt cx="9251400" cy="5242500"/>
          </a:xfrm>
        </p:grpSpPr>
        <p:cxnSp>
          <p:nvCxnSpPr>
            <p:cNvPr id="141" name="Google Shape;141;p18"/>
            <p:cNvCxnSpPr/>
            <p:nvPr/>
          </p:nvCxnSpPr>
          <p:spPr>
            <a:xfrm>
              <a:off x="-537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8"/>
            <p:cNvCxnSpPr/>
            <p:nvPr/>
          </p:nvCxnSpPr>
          <p:spPr>
            <a:xfrm rot="10800000">
              <a:off x="3023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713225" y="2116675"/>
            <a:ext cx="3936000" cy="6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713225" y="2776950"/>
            <a:ext cx="39360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19"/>
          <p:cNvGrpSpPr/>
          <p:nvPr/>
        </p:nvGrpSpPr>
        <p:grpSpPr>
          <a:xfrm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147" name="Google Shape;147;p19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9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" name="Google Shape;149;p19"/>
          <p:cNvGrpSpPr/>
          <p:nvPr/>
        </p:nvGrpSpPr>
        <p:grpSpPr>
          <a:xfrm>
            <a:off x="8629963" y="139925"/>
            <a:ext cx="305822" cy="305092"/>
            <a:chOff x="2408238" y="1307800"/>
            <a:chExt cx="305822" cy="305092"/>
          </a:xfrm>
        </p:grpSpPr>
        <p:sp>
          <p:nvSpPr>
            <p:cNvPr id="150" name="Google Shape;150;p19"/>
            <p:cNvSpPr/>
            <p:nvPr/>
          </p:nvSpPr>
          <p:spPr>
            <a:xfrm>
              <a:off x="2408931" y="1307800"/>
              <a:ext cx="305129" cy="305092"/>
            </a:xfrm>
            <a:custGeom>
              <a:avLst/>
              <a:gdLst/>
              <a:ahLst/>
              <a:cxnLst/>
              <a:rect l="l" t="t" r="r" b="b"/>
              <a:pathLst>
                <a:path w="8366" h="8365" extrusionOk="0">
                  <a:moveTo>
                    <a:pt x="718" y="1245"/>
                  </a:moveTo>
                  <a:lnTo>
                    <a:pt x="7111" y="7642"/>
                  </a:lnTo>
                  <a:lnTo>
                    <a:pt x="546" y="7815"/>
                  </a:lnTo>
                  <a:lnTo>
                    <a:pt x="718" y="1245"/>
                  </a:lnTo>
                  <a:close/>
                  <a:moveTo>
                    <a:pt x="221" y="1"/>
                  </a:moveTo>
                  <a:lnTo>
                    <a:pt x="1" y="8365"/>
                  </a:lnTo>
                  <a:lnTo>
                    <a:pt x="1" y="8365"/>
                  </a:lnTo>
                  <a:lnTo>
                    <a:pt x="8365" y="8145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2408238" y="1453617"/>
              <a:ext cx="160953" cy="159130"/>
            </a:xfrm>
            <a:custGeom>
              <a:avLst/>
              <a:gdLst/>
              <a:ahLst/>
              <a:cxnLst/>
              <a:rect l="l" t="t" r="r" b="b"/>
              <a:pathLst>
                <a:path w="4413" h="4363" extrusionOk="0">
                  <a:moveTo>
                    <a:pt x="4119" y="1"/>
                  </a:moveTo>
                  <a:cubicBezTo>
                    <a:pt x="4051" y="1"/>
                    <a:pt x="3984" y="27"/>
                    <a:pt x="3934" y="80"/>
                  </a:cubicBezTo>
                  <a:lnTo>
                    <a:pt x="106" y="3908"/>
                  </a:lnTo>
                  <a:cubicBezTo>
                    <a:pt x="1" y="4013"/>
                    <a:pt x="1" y="4180"/>
                    <a:pt x="106" y="4281"/>
                  </a:cubicBezTo>
                  <a:cubicBezTo>
                    <a:pt x="154" y="4338"/>
                    <a:pt x="225" y="4362"/>
                    <a:pt x="288" y="4362"/>
                  </a:cubicBezTo>
                  <a:cubicBezTo>
                    <a:pt x="359" y="4362"/>
                    <a:pt x="426" y="4329"/>
                    <a:pt x="479" y="4281"/>
                  </a:cubicBezTo>
                  <a:lnTo>
                    <a:pt x="4307" y="453"/>
                  </a:lnTo>
                  <a:cubicBezTo>
                    <a:pt x="4412" y="347"/>
                    <a:pt x="4412" y="180"/>
                    <a:pt x="4307" y="80"/>
                  </a:cubicBezTo>
                  <a:cubicBezTo>
                    <a:pt x="4255" y="27"/>
                    <a:pt x="4186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4583475" y="1322350"/>
            <a:ext cx="3593400" cy="12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1"/>
          </p:nvPr>
        </p:nvSpPr>
        <p:spPr>
          <a:xfrm>
            <a:off x="4583650" y="2562000"/>
            <a:ext cx="3593400" cy="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20"/>
          <p:cNvGrpSpPr/>
          <p:nvPr/>
        </p:nvGrpSpPr>
        <p:grpSpPr>
          <a:xfrm>
            <a:off x="-53700" y="-49500"/>
            <a:ext cx="9251400" cy="5242500"/>
            <a:chOff x="-53700" y="-49500"/>
            <a:chExt cx="9251400" cy="5242500"/>
          </a:xfrm>
        </p:grpSpPr>
        <p:cxnSp>
          <p:nvCxnSpPr>
            <p:cNvPr id="156" name="Google Shape;156;p20"/>
            <p:cNvCxnSpPr/>
            <p:nvPr/>
          </p:nvCxnSpPr>
          <p:spPr>
            <a:xfrm rot="10800000">
              <a:off x="-53700" y="4902076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20"/>
            <p:cNvCxnSpPr/>
            <p:nvPr/>
          </p:nvCxnSpPr>
          <p:spPr>
            <a:xfrm rot="10800000">
              <a:off x="8841666" y="-49500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" name="Google Shape;158;p20"/>
          <p:cNvGrpSpPr/>
          <p:nvPr/>
        </p:nvGrpSpPr>
        <p:grpSpPr>
          <a:xfrm>
            <a:off x="179563" y="139925"/>
            <a:ext cx="305822" cy="305092"/>
            <a:chOff x="2408238" y="1307800"/>
            <a:chExt cx="305822" cy="305092"/>
          </a:xfrm>
        </p:grpSpPr>
        <p:sp>
          <p:nvSpPr>
            <p:cNvPr id="159" name="Google Shape;159;p20"/>
            <p:cNvSpPr/>
            <p:nvPr/>
          </p:nvSpPr>
          <p:spPr>
            <a:xfrm>
              <a:off x="2408931" y="1307800"/>
              <a:ext cx="305129" cy="305092"/>
            </a:xfrm>
            <a:custGeom>
              <a:avLst/>
              <a:gdLst/>
              <a:ahLst/>
              <a:cxnLst/>
              <a:rect l="l" t="t" r="r" b="b"/>
              <a:pathLst>
                <a:path w="8366" h="8365" extrusionOk="0">
                  <a:moveTo>
                    <a:pt x="718" y="1245"/>
                  </a:moveTo>
                  <a:lnTo>
                    <a:pt x="7111" y="7642"/>
                  </a:lnTo>
                  <a:lnTo>
                    <a:pt x="546" y="7815"/>
                  </a:lnTo>
                  <a:lnTo>
                    <a:pt x="718" y="1245"/>
                  </a:lnTo>
                  <a:close/>
                  <a:moveTo>
                    <a:pt x="221" y="1"/>
                  </a:moveTo>
                  <a:lnTo>
                    <a:pt x="1" y="8365"/>
                  </a:lnTo>
                  <a:lnTo>
                    <a:pt x="1" y="8365"/>
                  </a:lnTo>
                  <a:lnTo>
                    <a:pt x="8365" y="8145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2408238" y="1453617"/>
              <a:ext cx="160953" cy="159130"/>
            </a:xfrm>
            <a:custGeom>
              <a:avLst/>
              <a:gdLst/>
              <a:ahLst/>
              <a:cxnLst/>
              <a:rect l="l" t="t" r="r" b="b"/>
              <a:pathLst>
                <a:path w="4413" h="4363" extrusionOk="0">
                  <a:moveTo>
                    <a:pt x="4119" y="1"/>
                  </a:moveTo>
                  <a:cubicBezTo>
                    <a:pt x="4051" y="1"/>
                    <a:pt x="3984" y="27"/>
                    <a:pt x="3934" y="80"/>
                  </a:cubicBezTo>
                  <a:lnTo>
                    <a:pt x="106" y="3908"/>
                  </a:lnTo>
                  <a:cubicBezTo>
                    <a:pt x="1" y="4013"/>
                    <a:pt x="1" y="4180"/>
                    <a:pt x="106" y="4281"/>
                  </a:cubicBezTo>
                  <a:cubicBezTo>
                    <a:pt x="154" y="4338"/>
                    <a:pt x="225" y="4362"/>
                    <a:pt x="288" y="4362"/>
                  </a:cubicBezTo>
                  <a:cubicBezTo>
                    <a:pt x="359" y="4362"/>
                    <a:pt x="426" y="4329"/>
                    <a:pt x="479" y="4281"/>
                  </a:cubicBezTo>
                  <a:lnTo>
                    <a:pt x="4307" y="453"/>
                  </a:lnTo>
                  <a:cubicBezTo>
                    <a:pt x="4412" y="347"/>
                    <a:pt x="4412" y="180"/>
                    <a:pt x="4307" y="80"/>
                  </a:cubicBezTo>
                  <a:cubicBezTo>
                    <a:pt x="4255" y="27"/>
                    <a:pt x="4186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0"/>
          <p:cNvGrpSpPr/>
          <p:nvPr/>
        </p:nvGrpSpPr>
        <p:grpSpPr>
          <a:xfrm rot="10800000"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255" name="Google Shape;255;p30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30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31"/>
          <p:cNvGrpSpPr/>
          <p:nvPr/>
        </p:nvGrpSpPr>
        <p:grpSpPr>
          <a:xfrm rot="10800000" flipH="1"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259" name="Google Shape;259;p31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31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60" r:id="rId4"/>
    <p:sldLayoutId id="2147483664" r:id="rId5"/>
    <p:sldLayoutId id="2147483665" r:id="rId6"/>
    <p:sldLayoutId id="2147483666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4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200" r="6311"/>
          <a:stretch/>
        </p:blipFill>
        <p:spPr>
          <a:xfrm>
            <a:off x="4777850" y="-527500"/>
            <a:ext cx="4366150" cy="6128304"/>
          </a:xfrm>
          <a:prstGeom prst="rect">
            <a:avLst/>
          </a:prstGeom>
        </p:spPr>
      </p:pic>
      <p:sp>
        <p:nvSpPr>
          <p:cNvPr id="814" name="Google Shape;814;p49"/>
          <p:cNvSpPr txBox="1">
            <a:spLocks noGrp="1"/>
          </p:cNvSpPr>
          <p:nvPr>
            <p:ph type="title"/>
          </p:nvPr>
        </p:nvSpPr>
        <p:spPr>
          <a:xfrm>
            <a:off x="457110" y="120959"/>
            <a:ext cx="3889480" cy="15887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sz="2800" dirty="0"/>
              <a:t>Актуальні проблеми </a:t>
            </a:r>
            <a:r>
              <a:rPr lang="uk-UA" sz="2800" dirty="0" err="1"/>
              <a:t>соціогуманітарних</a:t>
            </a:r>
            <a:r>
              <a:rPr lang="uk-UA" sz="2800" dirty="0"/>
              <a:t> наук</a:t>
            </a:r>
            <a:endParaRPr sz="2800" b="1" dirty="0"/>
          </a:p>
        </p:txBody>
      </p:sp>
      <p:sp>
        <p:nvSpPr>
          <p:cNvPr id="815" name="Google Shape;815;p49"/>
          <p:cNvSpPr txBox="1">
            <a:spLocks noGrp="1"/>
          </p:cNvSpPr>
          <p:nvPr>
            <p:ph type="subTitle" idx="1"/>
          </p:nvPr>
        </p:nvSpPr>
        <p:spPr>
          <a:xfrm>
            <a:off x="457110" y="1675350"/>
            <a:ext cx="32652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/>
              <a:t>Магістр</a:t>
            </a:r>
            <a:endParaRPr lang="ru-RU" dirty="0"/>
          </a:p>
          <a:p>
            <a:r>
              <a:rPr lang="uk-UA" dirty="0"/>
              <a:t>054. Соціологія муніципальної політики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9"/>
          <p:cNvGrpSpPr/>
          <p:nvPr/>
        </p:nvGrpSpPr>
        <p:grpSpPr>
          <a:xfrm>
            <a:off x="8593686" y="205469"/>
            <a:ext cx="205414" cy="205483"/>
            <a:chOff x="3113332" y="2079698"/>
            <a:chExt cx="298827" cy="298928"/>
          </a:xfrm>
        </p:grpSpPr>
        <p:sp>
          <p:nvSpPr>
            <p:cNvPr id="817" name="Google Shape;817;p49"/>
            <p:cNvSpPr/>
            <p:nvPr/>
          </p:nvSpPr>
          <p:spPr>
            <a:xfrm>
              <a:off x="3113332" y="2079698"/>
              <a:ext cx="298827" cy="298928"/>
            </a:xfrm>
            <a:custGeom>
              <a:avLst/>
              <a:gdLst/>
              <a:ahLst/>
              <a:cxnLst/>
              <a:rect l="l" t="t" r="r" b="b"/>
              <a:pathLst>
                <a:path w="2972" h="2973" extrusionOk="0">
                  <a:moveTo>
                    <a:pt x="378" y="1"/>
                  </a:moveTo>
                  <a:lnTo>
                    <a:pt x="0" y="379"/>
                  </a:lnTo>
                  <a:lnTo>
                    <a:pt x="2594" y="2972"/>
                  </a:lnTo>
                  <a:lnTo>
                    <a:pt x="2972" y="2594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3113332" y="2079698"/>
              <a:ext cx="298827" cy="298928"/>
            </a:xfrm>
            <a:custGeom>
              <a:avLst/>
              <a:gdLst/>
              <a:ahLst/>
              <a:cxnLst/>
              <a:rect l="l" t="t" r="r" b="b"/>
              <a:pathLst>
                <a:path w="2972" h="2973" extrusionOk="0">
                  <a:moveTo>
                    <a:pt x="2594" y="1"/>
                  </a:moveTo>
                  <a:lnTo>
                    <a:pt x="0" y="2594"/>
                  </a:lnTo>
                  <a:lnTo>
                    <a:pt x="378" y="2972"/>
                  </a:lnTo>
                  <a:lnTo>
                    <a:pt x="2972" y="379"/>
                  </a:lnTo>
                  <a:lnTo>
                    <a:pt x="2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0"/>
          <p:cNvSpPr txBox="1">
            <a:spLocks noGrp="1"/>
          </p:cNvSpPr>
          <p:nvPr>
            <p:ph type="title"/>
          </p:nvPr>
        </p:nvSpPr>
        <p:spPr>
          <a:xfrm>
            <a:off x="622595" y="3157239"/>
            <a:ext cx="4269300" cy="120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sz="2000" dirty="0"/>
              <a:t>Метою викладання навчальної дисципліни «Актуальні проблеми </a:t>
            </a:r>
            <a:r>
              <a:rPr lang="uk-UA" sz="2000" dirty="0" err="1"/>
              <a:t>соціогуманітарних</a:t>
            </a:r>
            <a:r>
              <a:rPr lang="uk-UA" sz="2000" dirty="0"/>
              <a:t> наук» є забезпечення успішного засвоєння студентами методологічних засад </a:t>
            </a:r>
            <a:r>
              <a:rPr lang="uk-UA" sz="2000" dirty="0" err="1"/>
              <a:t>соціогуманітарних</a:t>
            </a:r>
            <a:r>
              <a:rPr lang="uk-UA" sz="2000" dirty="0"/>
              <a:t> наук, основних тенденцій їх розвитку, впливів на суспільство і людину. Метою дисципліни є засвоєння сучасних знань у галузі </a:t>
            </a:r>
            <a:r>
              <a:rPr lang="uk-UA" sz="2000" dirty="0" err="1"/>
              <a:t>соціогуманітарних</a:t>
            </a:r>
            <a:r>
              <a:rPr lang="uk-UA" sz="2000" dirty="0"/>
              <a:t> наук.</a:t>
            </a:r>
            <a:endParaRPr sz="2000" dirty="0"/>
          </a:p>
        </p:txBody>
      </p:sp>
      <p:sp>
        <p:nvSpPr>
          <p:cNvPr id="825" name="Google Shape;825;p50"/>
          <p:cNvSpPr/>
          <p:nvPr/>
        </p:nvSpPr>
        <p:spPr>
          <a:xfrm rot="-5400000">
            <a:off x="209451" y="174487"/>
            <a:ext cx="254323" cy="244366"/>
          </a:xfrm>
          <a:custGeom>
            <a:avLst/>
            <a:gdLst/>
            <a:ahLst/>
            <a:cxnLst/>
            <a:rect l="l" t="t" r="r" b="b"/>
            <a:pathLst>
              <a:path w="6973" h="6700" extrusionOk="0">
                <a:moveTo>
                  <a:pt x="532" y="1250"/>
                </a:moveTo>
                <a:lnTo>
                  <a:pt x="5657" y="6174"/>
                </a:lnTo>
                <a:lnTo>
                  <a:pt x="532" y="6174"/>
                </a:lnTo>
                <a:lnTo>
                  <a:pt x="532" y="1250"/>
                </a:lnTo>
                <a:close/>
                <a:moveTo>
                  <a:pt x="1" y="1"/>
                </a:moveTo>
                <a:lnTo>
                  <a:pt x="1" y="6700"/>
                </a:lnTo>
                <a:lnTo>
                  <a:pt x="6972" y="6700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50"/>
          <p:cNvGrpSpPr/>
          <p:nvPr/>
        </p:nvGrpSpPr>
        <p:grpSpPr>
          <a:xfrm>
            <a:off x="5547157" y="2551555"/>
            <a:ext cx="2883577" cy="1354023"/>
            <a:chOff x="5547157" y="2551555"/>
            <a:chExt cx="2883577" cy="1354023"/>
          </a:xfrm>
        </p:grpSpPr>
        <p:grpSp>
          <p:nvGrpSpPr>
            <p:cNvPr id="827" name="Google Shape;827;p50"/>
            <p:cNvGrpSpPr/>
            <p:nvPr/>
          </p:nvGrpSpPr>
          <p:grpSpPr>
            <a:xfrm>
              <a:off x="6713123" y="2551555"/>
              <a:ext cx="1717611" cy="1354023"/>
              <a:chOff x="6640450" y="465127"/>
              <a:chExt cx="982783" cy="774746"/>
            </a:xfrm>
          </p:grpSpPr>
          <p:sp>
            <p:nvSpPr>
              <p:cNvPr id="828" name="Google Shape;828;p50"/>
              <p:cNvSpPr/>
              <p:nvPr/>
            </p:nvSpPr>
            <p:spPr>
              <a:xfrm>
                <a:off x="6640450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1" y="1293"/>
                      <a:pt x="1293" y="1006"/>
                      <a:pt x="1293" y="647"/>
                    </a:cubicBezTo>
                    <a:cubicBezTo>
                      <a:pt x="1293" y="288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50"/>
              <p:cNvSpPr/>
              <p:nvPr/>
            </p:nvSpPr>
            <p:spPr>
              <a:xfrm>
                <a:off x="6744287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50"/>
              <p:cNvSpPr/>
              <p:nvPr/>
            </p:nvSpPr>
            <p:spPr>
              <a:xfrm>
                <a:off x="6848306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50"/>
              <p:cNvSpPr/>
              <p:nvPr/>
            </p:nvSpPr>
            <p:spPr>
              <a:xfrm>
                <a:off x="6952325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50"/>
              <p:cNvSpPr/>
              <p:nvPr/>
            </p:nvSpPr>
            <p:spPr>
              <a:xfrm>
                <a:off x="7056162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50"/>
              <p:cNvSpPr/>
              <p:nvPr/>
            </p:nvSpPr>
            <p:spPr>
              <a:xfrm>
                <a:off x="7159998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50"/>
              <p:cNvSpPr/>
              <p:nvPr/>
            </p:nvSpPr>
            <p:spPr>
              <a:xfrm>
                <a:off x="7264017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50"/>
              <p:cNvSpPr/>
              <p:nvPr/>
            </p:nvSpPr>
            <p:spPr>
              <a:xfrm>
                <a:off x="7368219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88"/>
                      <a:pt x="0" y="647"/>
                    </a:cubicBezTo>
                    <a:cubicBezTo>
                      <a:pt x="0" y="1006"/>
                      <a:pt x="288" y="1293"/>
                      <a:pt x="646" y="1293"/>
                    </a:cubicBezTo>
                    <a:cubicBezTo>
                      <a:pt x="1001" y="1293"/>
                      <a:pt x="1292" y="1006"/>
                      <a:pt x="1292" y="647"/>
                    </a:cubicBezTo>
                    <a:cubicBezTo>
                      <a:pt x="1292" y="288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50"/>
              <p:cNvSpPr/>
              <p:nvPr/>
            </p:nvSpPr>
            <p:spPr>
              <a:xfrm>
                <a:off x="7472055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50"/>
              <p:cNvSpPr/>
              <p:nvPr/>
            </p:nvSpPr>
            <p:spPr>
              <a:xfrm>
                <a:off x="7576075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5" y="1293"/>
                      <a:pt x="1292" y="1006"/>
                      <a:pt x="1292" y="647"/>
                    </a:cubicBezTo>
                    <a:cubicBezTo>
                      <a:pt x="1292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50"/>
              <p:cNvSpPr/>
              <p:nvPr/>
            </p:nvSpPr>
            <p:spPr>
              <a:xfrm>
                <a:off x="6640450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50"/>
              <p:cNvSpPr/>
              <p:nvPr/>
            </p:nvSpPr>
            <p:spPr>
              <a:xfrm>
                <a:off x="6744287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50"/>
              <p:cNvSpPr/>
              <p:nvPr/>
            </p:nvSpPr>
            <p:spPr>
              <a:xfrm>
                <a:off x="6848306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50"/>
              <p:cNvSpPr/>
              <p:nvPr/>
            </p:nvSpPr>
            <p:spPr>
              <a:xfrm>
                <a:off x="6952142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50"/>
              <p:cNvSpPr/>
              <p:nvPr/>
            </p:nvSpPr>
            <p:spPr>
              <a:xfrm>
                <a:off x="7056162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50"/>
              <p:cNvSpPr/>
              <p:nvPr/>
            </p:nvSpPr>
            <p:spPr>
              <a:xfrm>
                <a:off x="7159998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50"/>
              <p:cNvSpPr/>
              <p:nvPr/>
            </p:nvSpPr>
            <p:spPr>
              <a:xfrm>
                <a:off x="7264200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2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50"/>
              <p:cNvSpPr/>
              <p:nvPr/>
            </p:nvSpPr>
            <p:spPr>
              <a:xfrm>
                <a:off x="7368036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50"/>
              <p:cNvSpPr/>
              <p:nvPr/>
            </p:nvSpPr>
            <p:spPr>
              <a:xfrm>
                <a:off x="7472055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50"/>
              <p:cNvSpPr/>
              <p:nvPr/>
            </p:nvSpPr>
            <p:spPr>
              <a:xfrm>
                <a:off x="7575892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50"/>
              <p:cNvSpPr/>
              <p:nvPr/>
            </p:nvSpPr>
            <p:spPr>
              <a:xfrm>
                <a:off x="6640450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1" y="1293"/>
                      <a:pt x="1293" y="1006"/>
                      <a:pt x="1293" y="647"/>
                    </a:cubicBezTo>
                    <a:cubicBezTo>
                      <a:pt x="1293" y="293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50"/>
              <p:cNvSpPr/>
              <p:nvPr/>
            </p:nvSpPr>
            <p:spPr>
              <a:xfrm>
                <a:off x="6744287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50"/>
              <p:cNvSpPr/>
              <p:nvPr/>
            </p:nvSpPr>
            <p:spPr>
              <a:xfrm>
                <a:off x="6848306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50"/>
              <p:cNvSpPr/>
              <p:nvPr/>
            </p:nvSpPr>
            <p:spPr>
              <a:xfrm>
                <a:off x="6952325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50"/>
              <p:cNvSpPr/>
              <p:nvPr/>
            </p:nvSpPr>
            <p:spPr>
              <a:xfrm>
                <a:off x="7056162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50"/>
              <p:cNvSpPr/>
              <p:nvPr/>
            </p:nvSpPr>
            <p:spPr>
              <a:xfrm>
                <a:off x="7159998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50"/>
              <p:cNvSpPr/>
              <p:nvPr/>
            </p:nvSpPr>
            <p:spPr>
              <a:xfrm>
                <a:off x="7264017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50"/>
              <p:cNvSpPr/>
              <p:nvPr/>
            </p:nvSpPr>
            <p:spPr>
              <a:xfrm>
                <a:off x="7368219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93"/>
                      <a:pt x="0" y="647"/>
                    </a:cubicBezTo>
                    <a:cubicBezTo>
                      <a:pt x="0" y="1006"/>
                      <a:pt x="288" y="1293"/>
                      <a:pt x="646" y="1293"/>
                    </a:cubicBezTo>
                    <a:cubicBezTo>
                      <a:pt x="1001" y="1293"/>
                      <a:pt x="1292" y="1006"/>
                      <a:pt x="1292" y="647"/>
                    </a:cubicBezTo>
                    <a:cubicBezTo>
                      <a:pt x="1292" y="293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50"/>
              <p:cNvSpPr/>
              <p:nvPr/>
            </p:nvSpPr>
            <p:spPr>
              <a:xfrm>
                <a:off x="7472055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50"/>
              <p:cNvSpPr/>
              <p:nvPr/>
            </p:nvSpPr>
            <p:spPr>
              <a:xfrm>
                <a:off x="7576075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5" y="1293"/>
                      <a:pt x="1292" y="1006"/>
                      <a:pt x="1292" y="647"/>
                    </a:cubicBezTo>
                    <a:cubicBezTo>
                      <a:pt x="1292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50"/>
              <p:cNvSpPr/>
              <p:nvPr/>
            </p:nvSpPr>
            <p:spPr>
              <a:xfrm>
                <a:off x="6640450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50"/>
              <p:cNvSpPr/>
              <p:nvPr/>
            </p:nvSpPr>
            <p:spPr>
              <a:xfrm>
                <a:off x="6744287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50"/>
              <p:cNvSpPr/>
              <p:nvPr/>
            </p:nvSpPr>
            <p:spPr>
              <a:xfrm>
                <a:off x="6848306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50"/>
              <p:cNvSpPr/>
              <p:nvPr/>
            </p:nvSpPr>
            <p:spPr>
              <a:xfrm>
                <a:off x="6952142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50"/>
              <p:cNvSpPr/>
              <p:nvPr/>
            </p:nvSpPr>
            <p:spPr>
              <a:xfrm>
                <a:off x="7056162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50"/>
              <p:cNvSpPr/>
              <p:nvPr/>
            </p:nvSpPr>
            <p:spPr>
              <a:xfrm>
                <a:off x="7159998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50"/>
              <p:cNvSpPr/>
              <p:nvPr/>
            </p:nvSpPr>
            <p:spPr>
              <a:xfrm>
                <a:off x="7264200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2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50"/>
              <p:cNvSpPr/>
              <p:nvPr/>
            </p:nvSpPr>
            <p:spPr>
              <a:xfrm>
                <a:off x="7368036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50"/>
              <p:cNvSpPr/>
              <p:nvPr/>
            </p:nvSpPr>
            <p:spPr>
              <a:xfrm>
                <a:off x="7472055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50"/>
              <p:cNvSpPr/>
              <p:nvPr/>
            </p:nvSpPr>
            <p:spPr>
              <a:xfrm>
                <a:off x="7575892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50"/>
              <p:cNvSpPr/>
              <p:nvPr/>
            </p:nvSpPr>
            <p:spPr>
              <a:xfrm>
                <a:off x="6640450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50"/>
              <p:cNvSpPr/>
              <p:nvPr/>
            </p:nvSpPr>
            <p:spPr>
              <a:xfrm>
                <a:off x="6744287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50"/>
              <p:cNvSpPr/>
              <p:nvPr/>
            </p:nvSpPr>
            <p:spPr>
              <a:xfrm>
                <a:off x="6848306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50"/>
              <p:cNvSpPr/>
              <p:nvPr/>
            </p:nvSpPr>
            <p:spPr>
              <a:xfrm>
                <a:off x="6952142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50"/>
              <p:cNvSpPr/>
              <p:nvPr/>
            </p:nvSpPr>
            <p:spPr>
              <a:xfrm>
                <a:off x="7056162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7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50"/>
              <p:cNvSpPr/>
              <p:nvPr/>
            </p:nvSpPr>
            <p:spPr>
              <a:xfrm>
                <a:off x="7159998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50"/>
              <p:cNvSpPr/>
              <p:nvPr/>
            </p:nvSpPr>
            <p:spPr>
              <a:xfrm>
                <a:off x="7264200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2" y="1293"/>
                      <a:pt x="647" y="1293"/>
                    </a:cubicBezTo>
                    <a:cubicBezTo>
                      <a:pt x="1005" y="1293"/>
                      <a:pt x="1293" y="996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50"/>
              <p:cNvSpPr/>
              <p:nvPr/>
            </p:nvSpPr>
            <p:spPr>
              <a:xfrm>
                <a:off x="7368036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50"/>
              <p:cNvSpPr/>
              <p:nvPr/>
            </p:nvSpPr>
            <p:spPr>
              <a:xfrm>
                <a:off x="7472055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5" y="1293"/>
                      <a:pt x="1293" y="996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50"/>
              <p:cNvSpPr/>
              <p:nvPr/>
            </p:nvSpPr>
            <p:spPr>
              <a:xfrm>
                <a:off x="7575892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50"/>
              <p:cNvSpPr/>
              <p:nvPr/>
            </p:nvSpPr>
            <p:spPr>
              <a:xfrm>
                <a:off x="6640450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1" y="1293"/>
                      <a:pt x="1293" y="1006"/>
                      <a:pt x="1293" y="647"/>
                    </a:cubicBezTo>
                    <a:cubicBezTo>
                      <a:pt x="1293" y="293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50"/>
              <p:cNvSpPr/>
              <p:nvPr/>
            </p:nvSpPr>
            <p:spPr>
              <a:xfrm>
                <a:off x="6744287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93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50"/>
              <p:cNvSpPr/>
              <p:nvPr/>
            </p:nvSpPr>
            <p:spPr>
              <a:xfrm>
                <a:off x="6848306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88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50"/>
              <p:cNvSpPr/>
              <p:nvPr/>
            </p:nvSpPr>
            <p:spPr>
              <a:xfrm>
                <a:off x="6952325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50"/>
              <p:cNvSpPr/>
              <p:nvPr/>
            </p:nvSpPr>
            <p:spPr>
              <a:xfrm>
                <a:off x="7056162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97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50"/>
              <p:cNvSpPr/>
              <p:nvPr/>
            </p:nvSpPr>
            <p:spPr>
              <a:xfrm>
                <a:off x="7159998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88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50"/>
              <p:cNvSpPr/>
              <p:nvPr/>
            </p:nvSpPr>
            <p:spPr>
              <a:xfrm>
                <a:off x="7264017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50"/>
              <p:cNvSpPr/>
              <p:nvPr/>
            </p:nvSpPr>
            <p:spPr>
              <a:xfrm>
                <a:off x="7368219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93"/>
                      <a:pt x="0" y="647"/>
                    </a:cubicBezTo>
                    <a:cubicBezTo>
                      <a:pt x="0" y="1006"/>
                      <a:pt x="288" y="1293"/>
                      <a:pt x="646" y="1293"/>
                    </a:cubicBezTo>
                    <a:cubicBezTo>
                      <a:pt x="1001" y="1293"/>
                      <a:pt x="1292" y="1006"/>
                      <a:pt x="1292" y="647"/>
                    </a:cubicBezTo>
                    <a:cubicBezTo>
                      <a:pt x="1292" y="293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50"/>
              <p:cNvSpPr/>
              <p:nvPr/>
            </p:nvSpPr>
            <p:spPr>
              <a:xfrm>
                <a:off x="7472055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93" y="1288"/>
                      <a:pt x="647" y="1288"/>
                    </a:cubicBezTo>
                    <a:cubicBezTo>
                      <a:pt x="1005" y="1288"/>
                      <a:pt x="1293" y="996"/>
                      <a:pt x="1293" y="642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50"/>
              <p:cNvSpPr/>
              <p:nvPr/>
            </p:nvSpPr>
            <p:spPr>
              <a:xfrm>
                <a:off x="7576075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5" y="1293"/>
                      <a:pt x="1292" y="1006"/>
                      <a:pt x="1292" y="647"/>
                    </a:cubicBezTo>
                    <a:cubicBezTo>
                      <a:pt x="1292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50"/>
              <p:cNvSpPr/>
              <p:nvPr/>
            </p:nvSpPr>
            <p:spPr>
              <a:xfrm>
                <a:off x="6640450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1"/>
                      <a:pt x="288" y="1293"/>
                      <a:pt x="647" y="1293"/>
                    </a:cubicBezTo>
                    <a:cubicBezTo>
                      <a:pt x="1001" y="1293"/>
                      <a:pt x="1293" y="1001"/>
                      <a:pt x="1293" y="647"/>
                    </a:cubicBezTo>
                    <a:cubicBezTo>
                      <a:pt x="1293" y="288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50"/>
              <p:cNvSpPr/>
              <p:nvPr/>
            </p:nvSpPr>
            <p:spPr>
              <a:xfrm>
                <a:off x="6744287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50"/>
              <p:cNvSpPr/>
              <p:nvPr/>
            </p:nvSpPr>
            <p:spPr>
              <a:xfrm>
                <a:off x="6848306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50"/>
              <p:cNvSpPr/>
              <p:nvPr/>
            </p:nvSpPr>
            <p:spPr>
              <a:xfrm>
                <a:off x="6952325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1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50"/>
              <p:cNvSpPr/>
              <p:nvPr/>
            </p:nvSpPr>
            <p:spPr>
              <a:xfrm>
                <a:off x="7056162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50"/>
              <p:cNvSpPr/>
              <p:nvPr/>
            </p:nvSpPr>
            <p:spPr>
              <a:xfrm>
                <a:off x="7159998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50"/>
              <p:cNvSpPr/>
              <p:nvPr/>
            </p:nvSpPr>
            <p:spPr>
              <a:xfrm>
                <a:off x="7264017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1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50"/>
              <p:cNvSpPr/>
              <p:nvPr/>
            </p:nvSpPr>
            <p:spPr>
              <a:xfrm>
                <a:off x="7368219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88"/>
                      <a:pt x="0" y="647"/>
                    </a:cubicBezTo>
                    <a:cubicBezTo>
                      <a:pt x="0" y="1001"/>
                      <a:pt x="288" y="1293"/>
                      <a:pt x="646" y="1293"/>
                    </a:cubicBezTo>
                    <a:cubicBezTo>
                      <a:pt x="1001" y="1293"/>
                      <a:pt x="1292" y="1001"/>
                      <a:pt x="1292" y="647"/>
                    </a:cubicBezTo>
                    <a:cubicBezTo>
                      <a:pt x="1292" y="288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50"/>
              <p:cNvSpPr/>
              <p:nvPr/>
            </p:nvSpPr>
            <p:spPr>
              <a:xfrm>
                <a:off x="7472055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50"/>
              <p:cNvSpPr/>
              <p:nvPr/>
            </p:nvSpPr>
            <p:spPr>
              <a:xfrm>
                <a:off x="7576075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1"/>
                      <a:pt x="288" y="1293"/>
                      <a:pt x="647" y="1293"/>
                    </a:cubicBezTo>
                    <a:cubicBezTo>
                      <a:pt x="1005" y="1293"/>
                      <a:pt x="1292" y="1001"/>
                      <a:pt x="1292" y="647"/>
                    </a:cubicBezTo>
                    <a:cubicBezTo>
                      <a:pt x="1292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50"/>
              <p:cNvSpPr/>
              <p:nvPr/>
            </p:nvSpPr>
            <p:spPr>
              <a:xfrm>
                <a:off x="6640450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50"/>
              <p:cNvSpPr/>
              <p:nvPr/>
            </p:nvSpPr>
            <p:spPr>
              <a:xfrm>
                <a:off x="6744287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50"/>
              <p:cNvSpPr/>
              <p:nvPr/>
            </p:nvSpPr>
            <p:spPr>
              <a:xfrm>
                <a:off x="6848306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50"/>
              <p:cNvSpPr/>
              <p:nvPr/>
            </p:nvSpPr>
            <p:spPr>
              <a:xfrm>
                <a:off x="6952142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50"/>
              <p:cNvSpPr/>
              <p:nvPr/>
            </p:nvSpPr>
            <p:spPr>
              <a:xfrm>
                <a:off x="7056162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50"/>
              <p:cNvSpPr/>
              <p:nvPr/>
            </p:nvSpPr>
            <p:spPr>
              <a:xfrm>
                <a:off x="7159998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50"/>
              <p:cNvSpPr/>
              <p:nvPr/>
            </p:nvSpPr>
            <p:spPr>
              <a:xfrm>
                <a:off x="7264200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2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50"/>
              <p:cNvSpPr/>
              <p:nvPr/>
            </p:nvSpPr>
            <p:spPr>
              <a:xfrm>
                <a:off x="7368036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50"/>
              <p:cNvSpPr/>
              <p:nvPr/>
            </p:nvSpPr>
            <p:spPr>
              <a:xfrm>
                <a:off x="7472055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50"/>
              <p:cNvSpPr/>
              <p:nvPr/>
            </p:nvSpPr>
            <p:spPr>
              <a:xfrm>
                <a:off x="7575892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8" name="Google Shape;908;p50"/>
            <p:cNvSpPr/>
            <p:nvPr/>
          </p:nvSpPr>
          <p:spPr>
            <a:xfrm>
              <a:off x="5547157" y="2610130"/>
              <a:ext cx="1060949" cy="130243"/>
            </a:xfrm>
            <a:custGeom>
              <a:avLst/>
              <a:gdLst/>
              <a:ahLst/>
              <a:cxnLst/>
              <a:rect l="l" t="t" r="r" b="b"/>
              <a:pathLst>
                <a:path w="29089" h="3571" extrusionOk="0">
                  <a:moveTo>
                    <a:pt x="6015" y="1"/>
                  </a:moveTo>
                  <a:lnTo>
                    <a:pt x="3173" y="2226"/>
                  </a:lnTo>
                  <a:lnTo>
                    <a:pt x="651" y="259"/>
                  </a:lnTo>
                  <a:lnTo>
                    <a:pt x="0" y="1087"/>
                  </a:lnTo>
                  <a:lnTo>
                    <a:pt x="3173" y="3570"/>
                  </a:lnTo>
                  <a:lnTo>
                    <a:pt x="6015" y="1345"/>
                  </a:lnTo>
                  <a:lnTo>
                    <a:pt x="8853" y="3570"/>
                  </a:lnTo>
                  <a:lnTo>
                    <a:pt x="11700" y="1345"/>
                  </a:lnTo>
                  <a:lnTo>
                    <a:pt x="14542" y="3570"/>
                  </a:lnTo>
                  <a:lnTo>
                    <a:pt x="17384" y="1345"/>
                  </a:lnTo>
                  <a:lnTo>
                    <a:pt x="20232" y="3570"/>
                  </a:lnTo>
                  <a:lnTo>
                    <a:pt x="23074" y="1345"/>
                  </a:lnTo>
                  <a:lnTo>
                    <a:pt x="25921" y="3570"/>
                  </a:lnTo>
                  <a:lnTo>
                    <a:pt x="29089" y="1087"/>
                  </a:lnTo>
                  <a:lnTo>
                    <a:pt x="28438" y="259"/>
                  </a:lnTo>
                  <a:lnTo>
                    <a:pt x="25921" y="2226"/>
                  </a:lnTo>
                  <a:lnTo>
                    <a:pt x="23074" y="1"/>
                  </a:lnTo>
                  <a:lnTo>
                    <a:pt x="20232" y="2226"/>
                  </a:lnTo>
                  <a:lnTo>
                    <a:pt x="17384" y="1"/>
                  </a:lnTo>
                  <a:lnTo>
                    <a:pt x="14542" y="2226"/>
                  </a:lnTo>
                  <a:lnTo>
                    <a:pt x="11700" y="1"/>
                  </a:lnTo>
                  <a:lnTo>
                    <a:pt x="8853" y="2226"/>
                  </a:lnTo>
                  <a:lnTo>
                    <a:pt x="6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50"/>
          <p:cNvGrpSpPr/>
          <p:nvPr/>
        </p:nvGrpSpPr>
        <p:grpSpPr>
          <a:xfrm>
            <a:off x="5359063" y="919663"/>
            <a:ext cx="2891675" cy="3355702"/>
            <a:chOff x="5359063" y="919663"/>
            <a:chExt cx="2891675" cy="3355702"/>
          </a:xfrm>
        </p:grpSpPr>
        <p:pic>
          <p:nvPicPr>
            <p:cNvPr id="910" name="Google Shape;910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59063" y="1031113"/>
              <a:ext cx="1354051" cy="135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Google Shape;911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75789" y="919663"/>
              <a:ext cx="1874949" cy="2113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2" name="Google Shape;912;p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99700" y="2039113"/>
              <a:ext cx="2021144" cy="22362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2"/>
          <p:cNvSpPr txBox="1">
            <a:spLocks noGrp="1"/>
          </p:cNvSpPr>
          <p:nvPr>
            <p:ph type="title"/>
          </p:nvPr>
        </p:nvSpPr>
        <p:spPr>
          <a:xfrm>
            <a:off x="56529" y="28766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2000" cap="all" dirty="0"/>
              <a:t>БЛОК 1. Сутність </a:t>
            </a:r>
            <a:r>
              <a:rPr lang="uk-UA" sz="2000" cap="all" dirty="0" err="1"/>
              <a:t>соціогуманітарних</a:t>
            </a:r>
            <a:r>
              <a:rPr lang="uk-UA" sz="2000" cap="all" dirty="0"/>
              <a:t> наук та їх роль у суспільстві.</a:t>
            </a:r>
            <a:endParaRPr sz="2000" dirty="0"/>
          </a:p>
        </p:txBody>
      </p:sp>
      <p:sp>
        <p:nvSpPr>
          <p:cNvPr id="18" name="Google Shape;1037;p52"/>
          <p:cNvSpPr txBox="1">
            <a:spLocks/>
          </p:cNvSpPr>
          <p:nvPr/>
        </p:nvSpPr>
        <p:spPr>
          <a:xfrm>
            <a:off x="0" y="2285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 i="0" u="none" strike="noStrike" cap="non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 i="0" u="none" strike="noStrike" cap="non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 i="0" u="none" strike="noStrike" cap="non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 i="0" u="none" strike="noStrike" cap="non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 i="0" u="none" strike="noStrike" cap="non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 i="0" u="none" strike="noStrike" cap="non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 i="0" u="none" strike="noStrike" cap="non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 i="0" u="none" strike="noStrike" cap="non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 i="0" u="none" strike="noStrike" cap="non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uk-UA" sz="2000" cap="all" dirty="0"/>
              <a:t>БЛОК 2. Гуманітарні проблеми сучасності як предмет наукового дискурсу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37764"/>
              </p:ext>
            </p:extLst>
          </p:nvPr>
        </p:nvGraphicFramePr>
        <p:xfrm>
          <a:off x="129185" y="1087956"/>
          <a:ext cx="7704883" cy="1158240"/>
        </p:xfrm>
        <a:graphic>
          <a:graphicData uri="http://schemas.openxmlformats.org/drawingml/2006/table">
            <a:tbl>
              <a:tblPr/>
              <a:tblGrid>
                <a:gridCol w="7704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1. Об’єкт, предмет та специфіка соціогуманітарних наук.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2. Генезис та основні етапи розвитку соціогуманітарних наук.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3. Роль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соціогуманітарних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наук у суспільних трансформаціях.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47790"/>
              </p:ext>
            </p:extLst>
          </p:nvPr>
        </p:nvGraphicFramePr>
        <p:xfrm>
          <a:off x="129185" y="3056432"/>
          <a:ext cx="8542729" cy="1737360"/>
        </p:xfrm>
        <a:graphic>
          <a:graphicData uri="http://schemas.openxmlformats.org/drawingml/2006/table">
            <a:tbl>
              <a:tblPr/>
              <a:tblGrid>
                <a:gridCol w="8542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4.</a:t>
                      </a: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Людина як об’єкт і суб’єкт соціогуманітарних наук, проблема творчої реалізації особистості.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Проблеми та шляхи гуманізації виховання й освіти.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6. Проблема сенсу людського життя та суспільного буття.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Віра, надія, любов, щастя як основні гуманітарні регулятори суспільства.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3" name="Google Shape;1043;p53"/>
          <p:cNvGrpSpPr/>
          <p:nvPr/>
        </p:nvGrpSpPr>
        <p:grpSpPr>
          <a:xfrm>
            <a:off x="4889430" y="1336632"/>
            <a:ext cx="3432984" cy="2496295"/>
            <a:chOff x="331763" y="414153"/>
            <a:chExt cx="6903246" cy="5019697"/>
          </a:xfrm>
        </p:grpSpPr>
        <p:sp>
          <p:nvSpPr>
            <p:cNvPr id="1044" name="Google Shape;1044;p53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3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3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3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" name="Google Shape;1048;p53"/>
          <p:cNvSpPr txBox="1">
            <a:spLocks noGrp="1"/>
          </p:cNvSpPr>
          <p:nvPr>
            <p:ph type="title"/>
          </p:nvPr>
        </p:nvSpPr>
        <p:spPr>
          <a:xfrm>
            <a:off x="4724773" y="1918114"/>
            <a:ext cx="3619993" cy="10866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sz="2000" dirty="0">
                <a:solidFill>
                  <a:schemeClr val="bg1"/>
                </a:solidFill>
              </a:rPr>
              <a:t>БЛОК 3. ХАРАКТЕРИСТИКА ПРОБЛЕМ ОКРЕМИХ СОЦІОГУМАНІТАРНИХ НАУК</a:t>
            </a:r>
            <a:endParaRPr sz="2000" b="1" dirty="0">
              <a:solidFill>
                <a:schemeClr val="bg1"/>
              </a:solidFill>
            </a:endParaRPr>
          </a:p>
        </p:txBody>
      </p:sp>
      <p:grpSp>
        <p:nvGrpSpPr>
          <p:cNvPr id="1051" name="Google Shape;1051;p53"/>
          <p:cNvGrpSpPr/>
          <p:nvPr/>
        </p:nvGrpSpPr>
        <p:grpSpPr>
          <a:xfrm rot="-5400000">
            <a:off x="6348648" y="404203"/>
            <a:ext cx="514554" cy="1028853"/>
            <a:chOff x="5958198" y="1293503"/>
            <a:chExt cx="514554" cy="1028853"/>
          </a:xfrm>
        </p:grpSpPr>
        <p:sp>
          <p:nvSpPr>
            <p:cNvPr id="1052" name="Google Shape;1052;p53"/>
            <p:cNvSpPr/>
            <p:nvPr/>
          </p:nvSpPr>
          <p:spPr>
            <a:xfrm>
              <a:off x="5958198" y="1293503"/>
              <a:ext cx="514554" cy="1028853"/>
            </a:xfrm>
            <a:custGeom>
              <a:avLst/>
              <a:gdLst/>
              <a:ahLst/>
              <a:cxnLst/>
              <a:rect l="l" t="t" r="r" b="b"/>
              <a:pathLst>
                <a:path w="14108" h="28209" extrusionOk="0">
                  <a:moveTo>
                    <a:pt x="13576" y="1278"/>
                  </a:moveTo>
                  <a:lnTo>
                    <a:pt x="13576" y="26926"/>
                  </a:lnTo>
                  <a:lnTo>
                    <a:pt x="752" y="14102"/>
                  </a:lnTo>
                  <a:lnTo>
                    <a:pt x="13576" y="1278"/>
                  </a:lnTo>
                  <a:close/>
                  <a:moveTo>
                    <a:pt x="14107" y="0"/>
                  </a:moveTo>
                  <a:lnTo>
                    <a:pt x="1" y="14102"/>
                  </a:lnTo>
                  <a:lnTo>
                    <a:pt x="14107" y="28208"/>
                  </a:lnTo>
                  <a:lnTo>
                    <a:pt x="141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3"/>
            <p:cNvSpPr/>
            <p:nvPr/>
          </p:nvSpPr>
          <p:spPr>
            <a:xfrm>
              <a:off x="5962210" y="1552931"/>
              <a:ext cx="510542" cy="503248"/>
            </a:xfrm>
            <a:custGeom>
              <a:avLst/>
              <a:gdLst/>
              <a:ahLst/>
              <a:cxnLst/>
              <a:rect l="l" t="t" r="r" b="b"/>
              <a:pathLst>
                <a:path w="13998" h="13798" extrusionOk="0">
                  <a:moveTo>
                    <a:pt x="7274" y="907"/>
                  </a:moveTo>
                  <a:lnTo>
                    <a:pt x="13093" y="6726"/>
                  </a:lnTo>
                  <a:lnTo>
                    <a:pt x="7360" y="6726"/>
                  </a:lnTo>
                  <a:lnTo>
                    <a:pt x="7274" y="907"/>
                  </a:lnTo>
                  <a:close/>
                  <a:moveTo>
                    <a:pt x="13088" y="7252"/>
                  </a:moveTo>
                  <a:lnTo>
                    <a:pt x="7442" y="12898"/>
                  </a:lnTo>
                  <a:lnTo>
                    <a:pt x="7365" y="7252"/>
                  </a:lnTo>
                  <a:close/>
                  <a:moveTo>
                    <a:pt x="7001" y="0"/>
                  </a:moveTo>
                  <a:cubicBezTo>
                    <a:pt x="6966" y="0"/>
                    <a:pt x="6930" y="7"/>
                    <a:pt x="6896" y="22"/>
                  </a:cubicBezTo>
                  <a:cubicBezTo>
                    <a:pt x="6796" y="65"/>
                    <a:pt x="6738" y="161"/>
                    <a:pt x="6738" y="266"/>
                  </a:cubicBezTo>
                  <a:lnTo>
                    <a:pt x="6824" y="6735"/>
                  </a:lnTo>
                  <a:lnTo>
                    <a:pt x="264" y="6735"/>
                  </a:lnTo>
                  <a:cubicBezTo>
                    <a:pt x="120" y="6735"/>
                    <a:pt x="1" y="6855"/>
                    <a:pt x="1" y="6998"/>
                  </a:cubicBezTo>
                  <a:cubicBezTo>
                    <a:pt x="1" y="7142"/>
                    <a:pt x="120" y="7262"/>
                    <a:pt x="264" y="7262"/>
                  </a:cubicBezTo>
                  <a:lnTo>
                    <a:pt x="6834" y="7262"/>
                  </a:lnTo>
                  <a:lnTo>
                    <a:pt x="6920" y="13540"/>
                  </a:lnTo>
                  <a:cubicBezTo>
                    <a:pt x="6930" y="13640"/>
                    <a:pt x="6987" y="13736"/>
                    <a:pt x="7087" y="13779"/>
                  </a:cubicBezTo>
                  <a:cubicBezTo>
                    <a:pt x="7126" y="13788"/>
                    <a:pt x="7154" y="13798"/>
                    <a:pt x="7193" y="13798"/>
                  </a:cubicBezTo>
                  <a:cubicBezTo>
                    <a:pt x="7255" y="13798"/>
                    <a:pt x="7327" y="13769"/>
                    <a:pt x="7384" y="13721"/>
                  </a:cubicBezTo>
                  <a:lnTo>
                    <a:pt x="13925" y="7175"/>
                  </a:lnTo>
                  <a:cubicBezTo>
                    <a:pt x="13925" y="7171"/>
                    <a:pt x="13930" y="7166"/>
                    <a:pt x="13940" y="7156"/>
                  </a:cubicBezTo>
                  <a:cubicBezTo>
                    <a:pt x="13968" y="7123"/>
                    <a:pt x="13992" y="7070"/>
                    <a:pt x="13997" y="7022"/>
                  </a:cubicBezTo>
                  <a:lnTo>
                    <a:pt x="13997" y="6974"/>
                  </a:lnTo>
                  <a:cubicBezTo>
                    <a:pt x="13992" y="6912"/>
                    <a:pt x="13968" y="6855"/>
                    <a:pt x="13921" y="6807"/>
                  </a:cubicBezTo>
                  <a:lnTo>
                    <a:pt x="7188" y="74"/>
                  </a:lnTo>
                  <a:cubicBezTo>
                    <a:pt x="7137" y="27"/>
                    <a:pt x="7070" y="0"/>
                    <a:pt x="7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3"/>
            <p:cNvSpPr/>
            <p:nvPr/>
          </p:nvSpPr>
          <p:spPr>
            <a:xfrm>
              <a:off x="6207596" y="1552821"/>
              <a:ext cx="265155" cy="19257"/>
            </a:xfrm>
            <a:custGeom>
              <a:avLst/>
              <a:gdLst/>
              <a:ahLst/>
              <a:cxnLst/>
              <a:rect l="l" t="t" r="r" b="b"/>
              <a:pathLst>
                <a:path w="7270" h="528" extrusionOk="0">
                  <a:moveTo>
                    <a:pt x="264" y="1"/>
                  </a:moveTo>
                  <a:cubicBezTo>
                    <a:pt x="120" y="1"/>
                    <a:pt x="1" y="121"/>
                    <a:pt x="1" y="264"/>
                  </a:cubicBezTo>
                  <a:cubicBezTo>
                    <a:pt x="1" y="408"/>
                    <a:pt x="120" y="527"/>
                    <a:pt x="264" y="527"/>
                  </a:cubicBezTo>
                  <a:lnTo>
                    <a:pt x="7001" y="527"/>
                  </a:lnTo>
                  <a:cubicBezTo>
                    <a:pt x="7149" y="527"/>
                    <a:pt x="7269" y="408"/>
                    <a:pt x="7264" y="264"/>
                  </a:cubicBezTo>
                  <a:cubicBezTo>
                    <a:pt x="7264" y="121"/>
                    <a:pt x="7145" y="1"/>
                    <a:pt x="7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3"/>
            <p:cNvSpPr/>
            <p:nvPr/>
          </p:nvSpPr>
          <p:spPr>
            <a:xfrm>
              <a:off x="6214562" y="2036955"/>
              <a:ext cx="258006" cy="19221"/>
            </a:xfrm>
            <a:custGeom>
              <a:avLst/>
              <a:gdLst/>
              <a:ahLst/>
              <a:cxnLst/>
              <a:rect l="l" t="t" r="r" b="b"/>
              <a:pathLst>
                <a:path w="7074" h="527" extrusionOk="0">
                  <a:moveTo>
                    <a:pt x="264" y="1"/>
                  </a:moveTo>
                  <a:cubicBezTo>
                    <a:pt x="121" y="1"/>
                    <a:pt x="1" y="120"/>
                    <a:pt x="1" y="264"/>
                  </a:cubicBezTo>
                  <a:cubicBezTo>
                    <a:pt x="1" y="407"/>
                    <a:pt x="121" y="527"/>
                    <a:pt x="264" y="527"/>
                  </a:cubicBezTo>
                  <a:lnTo>
                    <a:pt x="6810" y="527"/>
                  </a:lnTo>
                  <a:cubicBezTo>
                    <a:pt x="6958" y="527"/>
                    <a:pt x="7073" y="407"/>
                    <a:pt x="7073" y="264"/>
                  </a:cubicBezTo>
                  <a:cubicBezTo>
                    <a:pt x="7073" y="120"/>
                    <a:pt x="6954" y="1"/>
                    <a:pt x="6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31697"/>
              </p:ext>
            </p:extLst>
          </p:nvPr>
        </p:nvGraphicFramePr>
        <p:xfrm>
          <a:off x="312957" y="379623"/>
          <a:ext cx="4322886" cy="3733049"/>
        </p:xfrm>
        <a:graphic>
          <a:graphicData uri="http://schemas.openxmlformats.org/drawingml/2006/table">
            <a:tbl>
              <a:tblPr>
                <a:tableStyleId>{3635045F-AE40-4E94-9188-07AD3364C0B2}</a:tableStyleId>
              </a:tblPr>
              <a:tblGrid>
                <a:gridCol w="4322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8. Проблеми гуманізації соціології.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9" marR="63359" marT="63359" marB="633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Тема 9. Політико-правові науки та їх проблеми.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9" marR="63359" marT="63359" marB="6335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Тема 10. Економічні науки та їх проблеми.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9" marR="63359" marT="63359" marB="6335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4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Тема 11.</a:t>
                      </a:r>
                      <a:r>
                        <a:rPr lang="uk-UA" sz="1400">
                          <a:effectLst/>
                        </a:rPr>
                        <a:t> </a:t>
                      </a:r>
                      <a:r>
                        <a:rPr lang="uk-UA" sz="1200">
                          <a:effectLst/>
                        </a:rPr>
                        <a:t>Управлінські науки та їх проблеми.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9" marR="63359" marT="63359" marB="6335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6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12. Проблеми культури, етики та естетики.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9" marR="63359" marT="63359" marB="6335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54"/>
          <p:cNvSpPr txBox="1">
            <a:spLocks noGrp="1"/>
          </p:cNvSpPr>
          <p:nvPr>
            <p:ph type="title"/>
          </p:nvPr>
        </p:nvSpPr>
        <p:spPr>
          <a:xfrm>
            <a:off x="990249" y="230424"/>
            <a:ext cx="4589717" cy="6499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cap="all" dirty="0"/>
              <a:t>лекційний блок</a:t>
            </a:r>
            <a:endParaRPr b="1" dirty="0"/>
          </a:p>
        </p:txBody>
      </p:sp>
      <p:grpSp>
        <p:nvGrpSpPr>
          <p:cNvPr id="1066" name="Google Shape;1066;p54"/>
          <p:cNvGrpSpPr/>
          <p:nvPr/>
        </p:nvGrpSpPr>
        <p:grpSpPr>
          <a:xfrm>
            <a:off x="67926" y="1238055"/>
            <a:ext cx="609455" cy="1170220"/>
            <a:chOff x="7748240" y="1628575"/>
            <a:chExt cx="609455" cy="1170220"/>
          </a:xfrm>
        </p:grpSpPr>
        <p:sp>
          <p:nvSpPr>
            <p:cNvPr id="1067" name="Google Shape;1067;p54"/>
            <p:cNvSpPr/>
            <p:nvPr/>
          </p:nvSpPr>
          <p:spPr>
            <a:xfrm>
              <a:off x="7748240" y="1628575"/>
              <a:ext cx="609455" cy="1170220"/>
            </a:xfrm>
            <a:custGeom>
              <a:avLst/>
              <a:gdLst/>
              <a:ahLst/>
              <a:cxnLst/>
              <a:rect l="l" t="t" r="r" b="b"/>
              <a:pathLst>
                <a:path w="16710" h="32085" extrusionOk="0">
                  <a:moveTo>
                    <a:pt x="16174" y="1244"/>
                  </a:moveTo>
                  <a:lnTo>
                    <a:pt x="16174" y="30840"/>
                  </a:lnTo>
                  <a:lnTo>
                    <a:pt x="766" y="16040"/>
                  </a:lnTo>
                  <a:lnTo>
                    <a:pt x="16174" y="1244"/>
                  </a:lnTo>
                  <a:close/>
                  <a:moveTo>
                    <a:pt x="16700" y="0"/>
                  </a:moveTo>
                  <a:lnTo>
                    <a:pt x="0" y="16040"/>
                  </a:lnTo>
                  <a:lnTo>
                    <a:pt x="16700" y="32075"/>
                  </a:lnTo>
                  <a:lnTo>
                    <a:pt x="16700" y="0"/>
                  </a:lnTo>
                  <a:close/>
                  <a:moveTo>
                    <a:pt x="16700" y="32075"/>
                  </a:moveTo>
                  <a:lnTo>
                    <a:pt x="16700" y="32084"/>
                  </a:lnTo>
                  <a:lnTo>
                    <a:pt x="16710" y="32084"/>
                  </a:lnTo>
                  <a:lnTo>
                    <a:pt x="16700" y="320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7752580" y="2203963"/>
              <a:ext cx="605115" cy="19221"/>
            </a:xfrm>
            <a:custGeom>
              <a:avLst/>
              <a:gdLst/>
              <a:ahLst/>
              <a:cxnLst/>
              <a:rect l="l" t="t" r="r" b="b"/>
              <a:pathLst>
                <a:path w="16591" h="527" extrusionOk="0">
                  <a:moveTo>
                    <a:pt x="264" y="1"/>
                  </a:moveTo>
                  <a:cubicBezTo>
                    <a:pt x="120" y="1"/>
                    <a:pt x="1" y="120"/>
                    <a:pt x="1" y="264"/>
                  </a:cubicBezTo>
                  <a:cubicBezTo>
                    <a:pt x="1" y="407"/>
                    <a:pt x="120" y="527"/>
                    <a:pt x="264" y="527"/>
                  </a:cubicBezTo>
                  <a:lnTo>
                    <a:pt x="16318" y="527"/>
                  </a:lnTo>
                  <a:cubicBezTo>
                    <a:pt x="16471" y="527"/>
                    <a:pt x="16591" y="407"/>
                    <a:pt x="16581" y="264"/>
                  </a:cubicBezTo>
                  <a:cubicBezTo>
                    <a:pt x="16581" y="120"/>
                    <a:pt x="16461" y="1"/>
                    <a:pt x="16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7848576" y="2111980"/>
              <a:ext cx="509120" cy="19257"/>
            </a:xfrm>
            <a:custGeom>
              <a:avLst/>
              <a:gdLst/>
              <a:ahLst/>
              <a:cxnLst/>
              <a:rect l="l" t="t" r="r" b="b"/>
              <a:pathLst>
                <a:path w="13959" h="528" extrusionOk="0">
                  <a:moveTo>
                    <a:pt x="264" y="1"/>
                  </a:moveTo>
                  <a:cubicBezTo>
                    <a:pt x="120" y="1"/>
                    <a:pt x="0" y="120"/>
                    <a:pt x="0" y="264"/>
                  </a:cubicBezTo>
                  <a:cubicBezTo>
                    <a:pt x="0" y="408"/>
                    <a:pt x="120" y="527"/>
                    <a:pt x="264" y="527"/>
                  </a:cubicBezTo>
                  <a:lnTo>
                    <a:pt x="13686" y="527"/>
                  </a:lnTo>
                  <a:cubicBezTo>
                    <a:pt x="13839" y="527"/>
                    <a:pt x="13959" y="408"/>
                    <a:pt x="13949" y="264"/>
                  </a:cubicBezTo>
                  <a:cubicBezTo>
                    <a:pt x="13949" y="120"/>
                    <a:pt x="13829" y="1"/>
                    <a:pt x="13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7944571" y="2019668"/>
              <a:ext cx="413124" cy="19221"/>
            </a:xfrm>
            <a:custGeom>
              <a:avLst/>
              <a:gdLst/>
              <a:ahLst/>
              <a:cxnLst/>
              <a:rect l="l" t="t" r="r" b="b"/>
              <a:pathLst>
                <a:path w="11327" h="527" extrusionOk="0">
                  <a:moveTo>
                    <a:pt x="263" y="1"/>
                  </a:moveTo>
                  <a:cubicBezTo>
                    <a:pt x="120" y="1"/>
                    <a:pt x="0" y="120"/>
                    <a:pt x="0" y="264"/>
                  </a:cubicBezTo>
                  <a:cubicBezTo>
                    <a:pt x="0" y="407"/>
                    <a:pt x="120" y="527"/>
                    <a:pt x="263" y="527"/>
                  </a:cubicBezTo>
                  <a:lnTo>
                    <a:pt x="11054" y="527"/>
                  </a:lnTo>
                  <a:cubicBezTo>
                    <a:pt x="11207" y="527"/>
                    <a:pt x="11327" y="407"/>
                    <a:pt x="11317" y="264"/>
                  </a:cubicBezTo>
                  <a:cubicBezTo>
                    <a:pt x="11317" y="120"/>
                    <a:pt x="11197" y="1"/>
                    <a:pt x="11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8040566" y="1927357"/>
              <a:ext cx="317128" cy="19221"/>
            </a:xfrm>
            <a:custGeom>
              <a:avLst/>
              <a:gdLst/>
              <a:ahLst/>
              <a:cxnLst/>
              <a:rect l="l" t="t" r="r" b="b"/>
              <a:pathLst>
                <a:path w="8695" h="527" extrusionOk="0">
                  <a:moveTo>
                    <a:pt x="263" y="0"/>
                  </a:moveTo>
                  <a:cubicBezTo>
                    <a:pt x="120" y="0"/>
                    <a:pt x="0" y="120"/>
                    <a:pt x="0" y="263"/>
                  </a:cubicBezTo>
                  <a:cubicBezTo>
                    <a:pt x="0" y="407"/>
                    <a:pt x="120" y="527"/>
                    <a:pt x="263" y="527"/>
                  </a:cubicBezTo>
                  <a:lnTo>
                    <a:pt x="8422" y="527"/>
                  </a:lnTo>
                  <a:cubicBezTo>
                    <a:pt x="8575" y="527"/>
                    <a:pt x="8695" y="407"/>
                    <a:pt x="8685" y="263"/>
                  </a:cubicBezTo>
                  <a:cubicBezTo>
                    <a:pt x="8685" y="120"/>
                    <a:pt x="8565" y="0"/>
                    <a:pt x="8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8136525" y="1835373"/>
              <a:ext cx="221169" cy="19221"/>
            </a:xfrm>
            <a:custGeom>
              <a:avLst/>
              <a:gdLst/>
              <a:ahLst/>
              <a:cxnLst/>
              <a:rect l="l" t="t" r="r" b="b"/>
              <a:pathLst>
                <a:path w="6064" h="527" extrusionOk="0">
                  <a:moveTo>
                    <a:pt x="264" y="1"/>
                  </a:moveTo>
                  <a:cubicBezTo>
                    <a:pt x="120" y="1"/>
                    <a:pt x="1" y="120"/>
                    <a:pt x="1" y="264"/>
                  </a:cubicBezTo>
                  <a:cubicBezTo>
                    <a:pt x="1" y="407"/>
                    <a:pt x="120" y="527"/>
                    <a:pt x="264" y="527"/>
                  </a:cubicBezTo>
                  <a:lnTo>
                    <a:pt x="5791" y="527"/>
                  </a:lnTo>
                  <a:cubicBezTo>
                    <a:pt x="5944" y="527"/>
                    <a:pt x="6064" y="407"/>
                    <a:pt x="6054" y="264"/>
                  </a:cubicBezTo>
                  <a:cubicBezTo>
                    <a:pt x="6054" y="120"/>
                    <a:pt x="5934" y="1"/>
                    <a:pt x="5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4"/>
            <p:cNvSpPr/>
            <p:nvPr/>
          </p:nvSpPr>
          <p:spPr>
            <a:xfrm>
              <a:off x="8232520" y="1743062"/>
              <a:ext cx="125174" cy="19221"/>
            </a:xfrm>
            <a:custGeom>
              <a:avLst/>
              <a:gdLst/>
              <a:ahLst/>
              <a:cxnLst/>
              <a:rect l="l" t="t" r="r" b="b"/>
              <a:pathLst>
                <a:path w="3432" h="527" extrusionOk="0">
                  <a:moveTo>
                    <a:pt x="264" y="0"/>
                  </a:moveTo>
                  <a:cubicBezTo>
                    <a:pt x="120" y="0"/>
                    <a:pt x="1" y="120"/>
                    <a:pt x="1" y="263"/>
                  </a:cubicBezTo>
                  <a:cubicBezTo>
                    <a:pt x="1" y="407"/>
                    <a:pt x="120" y="527"/>
                    <a:pt x="264" y="527"/>
                  </a:cubicBezTo>
                  <a:lnTo>
                    <a:pt x="3159" y="527"/>
                  </a:lnTo>
                  <a:cubicBezTo>
                    <a:pt x="3312" y="527"/>
                    <a:pt x="3432" y="407"/>
                    <a:pt x="3422" y="263"/>
                  </a:cubicBezTo>
                  <a:cubicBezTo>
                    <a:pt x="3422" y="120"/>
                    <a:pt x="3302" y="0"/>
                    <a:pt x="3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4"/>
            <p:cNvSpPr/>
            <p:nvPr/>
          </p:nvSpPr>
          <p:spPr>
            <a:xfrm>
              <a:off x="7848576" y="2296274"/>
              <a:ext cx="509120" cy="19257"/>
            </a:xfrm>
            <a:custGeom>
              <a:avLst/>
              <a:gdLst/>
              <a:ahLst/>
              <a:cxnLst/>
              <a:rect l="l" t="t" r="r" b="b"/>
              <a:pathLst>
                <a:path w="13959" h="528" extrusionOk="0">
                  <a:moveTo>
                    <a:pt x="264" y="1"/>
                  </a:moveTo>
                  <a:cubicBezTo>
                    <a:pt x="120" y="1"/>
                    <a:pt x="0" y="120"/>
                    <a:pt x="0" y="264"/>
                  </a:cubicBezTo>
                  <a:cubicBezTo>
                    <a:pt x="0" y="408"/>
                    <a:pt x="120" y="527"/>
                    <a:pt x="264" y="527"/>
                  </a:cubicBezTo>
                  <a:lnTo>
                    <a:pt x="13686" y="527"/>
                  </a:lnTo>
                  <a:cubicBezTo>
                    <a:pt x="13839" y="527"/>
                    <a:pt x="13959" y="408"/>
                    <a:pt x="13949" y="264"/>
                  </a:cubicBezTo>
                  <a:cubicBezTo>
                    <a:pt x="13949" y="120"/>
                    <a:pt x="13829" y="1"/>
                    <a:pt x="13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7944571" y="2388622"/>
              <a:ext cx="413124" cy="19221"/>
            </a:xfrm>
            <a:custGeom>
              <a:avLst/>
              <a:gdLst/>
              <a:ahLst/>
              <a:cxnLst/>
              <a:rect l="l" t="t" r="r" b="b"/>
              <a:pathLst>
                <a:path w="11327" h="527" extrusionOk="0">
                  <a:moveTo>
                    <a:pt x="263" y="0"/>
                  </a:moveTo>
                  <a:cubicBezTo>
                    <a:pt x="120" y="0"/>
                    <a:pt x="0" y="120"/>
                    <a:pt x="0" y="263"/>
                  </a:cubicBezTo>
                  <a:cubicBezTo>
                    <a:pt x="0" y="407"/>
                    <a:pt x="120" y="527"/>
                    <a:pt x="263" y="527"/>
                  </a:cubicBezTo>
                  <a:lnTo>
                    <a:pt x="11054" y="527"/>
                  </a:lnTo>
                  <a:cubicBezTo>
                    <a:pt x="11207" y="527"/>
                    <a:pt x="11327" y="407"/>
                    <a:pt x="11317" y="263"/>
                  </a:cubicBezTo>
                  <a:cubicBezTo>
                    <a:pt x="11317" y="120"/>
                    <a:pt x="11197" y="0"/>
                    <a:pt x="110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8040566" y="2480569"/>
              <a:ext cx="317128" cy="19257"/>
            </a:xfrm>
            <a:custGeom>
              <a:avLst/>
              <a:gdLst/>
              <a:ahLst/>
              <a:cxnLst/>
              <a:rect l="l" t="t" r="r" b="b"/>
              <a:pathLst>
                <a:path w="8695" h="528" extrusionOk="0">
                  <a:moveTo>
                    <a:pt x="263" y="1"/>
                  </a:moveTo>
                  <a:cubicBezTo>
                    <a:pt x="120" y="1"/>
                    <a:pt x="0" y="121"/>
                    <a:pt x="0" y="264"/>
                  </a:cubicBezTo>
                  <a:cubicBezTo>
                    <a:pt x="0" y="408"/>
                    <a:pt x="120" y="527"/>
                    <a:pt x="263" y="527"/>
                  </a:cubicBezTo>
                  <a:lnTo>
                    <a:pt x="8422" y="527"/>
                  </a:lnTo>
                  <a:cubicBezTo>
                    <a:pt x="8575" y="527"/>
                    <a:pt x="8695" y="408"/>
                    <a:pt x="8685" y="264"/>
                  </a:cubicBezTo>
                  <a:cubicBezTo>
                    <a:pt x="8685" y="121"/>
                    <a:pt x="8565" y="1"/>
                    <a:pt x="8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8136525" y="2572917"/>
              <a:ext cx="221169" cy="19221"/>
            </a:xfrm>
            <a:custGeom>
              <a:avLst/>
              <a:gdLst/>
              <a:ahLst/>
              <a:cxnLst/>
              <a:rect l="l" t="t" r="r" b="b"/>
              <a:pathLst>
                <a:path w="6064" h="527" extrusionOk="0">
                  <a:moveTo>
                    <a:pt x="264" y="0"/>
                  </a:moveTo>
                  <a:cubicBezTo>
                    <a:pt x="120" y="0"/>
                    <a:pt x="1" y="120"/>
                    <a:pt x="1" y="263"/>
                  </a:cubicBezTo>
                  <a:cubicBezTo>
                    <a:pt x="1" y="407"/>
                    <a:pt x="120" y="527"/>
                    <a:pt x="264" y="527"/>
                  </a:cubicBezTo>
                  <a:lnTo>
                    <a:pt x="5791" y="527"/>
                  </a:lnTo>
                  <a:cubicBezTo>
                    <a:pt x="5944" y="527"/>
                    <a:pt x="6064" y="407"/>
                    <a:pt x="6054" y="263"/>
                  </a:cubicBezTo>
                  <a:cubicBezTo>
                    <a:pt x="6054" y="120"/>
                    <a:pt x="5934" y="0"/>
                    <a:pt x="5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8232520" y="2665229"/>
              <a:ext cx="125174" cy="19075"/>
            </a:xfrm>
            <a:custGeom>
              <a:avLst/>
              <a:gdLst/>
              <a:ahLst/>
              <a:cxnLst/>
              <a:rect l="l" t="t" r="r" b="b"/>
              <a:pathLst>
                <a:path w="3432" h="523" extrusionOk="0">
                  <a:moveTo>
                    <a:pt x="264" y="0"/>
                  </a:moveTo>
                  <a:cubicBezTo>
                    <a:pt x="120" y="0"/>
                    <a:pt x="1" y="120"/>
                    <a:pt x="1" y="264"/>
                  </a:cubicBezTo>
                  <a:cubicBezTo>
                    <a:pt x="1" y="402"/>
                    <a:pt x="120" y="522"/>
                    <a:pt x="264" y="522"/>
                  </a:cubicBezTo>
                  <a:lnTo>
                    <a:pt x="3159" y="522"/>
                  </a:lnTo>
                  <a:cubicBezTo>
                    <a:pt x="3312" y="522"/>
                    <a:pt x="3432" y="402"/>
                    <a:pt x="3422" y="264"/>
                  </a:cubicBezTo>
                  <a:cubicBezTo>
                    <a:pt x="3422" y="120"/>
                    <a:pt x="3302" y="0"/>
                    <a:pt x="3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07761"/>
              </p:ext>
            </p:extLst>
          </p:nvPr>
        </p:nvGraphicFramePr>
        <p:xfrm>
          <a:off x="815943" y="880376"/>
          <a:ext cx="7724128" cy="38642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{3635045F-AE40-4E94-9188-07AD3364C0B2}</a:tableStyleId>
              </a:tblPr>
              <a:tblGrid>
                <a:gridCol w="772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1. Об’єкт, предмет та специфіка </a:t>
                      </a:r>
                      <a:r>
                        <a:rPr lang="uk-UA" sz="1400" dirty="0" err="1">
                          <a:effectLst/>
                        </a:rPr>
                        <a:t>соціогуманітарних</a:t>
                      </a:r>
                      <a:r>
                        <a:rPr lang="uk-UA" sz="1400" dirty="0">
                          <a:effectLst/>
                        </a:rPr>
                        <a:t> наук.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264" marR="6626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2. Генезис та основні етапи розвитку соціогуманітарних наук.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64" marR="6626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3. Роль соціогуманітарних наук у суспільних трансформаціях.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64" marR="6626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4. Людина як об’єкт і суб’єкт </a:t>
                      </a:r>
                      <a:r>
                        <a:rPr lang="uk-UA" sz="1400" dirty="0" err="1">
                          <a:effectLst/>
                        </a:rPr>
                        <a:t>соціогуманітарних</a:t>
                      </a:r>
                      <a:r>
                        <a:rPr lang="uk-UA" sz="1400" dirty="0">
                          <a:effectLst/>
                        </a:rPr>
                        <a:t> наук, проблема творчої реалізації особистості.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264" marR="6626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5. Проблеми та шляхи гуманізації виховання й освіти.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264" marR="6626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6. Проблема сенсу людського життя та суспільного буття.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264" marR="6626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7. Віра, надія, любов, щастя як основні гуманітарні регулятори суспільства.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264" marR="6626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8. Проблеми гуманізації соціології.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264" marR="6626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9. Політико-правові науки та їх проблеми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264" marR="6626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10. Економічні науки та їх проблеми.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264" marR="6626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11. Управлінські науки та їх проблеми.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264" marR="6626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12. Проблеми культури, етики та естетики.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264" marR="6626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55"/>
          <p:cNvSpPr txBox="1">
            <a:spLocks noGrp="1"/>
          </p:cNvSpPr>
          <p:nvPr>
            <p:ph type="title"/>
          </p:nvPr>
        </p:nvSpPr>
        <p:spPr>
          <a:xfrm>
            <a:off x="398501" y="0"/>
            <a:ext cx="3936000" cy="6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sz="2000" cap="all" dirty="0"/>
              <a:t>семінарські заняття</a:t>
            </a:r>
            <a:endParaRPr sz="2000" b="1" dirty="0"/>
          </a:p>
        </p:txBody>
      </p:sp>
      <p:sp>
        <p:nvSpPr>
          <p:cNvPr id="1090" name="Google Shape;1090;p55"/>
          <p:cNvSpPr/>
          <p:nvPr/>
        </p:nvSpPr>
        <p:spPr>
          <a:xfrm>
            <a:off x="7197825" y="1889587"/>
            <a:ext cx="622351" cy="1180864"/>
          </a:xfrm>
          <a:custGeom>
            <a:avLst/>
            <a:gdLst/>
            <a:ahLst/>
            <a:cxnLst/>
            <a:rect l="l" t="t" r="r" b="b"/>
            <a:pathLst>
              <a:path w="8696" h="16500" extrusionOk="0">
                <a:moveTo>
                  <a:pt x="532" y="1230"/>
                </a:moveTo>
                <a:lnTo>
                  <a:pt x="7925" y="8245"/>
                </a:lnTo>
                <a:lnTo>
                  <a:pt x="532" y="15265"/>
                </a:lnTo>
                <a:lnTo>
                  <a:pt x="532" y="1230"/>
                </a:lnTo>
                <a:close/>
                <a:moveTo>
                  <a:pt x="1" y="0"/>
                </a:moveTo>
                <a:lnTo>
                  <a:pt x="1" y="16499"/>
                </a:lnTo>
                <a:lnTo>
                  <a:pt x="8695" y="8245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33887"/>
              </p:ext>
            </p:extLst>
          </p:nvPr>
        </p:nvGraphicFramePr>
        <p:xfrm>
          <a:off x="398501" y="568059"/>
          <a:ext cx="6640252" cy="4284640"/>
        </p:xfrm>
        <a:graphic>
          <a:graphicData uri="http://schemas.openxmlformats.org/drawingml/2006/table">
            <a:tbl>
              <a:tblPr>
                <a:tableStyleId>{3635045F-AE40-4E94-9188-07AD3364C0B2}</a:tableStyleId>
              </a:tblPr>
              <a:tblGrid>
                <a:gridCol w="6640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Тема 2.   </a:t>
                      </a:r>
                      <a:r>
                        <a:rPr lang="ru-RU" sz="1000">
                          <a:effectLst/>
                        </a:rPr>
                        <a:t>Генезис та основні етапи розвитку соціогуманітарних наук.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7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Тема 3. </a:t>
                      </a:r>
                      <a:r>
                        <a:rPr lang="uk-UA" sz="1000">
                          <a:effectLst/>
                        </a:rPr>
                        <a:t> </a:t>
                      </a:r>
                      <a:r>
                        <a:rPr lang="uk-UA" sz="1200" kern="1200">
                          <a:effectLst/>
                        </a:rPr>
                        <a:t>Роль соціогуманітарних наук у суспільних трансформаціях.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7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Тема 5. </a:t>
                      </a:r>
                      <a:r>
                        <a:rPr lang="uk-UA" sz="1000">
                          <a:effectLst/>
                        </a:rPr>
                        <a:t>  </a:t>
                      </a:r>
                      <a:r>
                        <a:rPr lang="uk-UA" sz="1200">
                          <a:effectLst/>
                        </a:rPr>
                        <a:t>Проблеми та шляхи гуманізації виховання й освіти.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7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Тема 7. </a:t>
                      </a:r>
                      <a:r>
                        <a:rPr lang="uk-UA" sz="1200">
                          <a:effectLst/>
                        </a:rPr>
                        <a:t>  Віра, надія, любов, щастя як основні гуманітарні регулятори суспільства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Тема 8.   Проблеми гуманізації соціології.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Тема 9.   Політико-правові науки та їх проблеми.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12. </a:t>
                      </a:r>
                      <a:r>
                        <a:rPr lang="uk-UA" sz="1400" dirty="0">
                          <a:effectLst/>
                        </a:rPr>
                        <a:t>  </a:t>
                      </a:r>
                      <a:r>
                        <a:rPr lang="uk-UA" sz="1200" dirty="0">
                          <a:effectLst/>
                        </a:rPr>
                        <a:t>Проблеми культури, етики та естетики.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56"/>
          <p:cNvSpPr txBox="1">
            <a:spLocks noGrp="1"/>
          </p:cNvSpPr>
          <p:nvPr>
            <p:ph type="title"/>
          </p:nvPr>
        </p:nvSpPr>
        <p:spPr>
          <a:xfrm>
            <a:off x="354240" y="18984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2000" cap="all" dirty="0"/>
              <a:t>теми для самостійного опрацювання)</a:t>
            </a:r>
            <a:endParaRPr sz="20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60301"/>
              </p:ext>
            </p:extLst>
          </p:nvPr>
        </p:nvGraphicFramePr>
        <p:xfrm>
          <a:off x="104162" y="704975"/>
          <a:ext cx="8550740" cy="3966768"/>
        </p:xfrm>
        <a:graphic>
          <a:graphicData uri="http://schemas.openxmlformats.org/drawingml/2006/table">
            <a:tbl>
              <a:tblPr>
                <a:tableStyleId>{3635045F-AE40-4E94-9188-07AD3364C0B2}</a:tableStyleId>
              </a:tblPr>
              <a:tblGrid>
                <a:gridCol w="855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1. Об’єкт, предмет та специфіка </a:t>
                      </a:r>
                      <a:r>
                        <a:rPr lang="uk-UA" sz="1400" dirty="0" err="1">
                          <a:effectLst/>
                        </a:rPr>
                        <a:t>соціогуманітарних</a:t>
                      </a:r>
                      <a:r>
                        <a:rPr lang="uk-UA" sz="1400" dirty="0">
                          <a:effectLst/>
                        </a:rPr>
                        <a:t> наук.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962" marR="29962" marT="29962" marB="299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2. Генезис та основні етапи розвитку соціогуманітарних наук.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962" marR="29962" marT="29962" marB="299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5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3. Роль соціогуманітарних наук у суспільних трансформаціях.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962" marR="29962" marT="29962" marB="29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4. Людина як об’єкт і суб’єкт соціогуманітарних наук, проблема творчої реалізації особистості.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962" marR="29962" marT="29962" marB="299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5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5. Проблеми та шляхи гуманізації виховання й освіти.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962" marR="29962" marT="29962" marB="2996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5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6. Проблема сенсу людського життя та суспільного буття.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962" marR="29962" marT="29962" marB="2996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6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7. Віра, надія, любов, щастя як основні гуманітарні регулятори суспільства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962" marR="29962" marT="29962" marB="2996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6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8. Проблеми гуманізації соціології.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962" marR="29962" marT="29962" marB="2996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6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9. Політико-правові науки та їх проблеми.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962" marR="29962" marT="29962" marB="2996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6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10. Економічні науки та їх проблеми.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962" marR="29962" marT="29962" marB="2996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11. Управлінські науки та їх проблеми.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962" marR="29962" marT="29962" marB="29962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6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12. Проблеми культури, етики та естетики.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962" marR="29962" marT="29962" marB="29962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57"/>
          <p:cNvSpPr txBox="1">
            <a:spLocks noGrp="1"/>
          </p:cNvSpPr>
          <p:nvPr>
            <p:ph type="title"/>
          </p:nvPr>
        </p:nvSpPr>
        <p:spPr>
          <a:xfrm>
            <a:off x="320215" y="1"/>
            <a:ext cx="6795093" cy="382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2000" cap="all" dirty="0"/>
              <a:t>Рекомендована література</a:t>
            </a:r>
            <a:endParaRPr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8" y="433359"/>
            <a:ext cx="6694526" cy="44383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y - Bachelor of Arts in Mathematics by Slidesgo">
  <a:themeElements>
    <a:clrScheme name="Simple Light">
      <a:dk1>
        <a:srgbClr val="0E2A47"/>
      </a:dk1>
      <a:lt1>
        <a:srgbClr val="F8FAFB"/>
      </a:lt1>
      <a:dk2>
        <a:srgbClr val="00C3B1"/>
      </a:dk2>
      <a:lt2>
        <a:srgbClr val="03A293"/>
      </a:lt2>
      <a:accent1>
        <a:srgbClr val="40566D"/>
      </a:accent1>
      <a:accent2>
        <a:srgbClr val="869FB1"/>
      </a:accent2>
      <a:accent3>
        <a:srgbClr val="CFD9E0"/>
      </a:accent3>
      <a:accent4>
        <a:srgbClr val="FFFFFF"/>
      </a:accent4>
      <a:accent5>
        <a:srgbClr val="FFFFFF"/>
      </a:accent5>
      <a:accent6>
        <a:srgbClr val="FFFFFF"/>
      </a:accent6>
      <a:hlink>
        <a:srgbClr val="0E2A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534</Words>
  <Application>Microsoft Office PowerPoint</Application>
  <PresentationFormat>Экран (16:9)</PresentationFormat>
  <Paragraphs>54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Share Tech</vt:lpstr>
      <vt:lpstr>Source Sans 3</vt:lpstr>
      <vt:lpstr>Arial</vt:lpstr>
      <vt:lpstr>Times New Roman</vt:lpstr>
      <vt:lpstr>Geometry - Bachelor of Arts in Mathematics by Slidesgo</vt:lpstr>
      <vt:lpstr>Актуальні проблеми соціогуманітарних наук</vt:lpstr>
      <vt:lpstr>Метою викладання навчальної дисципліни «Актуальні проблеми соціогуманітарних наук» є забезпечення успішного засвоєння студентами методологічних засад соціогуманітарних наук, основних тенденцій їх розвитку, впливів на суспільство і людину. Метою дисципліни є засвоєння сучасних знань у галузі соціогуманітарних наук.</vt:lpstr>
      <vt:lpstr>БЛОК 1. Сутність соціогуманітарних наук та їх роль у суспільстві.</vt:lpstr>
      <vt:lpstr>БЛОК 3. ХАРАКТЕРИСТИКА ПРОБЛЕМ ОКРЕМИХ СОЦІОГУМАНІТАРНИХ НАУК</vt:lpstr>
      <vt:lpstr>лекційний блок</vt:lpstr>
      <vt:lpstr>семінарські заняття</vt:lpstr>
      <vt:lpstr>теми для самостійного опрацювання)</vt:lpstr>
      <vt:lpstr>Рекомендована література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Актуальні проблеми соціогуманітарних наук</dc:title>
  <dc:creator>Olena Reshetnikova</dc:creator>
  <cp:lastModifiedBy>Viktorovna Irina</cp:lastModifiedBy>
  <cp:revision>2</cp:revision>
  <dcterms:modified xsi:type="dcterms:W3CDTF">2023-10-13T12:55:17Z</dcterms:modified>
</cp:coreProperties>
</file>