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61" r:id="rId3"/>
    <p:sldId id="264" r:id="rId4"/>
    <p:sldId id="265" r:id="rId5"/>
    <p:sldId id="266" r:id="rId6"/>
    <p:sldId id="267" r:id="rId7"/>
    <p:sldId id="259" r:id="rId8"/>
    <p:sldId id="260" r:id="rId9"/>
  </p:sldIdLst>
  <p:sldSz cx="9144000" cy="5143500" type="screen16x9"/>
  <p:notesSz cx="6858000" cy="9144000"/>
  <p:embeddedFontLst>
    <p:embeddedFont>
      <p:font typeface="Source Sans 3" panose="020B0604020202020204" charset="0"/>
      <p:regular r:id="rId11"/>
      <p:bold r:id="rId12"/>
      <p:italic r:id="rId13"/>
      <p:boldItalic r:id="rId14"/>
    </p:embeddedFont>
    <p:embeddedFont>
      <p:font typeface="Share Tech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35045F-AE40-4E94-9188-07AD3364C0B2}">
  <a:tblStyle styleId="{3635045F-AE40-4E94-9188-07AD3364C0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AD831E3-9D29-4B1E-9FC2-65CF3FC48B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8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783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87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15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67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08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8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20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95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85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46275"/>
            <a:ext cx="4205700" cy="22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17313"/>
            <a:ext cx="3516000" cy="365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hare Tech"/>
              <a:buNone/>
              <a:defRPr sz="1800">
                <a:latin typeface="Share Tech"/>
                <a:ea typeface="Share Tech"/>
                <a:cs typeface="Share Tech"/>
                <a:sym typeface="Share Tech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hare Tech"/>
              <a:buNone/>
              <a:defRPr sz="1800">
                <a:latin typeface="Share Tech"/>
                <a:ea typeface="Share Tech"/>
                <a:cs typeface="Share Tech"/>
                <a:sym typeface="Share Tech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hare Tech"/>
              <a:buNone/>
              <a:defRPr sz="1800">
                <a:latin typeface="Share Tech"/>
                <a:ea typeface="Share Tech"/>
                <a:cs typeface="Share Tech"/>
                <a:sym typeface="Share Tech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hare Tech"/>
              <a:buNone/>
              <a:defRPr sz="1800">
                <a:latin typeface="Share Tech"/>
                <a:ea typeface="Share Tech"/>
                <a:cs typeface="Share Tech"/>
                <a:sym typeface="Share Tech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hare Tech"/>
              <a:buNone/>
              <a:defRPr sz="1800">
                <a:latin typeface="Share Tech"/>
                <a:ea typeface="Share Tech"/>
                <a:cs typeface="Share Tech"/>
                <a:sym typeface="Share Tech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hare Tech"/>
              <a:buNone/>
              <a:defRPr sz="1800">
                <a:latin typeface="Share Tech"/>
                <a:ea typeface="Share Tech"/>
                <a:cs typeface="Share Tech"/>
                <a:sym typeface="Share Tech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hare Tech"/>
              <a:buNone/>
              <a:defRPr sz="1800">
                <a:latin typeface="Share Tech"/>
                <a:ea typeface="Share Tech"/>
                <a:cs typeface="Share Tech"/>
                <a:sym typeface="Share Tech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hare Tech"/>
              <a:buNone/>
              <a:defRPr sz="1800"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" name="Google Shape;14;p2"/>
          <p:cNvGrpSpPr/>
          <p:nvPr/>
        </p:nvGrpSpPr>
        <p:grpSpPr>
          <a:xfrm>
            <a:off x="468854" y="134196"/>
            <a:ext cx="8403520" cy="254323"/>
            <a:chOff x="468854" y="134196"/>
            <a:chExt cx="8403520" cy="254323"/>
          </a:xfrm>
        </p:grpSpPr>
        <p:sp>
          <p:nvSpPr>
            <p:cNvPr id="15" name="Google Shape;15;p2"/>
            <p:cNvSpPr/>
            <p:nvPr/>
          </p:nvSpPr>
          <p:spPr>
            <a:xfrm rot="-5400000">
              <a:off x="463876" y="139175"/>
              <a:ext cx="254323" cy="244366"/>
            </a:xfrm>
            <a:custGeom>
              <a:avLst/>
              <a:gdLst/>
              <a:ahLst/>
              <a:cxnLst/>
              <a:rect l="l" t="t" r="r" b="b"/>
              <a:pathLst>
                <a:path w="6973" h="6700" extrusionOk="0">
                  <a:moveTo>
                    <a:pt x="532" y="1250"/>
                  </a:moveTo>
                  <a:lnTo>
                    <a:pt x="5657" y="6174"/>
                  </a:lnTo>
                  <a:lnTo>
                    <a:pt x="532" y="6174"/>
                  </a:lnTo>
                  <a:lnTo>
                    <a:pt x="532" y="1250"/>
                  </a:lnTo>
                  <a:close/>
                  <a:moveTo>
                    <a:pt x="1" y="1"/>
                  </a:moveTo>
                  <a:lnTo>
                    <a:pt x="1" y="6700"/>
                  </a:lnTo>
                  <a:lnTo>
                    <a:pt x="6972" y="67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8666961" y="158619"/>
              <a:ext cx="205414" cy="205483"/>
              <a:chOff x="3113332" y="2079698"/>
              <a:chExt cx="298827" cy="298928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3113332" y="2079698"/>
                <a:ext cx="298827" cy="298928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2973" extrusionOk="0">
                    <a:moveTo>
                      <a:pt x="378" y="1"/>
                    </a:moveTo>
                    <a:lnTo>
                      <a:pt x="0" y="379"/>
                    </a:lnTo>
                    <a:lnTo>
                      <a:pt x="2594" y="2972"/>
                    </a:lnTo>
                    <a:lnTo>
                      <a:pt x="2972" y="2594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113332" y="2079698"/>
                <a:ext cx="298827" cy="298928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2973" extrusionOk="0">
                    <a:moveTo>
                      <a:pt x="2594" y="1"/>
                    </a:moveTo>
                    <a:lnTo>
                      <a:pt x="0" y="2594"/>
                    </a:lnTo>
                    <a:lnTo>
                      <a:pt x="378" y="2972"/>
                    </a:lnTo>
                    <a:lnTo>
                      <a:pt x="2972" y="379"/>
                    </a:lnTo>
                    <a:lnTo>
                      <a:pt x="25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459925" y="1861450"/>
            <a:ext cx="3023400" cy="75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861325"/>
            <a:ext cx="705900" cy="75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713213" y="2693950"/>
            <a:ext cx="37701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re Tech"/>
              <a:buNone/>
              <a:defRPr>
                <a:latin typeface="Share Tech"/>
                <a:ea typeface="Share Tech"/>
                <a:cs typeface="Share Tech"/>
                <a:sym typeface="Share Te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re Tech"/>
              <a:buNone/>
              <a:defRPr>
                <a:latin typeface="Share Tech"/>
                <a:ea typeface="Share Tech"/>
                <a:cs typeface="Share Tech"/>
                <a:sym typeface="Share Te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re Tech"/>
              <a:buNone/>
              <a:defRPr>
                <a:latin typeface="Share Tech"/>
                <a:ea typeface="Share Tech"/>
                <a:cs typeface="Share Tech"/>
                <a:sym typeface="Share Te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re Tech"/>
              <a:buNone/>
              <a:defRPr>
                <a:latin typeface="Share Tech"/>
                <a:ea typeface="Share Tech"/>
                <a:cs typeface="Share Tech"/>
                <a:sym typeface="Share Te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re Tech"/>
              <a:buNone/>
              <a:defRPr>
                <a:latin typeface="Share Tech"/>
                <a:ea typeface="Share Tech"/>
                <a:cs typeface="Share Tech"/>
                <a:sym typeface="Share Te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re Tech"/>
              <a:buNone/>
              <a:defRPr>
                <a:latin typeface="Share Tech"/>
                <a:ea typeface="Share Tech"/>
                <a:cs typeface="Share Tech"/>
                <a:sym typeface="Share Te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re Tech"/>
              <a:buNone/>
              <a:defRPr>
                <a:latin typeface="Share Tech"/>
                <a:ea typeface="Share Tech"/>
                <a:cs typeface="Share Tech"/>
                <a:sym typeface="Share Te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re Tech"/>
              <a:buNone/>
              <a:defRPr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 rot="10800000"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24" name="Google Shape;24;p3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3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3"/>
          <p:cNvSpPr/>
          <p:nvPr/>
        </p:nvSpPr>
        <p:spPr>
          <a:xfrm>
            <a:off x="214421" y="4748605"/>
            <a:ext cx="319061" cy="182399"/>
          </a:xfrm>
          <a:custGeom>
            <a:avLst/>
            <a:gdLst/>
            <a:ahLst/>
            <a:cxnLst/>
            <a:rect l="l" t="t" r="r" b="b"/>
            <a:pathLst>
              <a:path w="8748" h="5001" extrusionOk="0">
                <a:moveTo>
                  <a:pt x="4302" y="0"/>
                </a:moveTo>
                <a:lnTo>
                  <a:pt x="0" y="4302"/>
                </a:lnTo>
                <a:lnTo>
                  <a:pt x="565" y="4867"/>
                </a:lnTo>
                <a:lnTo>
                  <a:pt x="4302" y="1125"/>
                </a:lnTo>
                <a:lnTo>
                  <a:pt x="8183" y="5001"/>
                </a:lnTo>
                <a:lnTo>
                  <a:pt x="8747" y="4441"/>
                </a:lnTo>
                <a:lnTo>
                  <a:pt x="43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4620675" y="1430350"/>
            <a:ext cx="3345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4620675" y="2699150"/>
            <a:ext cx="3345900" cy="931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69" name="Google Shape;69;p9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9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" name="Google Shape;71;p9"/>
          <p:cNvGrpSpPr/>
          <p:nvPr/>
        </p:nvGrpSpPr>
        <p:grpSpPr>
          <a:xfrm>
            <a:off x="8666961" y="158619"/>
            <a:ext cx="205414" cy="205483"/>
            <a:chOff x="3113332" y="2079698"/>
            <a:chExt cx="298827" cy="298928"/>
          </a:xfrm>
        </p:grpSpPr>
        <p:sp>
          <p:nvSpPr>
            <p:cNvPr id="72" name="Google Shape;72;p9"/>
            <p:cNvSpPr/>
            <p:nvPr/>
          </p:nvSpPr>
          <p:spPr>
            <a:xfrm>
              <a:off x="3113332" y="2079698"/>
              <a:ext cx="298827" cy="298928"/>
            </a:xfrm>
            <a:custGeom>
              <a:avLst/>
              <a:gdLst/>
              <a:ahLst/>
              <a:cxnLst/>
              <a:rect l="l" t="t" r="r" b="b"/>
              <a:pathLst>
                <a:path w="2972" h="2973" extrusionOk="0">
                  <a:moveTo>
                    <a:pt x="378" y="1"/>
                  </a:moveTo>
                  <a:lnTo>
                    <a:pt x="0" y="379"/>
                  </a:lnTo>
                  <a:lnTo>
                    <a:pt x="2594" y="2972"/>
                  </a:lnTo>
                  <a:lnTo>
                    <a:pt x="2972" y="2594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3113332" y="2079698"/>
              <a:ext cx="298827" cy="298928"/>
            </a:xfrm>
            <a:custGeom>
              <a:avLst/>
              <a:gdLst/>
              <a:ahLst/>
              <a:cxnLst/>
              <a:rect l="l" t="t" r="r" b="b"/>
              <a:pathLst>
                <a:path w="2972" h="2973" extrusionOk="0">
                  <a:moveTo>
                    <a:pt x="2594" y="1"/>
                  </a:moveTo>
                  <a:lnTo>
                    <a:pt x="0" y="2594"/>
                  </a:lnTo>
                  <a:lnTo>
                    <a:pt x="378" y="2972"/>
                  </a:lnTo>
                  <a:lnTo>
                    <a:pt x="2972" y="379"/>
                  </a:lnTo>
                  <a:lnTo>
                    <a:pt x="25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1"/>
          </p:nvPr>
        </p:nvSpPr>
        <p:spPr>
          <a:xfrm>
            <a:off x="4832078" y="1591425"/>
            <a:ext cx="3254100" cy="16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ubTitle" idx="2"/>
          </p:nvPr>
        </p:nvSpPr>
        <p:spPr>
          <a:xfrm>
            <a:off x="1057900" y="1591425"/>
            <a:ext cx="3254100" cy="16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-53700" y="-49500"/>
            <a:ext cx="9251400" cy="5242500"/>
            <a:chOff x="-53700" y="-49500"/>
            <a:chExt cx="9251400" cy="5242500"/>
          </a:xfrm>
        </p:grpSpPr>
        <p:cxnSp>
          <p:nvCxnSpPr>
            <p:cNvPr id="182" name="Google Shape;182;p23"/>
            <p:cNvCxnSpPr/>
            <p:nvPr/>
          </p:nvCxnSpPr>
          <p:spPr>
            <a:xfrm rot="10800000">
              <a:off x="-53700" y="4902076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23"/>
            <p:cNvCxnSpPr/>
            <p:nvPr/>
          </p:nvCxnSpPr>
          <p:spPr>
            <a:xfrm rot="10800000">
              <a:off x="8841666" y="-49500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4" name="Google Shape;184;p23"/>
          <p:cNvSpPr/>
          <p:nvPr/>
        </p:nvSpPr>
        <p:spPr>
          <a:xfrm rot="-5589783">
            <a:off x="214801" y="189121"/>
            <a:ext cx="254327" cy="244370"/>
          </a:xfrm>
          <a:custGeom>
            <a:avLst/>
            <a:gdLst/>
            <a:ahLst/>
            <a:cxnLst/>
            <a:rect l="l" t="t" r="r" b="b"/>
            <a:pathLst>
              <a:path w="6973" h="6700" extrusionOk="0">
                <a:moveTo>
                  <a:pt x="532" y="1250"/>
                </a:moveTo>
                <a:lnTo>
                  <a:pt x="5657" y="6174"/>
                </a:lnTo>
                <a:lnTo>
                  <a:pt x="532" y="6174"/>
                </a:lnTo>
                <a:lnTo>
                  <a:pt x="532" y="1250"/>
                </a:lnTo>
                <a:close/>
                <a:moveTo>
                  <a:pt x="1" y="1"/>
                </a:moveTo>
                <a:lnTo>
                  <a:pt x="1" y="6700"/>
                </a:lnTo>
                <a:lnTo>
                  <a:pt x="6972" y="6700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1"/>
          </p:nvPr>
        </p:nvSpPr>
        <p:spPr>
          <a:xfrm>
            <a:off x="937625" y="30685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2"/>
          </p:nvPr>
        </p:nvSpPr>
        <p:spPr>
          <a:xfrm>
            <a:off x="3484347" y="30685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3"/>
          </p:nvPr>
        </p:nvSpPr>
        <p:spPr>
          <a:xfrm>
            <a:off x="6031075" y="3068599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4"/>
          </p:nvPr>
        </p:nvSpPr>
        <p:spPr>
          <a:xfrm>
            <a:off x="937625" y="2484790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0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subTitle" idx="5"/>
          </p:nvPr>
        </p:nvSpPr>
        <p:spPr>
          <a:xfrm>
            <a:off x="3484350" y="2484790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0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6"/>
          </p:nvPr>
        </p:nvSpPr>
        <p:spPr>
          <a:xfrm>
            <a:off x="6031075" y="2484790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0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re Tech"/>
              <a:buNone/>
              <a:defRPr sz="2400" b="1"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>
            <a:off x="-53700" y="-49500"/>
            <a:ext cx="9251400" cy="5242500"/>
            <a:chOff x="-53700" y="-49500"/>
            <a:chExt cx="9251400" cy="5242500"/>
          </a:xfrm>
        </p:grpSpPr>
        <p:cxnSp>
          <p:nvCxnSpPr>
            <p:cNvPr id="202" name="Google Shape;202;p25"/>
            <p:cNvCxnSpPr/>
            <p:nvPr/>
          </p:nvCxnSpPr>
          <p:spPr>
            <a:xfrm rot="10800000">
              <a:off x="-53700" y="4902076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25"/>
            <p:cNvCxnSpPr/>
            <p:nvPr/>
          </p:nvCxnSpPr>
          <p:spPr>
            <a:xfrm rot="10800000">
              <a:off x="8841666" y="-49500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0"/>
          <p:cNvGrpSpPr/>
          <p:nvPr/>
        </p:nvGrpSpPr>
        <p:grpSpPr>
          <a:xfrm rot="10800000"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255" name="Google Shape;255;p30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30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31"/>
          <p:cNvGrpSpPr/>
          <p:nvPr/>
        </p:nvGrpSpPr>
        <p:grpSpPr>
          <a:xfrm rot="10800000" flipH="1">
            <a:off x="-53700" y="-49500"/>
            <a:ext cx="9251400" cy="5242500"/>
            <a:chOff x="-75000" y="-62801"/>
            <a:chExt cx="9251400" cy="5242500"/>
          </a:xfrm>
        </p:grpSpPr>
        <p:cxnSp>
          <p:nvCxnSpPr>
            <p:cNvPr id="259" name="Google Shape;259;p31"/>
            <p:cNvCxnSpPr/>
            <p:nvPr/>
          </p:nvCxnSpPr>
          <p:spPr>
            <a:xfrm>
              <a:off x="-75000" y="4888775"/>
              <a:ext cx="925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31"/>
            <p:cNvCxnSpPr/>
            <p:nvPr/>
          </p:nvCxnSpPr>
          <p:spPr>
            <a:xfrm rot="10800000">
              <a:off x="281034" y="-62801"/>
              <a:ext cx="0" cy="524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are Tech"/>
              <a:buNone/>
              <a:defRPr sz="3500" b="1">
                <a:solidFill>
                  <a:schemeClr val="dk1"/>
                </a:solidFill>
                <a:latin typeface="Share Tech"/>
                <a:ea typeface="Share Tech"/>
                <a:cs typeface="Share Tech"/>
                <a:sym typeface="Share Tec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9" r:id="rId5"/>
    <p:sldLayoutId id="2147483671" r:id="rId6"/>
    <p:sldLayoutId id="2147483676" r:id="rId7"/>
    <p:sldLayoutId id="214748367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ext-translator.com/wp-content/filesfa/Dic-of-Social-Research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ocis.kiev.ua/" TargetMode="External"/><Relationship Id="rId3" Type="http://schemas.openxmlformats.org/officeDocument/2006/relationships/hyperlink" Target="http://www.i-soc.com.ua/" TargetMode="External"/><Relationship Id="rId7" Type="http://schemas.openxmlformats.org/officeDocument/2006/relationships/hyperlink" Target="https://dif.org.u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atinggroup.ua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gfk.com/uk-ua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kiis.com.ua/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subTitle" idx="1"/>
          </p:nvPr>
        </p:nvSpPr>
        <p:spPr>
          <a:xfrm>
            <a:off x="713224" y="3417312"/>
            <a:ext cx="3649229" cy="7549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Бакалавр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Соціологія</a:t>
            </a:r>
            <a:endParaRPr dirty="0"/>
          </a:p>
        </p:txBody>
      </p:sp>
      <p:sp>
        <p:nvSpPr>
          <p:cNvPr id="272" name="Google Shape;272;p35"/>
          <p:cNvSpPr txBox="1">
            <a:spLocks noGrp="1"/>
          </p:cNvSpPr>
          <p:nvPr>
            <p:ph type="ctrTitle"/>
          </p:nvPr>
        </p:nvSpPr>
        <p:spPr>
          <a:xfrm>
            <a:off x="713225" y="1146275"/>
            <a:ext cx="4205700" cy="22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ІННОВАЦІЙНІ ВІЗУАЛЬНІ МЕТОДИ В СОЦІОЛОГІЇ</a:t>
            </a:r>
            <a:endParaRPr b="0" dirty="0"/>
          </a:p>
        </p:txBody>
      </p:sp>
      <p:grpSp>
        <p:nvGrpSpPr>
          <p:cNvPr id="273" name="Google Shape;273;p35"/>
          <p:cNvGrpSpPr/>
          <p:nvPr/>
        </p:nvGrpSpPr>
        <p:grpSpPr>
          <a:xfrm>
            <a:off x="6174748" y="876080"/>
            <a:ext cx="2255978" cy="3620634"/>
            <a:chOff x="6174748" y="876080"/>
            <a:chExt cx="2255978" cy="3620634"/>
          </a:xfrm>
        </p:grpSpPr>
        <p:grpSp>
          <p:nvGrpSpPr>
            <p:cNvPr id="274" name="Google Shape;274;p35"/>
            <p:cNvGrpSpPr/>
            <p:nvPr/>
          </p:nvGrpSpPr>
          <p:grpSpPr>
            <a:xfrm>
              <a:off x="6174748" y="1530480"/>
              <a:ext cx="1717611" cy="1354023"/>
              <a:chOff x="6640450" y="465127"/>
              <a:chExt cx="982783" cy="774746"/>
            </a:xfrm>
          </p:grpSpPr>
          <p:sp>
            <p:nvSpPr>
              <p:cNvPr id="275" name="Google Shape;275;p35"/>
              <p:cNvSpPr/>
              <p:nvPr/>
            </p:nvSpPr>
            <p:spPr>
              <a:xfrm>
                <a:off x="6640450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88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5"/>
              <p:cNvSpPr/>
              <p:nvPr/>
            </p:nvSpPr>
            <p:spPr>
              <a:xfrm>
                <a:off x="6744287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5"/>
              <p:cNvSpPr/>
              <p:nvPr/>
            </p:nvSpPr>
            <p:spPr>
              <a:xfrm>
                <a:off x="6848306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5"/>
              <p:cNvSpPr/>
              <p:nvPr/>
            </p:nvSpPr>
            <p:spPr>
              <a:xfrm>
                <a:off x="695232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5"/>
              <p:cNvSpPr/>
              <p:nvPr/>
            </p:nvSpPr>
            <p:spPr>
              <a:xfrm>
                <a:off x="7056162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5"/>
              <p:cNvSpPr/>
              <p:nvPr/>
            </p:nvSpPr>
            <p:spPr>
              <a:xfrm>
                <a:off x="7159998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5"/>
              <p:cNvSpPr/>
              <p:nvPr/>
            </p:nvSpPr>
            <p:spPr>
              <a:xfrm>
                <a:off x="7264017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5"/>
              <p:cNvSpPr/>
              <p:nvPr/>
            </p:nvSpPr>
            <p:spPr>
              <a:xfrm>
                <a:off x="7368219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88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88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5"/>
              <p:cNvSpPr/>
              <p:nvPr/>
            </p:nvSpPr>
            <p:spPr>
              <a:xfrm>
                <a:off x="747205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5"/>
              <p:cNvSpPr/>
              <p:nvPr/>
            </p:nvSpPr>
            <p:spPr>
              <a:xfrm>
                <a:off x="757607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5"/>
              <p:cNvSpPr/>
              <p:nvPr/>
            </p:nvSpPr>
            <p:spPr>
              <a:xfrm>
                <a:off x="6640450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5"/>
              <p:cNvSpPr/>
              <p:nvPr/>
            </p:nvSpPr>
            <p:spPr>
              <a:xfrm>
                <a:off x="6744287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5"/>
              <p:cNvSpPr/>
              <p:nvPr/>
            </p:nvSpPr>
            <p:spPr>
              <a:xfrm>
                <a:off x="6848306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5"/>
              <p:cNvSpPr/>
              <p:nvPr/>
            </p:nvSpPr>
            <p:spPr>
              <a:xfrm>
                <a:off x="695214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5"/>
              <p:cNvSpPr/>
              <p:nvPr/>
            </p:nvSpPr>
            <p:spPr>
              <a:xfrm>
                <a:off x="705616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5"/>
              <p:cNvSpPr/>
              <p:nvPr/>
            </p:nvSpPr>
            <p:spPr>
              <a:xfrm>
                <a:off x="7159998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5"/>
              <p:cNvSpPr/>
              <p:nvPr/>
            </p:nvSpPr>
            <p:spPr>
              <a:xfrm>
                <a:off x="7264200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5"/>
              <p:cNvSpPr/>
              <p:nvPr/>
            </p:nvSpPr>
            <p:spPr>
              <a:xfrm>
                <a:off x="7368036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5"/>
              <p:cNvSpPr/>
              <p:nvPr/>
            </p:nvSpPr>
            <p:spPr>
              <a:xfrm>
                <a:off x="7472055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5"/>
              <p:cNvSpPr/>
              <p:nvPr/>
            </p:nvSpPr>
            <p:spPr>
              <a:xfrm>
                <a:off x="757589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5"/>
              <p:cNvSpPr/>
              <p:nvPr/>
            </p:nvSpPr>
            <p:spPr>
              <a:xfrm>
                <a:off x="6640450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93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5"/>
              <p:cNvSpPr/>
              <p:nvPr/>
            </p:nvSpPr>
            <p:spPr>
              <a:xfrm>
                <a:off x="6744287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5"/>
              <p:cNvSpPr/>
              <p:nvPr/>
            </p:nvSpPr>
            <p:spPr>
              <a:xfrm>
                <a:off x="6848306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5"/>
              <p:cNvSpPr/>
              <p:nvPr/>
            </p:nvSpPr>
            <p:spPr>
              <a:xfrm>
                <a:off x="695232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5"/>
              <p:cNvSpPr/>
              <p:nvPr/>
            </p:nvSpPr>
            <p:spPr>
              <a:xfrm>
                <a:off x="7056162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5"/>
              <p:cNvSpPr/>
              <p:nvPr/>
            </p:nvSpPr>
            <p:spPr>
              <a:xfrm>
                <a:off x="7159998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5"/>
              <p:cNvSpPr/>
              <p:nvPr/>
            </p:nvSpPr>
            <p:spPr>
              <a:xfrm>
                <a:off x="7264017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5"/>
              <p:cNvSpPr/>
              <p:nvPr/>
            </p:nvSpPr>
            <p:spPr>
              <a:xfrm>
                <a:off x="7368219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93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93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5"/>
              <p:cNvSpPr/>
              <p:nvPr/>
            </p:nvSpPr>
            <p:spPr>
              <a:xfrm>
                <a:off x="747205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5"/>
              <p:cNvSpPr/>
              <p:nvPr/>
            </p:nvSpPr>
            <p:spPr>
              <a:xfrm>
                <a:off x="757607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5"/>
              <p:cNvSpPr/>
              <p:nvPr/>
            </p:nvSpPr>
            <p:spPr>
              <a:xfrm>
                <a:off x="6640450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5"/>
              <p:cNvSpPr/>
              <p:nvPr/>
            </p:nvSpPr>
            <p:spPr>
              <a:xfrm>
                <a:off x="6744287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5"/>
              <p:cNvSpPr/>
              <p:nvPr/>
            </p:nvSpPr>
            <p:spPr>
              <a:xfrm>
                <a:off x="6848306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5"/>
              <p:cNvSpPr/>
              <p:nvPr/>
            </p:nvSpPr>
            <p:spPr>
              <a:xfrm>
                <a:off x="695214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5"/>
              <p:cNvSpPr/>
              <p:nvPr/>
            </p:nvSpPr>
            <p:spPr>
              <a:xfrm>
                <a:off x="705616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5"/>
              <p:cNvSpPr/>
              <p:nvPr/>
            </p:nvSpPr>
            <p:spPr>
              <a:xfrm>
                <a:off x="7159998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5"/>
              <p:cNvSpPr/>
              <p:nvPr/>
            </p:nvSpPr>
            <p:spPr>
              <a:xfrm>
                <a:off x="7264200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5"/>
              <p:cNvSpPr/>
              <p:nvPr/>
            </p:nvSpPr>
            <p:spPr>
              <a:xfrm>
                <a:off x="7368036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5"/>
              <p:cNvSpPr/>
              <p:nvPr/>
            </p:nvSpPr>
            <p:spPr>
              <a:xfrm>
                <a:off x="7472055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5"/>
              <p:cNvSpPr/>
              <p:nvPr/>
            </p:nvSpPr>
            <p:spPr>
              <a:xfrm>
                <a:off x="757589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5"/>
              <p:cNvSpPr/>
              <p:nvPr/>
            </p:nvSpPr>
            <p:spPr>
              <a:xfrm>
                <a:off x="6640450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5"/>
              <p:cNvSpPr/>
              <p:nvPr/>
            </p:nvSpPr>
            <p:spPr>
              <a:xfrm>
                <a:off x="6744287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5"/>
              <p:cNvSpPr/>
              <p:nvPr/>
            </p:nvSpPr>
            <p:spPr>
              <a:xfrm>
                <a:off x="6848306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5"/>
              <p:cNvSpPr/>
              <p:nvPr/>
            </p:nvSpPr>
            <p:spPr>
              <a:xfrm>
                <a:off x="695214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5"/>
              <p:cNvSpPr/>
              <p:nvPr/>
            </p:nvSpPr>
            <p:spPr>
              <a:xfrm>
                <a:off x="705616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7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5"/>
              <p:cNvSpPr/>
              <p:nvPr/>
            </p:nvSpPr>
            <p:spPr>
              <a:xfrm>
                <a:off x="7159998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5"/>
              <p:cNvSpPr/>
              <p:nvPr/>
            </p:nvSpPr>
            <p:spPr>
              <a:xfrm>
                <a:off x="7264200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2" y="1293"/>
                      <a:pt x="647" y="1293"/>
                    </a:cubicBezTo>
                    <a:cubicBezTo>
                      <a:pt x="1005" y="1293"/>
                      <a:pt x="1293" y="996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5"/>
              <p:cNvSpPr/>
              <p:nvPr/>
            </p:nvSpPr>
            <p:spPr>
              <a:xfrm>
                <a:off x="7368036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5"/>
              <p:cNvSpPr/>
              <p:nvPr/>
            </p:nvSpPr>
            <p:spPr>
              <a:xfrm>
                <a:off x="7472055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5" y="1293"/>
                      <a:pt x="1293" y="996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5"/>
              <p:cNvSpPr/>
              <p:nvPr/>
            </p:nvSpPr>
            <p:spPr>
              <a:xfrm>
                <a:off x="757589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5"/>
              <p:cNvSpPr/>
              <p:nvPr/>
            </p:nvSpPr>
            <p:spPr>
              <a:xfrm>
                <a:off x="6640450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93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5"/>
              <p:cNvSpPr/>
              <p:nvPr/>
            </p:nvSpPr>
            <p:spPr>
              <a:xfrm>
                <a:off x="6744287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3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5"/>
              <p:cNvSpPr/>
              <p:nvPr/>
            </p:nvSpPr>
            <p:spPr>
              <a:xfrm>
                <a:off x="6848306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88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5"/>
              <p:cNvSpPr/>
              <p:nvPr/>
            </p:nvSpPr>
            <p:spPr>
              <a:xfrm>
                <a:off x="6952325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5"/>
              <p:cNvSpPr/>
              <p:nvPr/>
            </p:nvSpPr>
            <p:spPr>
              <a:xfrm>
                <a:off x="7056162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7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5"/>
              <p:cNvSpPr/>
              <p:nvPr/>
            </p:nvSpPr>
            <p:spPr>
              <a:xfrm>
                <a:off x="7159998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88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5"/>
              <p:cNvSpPr/>
              <p:nvPr/>
            </p:nvSpPr>
            <p:spPr>
              <a:xfrm>
                <a:off x="7264017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5"/>
              <p:cNvSpPr/>
              <p:nvPr/>
            </p:nvSpPr>
            <p:spPr>
              <a:xfrm>
                <a:off x="7368219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93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93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5"/>
              <p:cNvSpPr/>
              <p:nvPr/>
            </p:nvSpPr>
            <p:spPr>
              <a:xfrm>
                <a:off x="7472055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3" y="1288"/>
                      <a:pt x="647" y="1288"/>
                    </a:cubicBezTo>
                    <a:cubicBezTo>
                      <a:pt x="1005" y="1288"/>
                      <a:pt x="1293" y="996"/>
                      <a:pt x="1293" y="642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5"/>
              <p:cNvSpPr/>
              <p:nvPr/>
            </p:nvSpPr>
            <p:spPr>
              <a:xfrm>
                <a:off x="7576075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5"/>
              <p:cNvSpPr/>
              <p:nvPr/>
            </p:nvSpPr>
            <p:spPr>
              <a:xfrm>
                <a:off x="6640450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1"/>
                      <a:pt x="288" y="1293"/>
                      <a:pt x="647" y="1293"/>
                    </a:cubicBezTo>
                    <a:cubicBezTo>
                      <a:pt x="1001" y="1293"/>
                      <a:pt x="1293" y="1001"/>
                      <a:pt x="1293" y="647"/>
                    </a:cubicBezTo>
                    <a:cubicBezTo>
                      <a:pt x="1293" y="288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5"/>
              <p:cNvSpPr/>
              <p:nvPr/>
            </p:nvSpPr>
            <p:spPr>
              <a:xfrm>
                <a:off x="6744287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5"/>
              <p:cNvSpPr/>
              <p:nvPr/>
            </p:nvSpPr>
            <p:spPr>
              <a:xfrm>
                <a:off x="6848306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5"/>
              <p:cNvSpPr/>
              <p:nvPr/>
            </p:nvSpPr>
            <p:spPr>
              <a:xfrm>
                <a:off x="695232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1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5"/>
              <p:cNvSpPr/>
              <p:nvPr/>
            </p:nvSpPr>
            <p:spPr>
              <a:xfrm>
                <a:off x="7056162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5"/>
              <p:cNvSpPr/>
              <p:nvPr/>
            </p:nvSpPr>
            <p:spPr>
              <a:xfrm>
                <a:off x="7159998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5"/>
              <p:cNvSpPr/>
              <p:nvPr/>
            </p:nvSpPr>
            <p:spPr>
              <a:xfrm>
                <a:off x="7264017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1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5"/>
              <p:cNvSpPr/>
              <p:nvPr/>
            </p:nvSpPr>
            <p:spPr>
              <a:xfrm>
                <a:off x="7368219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88"/>
                      <a:pt x="0" y="647"/>
                    </a:cubicBezTo>
                    <a:cubicBezTo>
                      <a:pt x="0" y="1001"/>
                      <a:pt x="288" y="1293"/>
                      <a:pt x="646" y="1293"/>
                    </a:cubicBezTo>
                    <a:cubicBezTo>
                      <a:pt x="1001" y="1293"/>
                      <a:pt x="1292" y="1001"/>
                      <a:pt x="1292" y="647"/>
                    </a:cubicBezTo>
                    <a:cubicBezTo>
                      <a:pt x="1292" y="288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5"/>
              <p:cNvSpPr/>
              <p:nvPr/>
            </p:nvSpPr>
            <p:spPr>
              <a:xfrm>
                <a:off x="747205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5"/>
              <p:cNvSpPr/>
              <p:nvPr/>
            </p:nvSpPr>
            <p:spPr>
              <a:xfrm>
                <a:off x="757607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1"/>
                      <a:pt x="288" y="1293"/>
                      <a:pt x="647" y="1293"/>
                    </a:cubicBezTo>
                    <a:cubicBezTo>
                      <a:pt x="1005" y="1293"/>
                      <a:pt x="1292" y="1001"/>
                      <a:pt x="1292" y="647"/>
                    </a:cubicBezTo>
                    <a:cubicBezTo>
                      <a:pt x="1292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5"/>
              <p:cNvSpPr/>
              <p:nvPr/>
            </p:nvSpPr>
            <p:spPr>
              <a:xfrm>
                <a:off x="6640450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5"/>
              <p:cNvSpPr/>
              <p:nvPr/>
            </p:nvSpPr>
            <p:spPr>
              <a:xfrm>
                <a:off x="6744287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5"/>
              <p:cNvSpPr/>
              <p:nvPr/>
            </p:nvSpPr>
            <p:spPr>
              <a:xfrm>
                <a:off x="6848306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5"/>
              <p:cNvSpPr/>
              <p:nvPr/>
            </p:nvSpPr>
            <p:spPr>
              <a:xfrm>
                <a:off x="695214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5"/>
              <p:cNvSpPr/>
              <p:nvPr/>
            </p:nvSpPr>
            <p:spPr>
              <a:xfrm>
                <a:off x="705616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5"/>
              <p:cNvSpPr/>
              <p:nvPr/>
            </p:nvSpPr>
            <p:spPr>
              <a:xfrm>
                <a:off x="7159998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5"/>
              <p:cNvSpPr/>
              <p:nvPr/>
            </p:nvSpPr>
            <p:spPr>
              <a:xfrm>
                <a:off x="7264200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5"/>
              <p:cNvSpPr/>
              <p:nvPr/>
            </p:nvSpPr>
            <p:spPr>
              <a:xfrm>
                <a:off x="7368036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5"/>
              <p:cNvSpPr/>
              <p:nvPr/>
            </p:nvSpPr>
            <p:spPr>
              <a:xfrm>
                <a:off x="7472055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5"/>
              <p:cNvSpPr/>
              <p:nvPr/>
            </p:nvSpPr>
            <p:spPr>
              <a:xfrm>
                <a:off x="757589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5" name="Google Shape;355;p35"/>
            <p:cNvSpPr/>
            <p:nvPr/>
          </p:nvSpPr>
          <p:spPr>
            <a:xfrm>
              <a:off x="7808375" y="3315850"/>
              <a:ext cx="622351" cy="1180864"/>
            </a:xfrm>
            <a:custGeom>
              <a:avLst/>
              <a:gdLst/>
              <a:ahLst/>
              <a:cxnLst/>
              <a:rect l="l" t="t" r="r" b="b"/>
              <a:pathLst>
                <a:path w="8696" h="16500" extrusionOk="0">
                  <a:moveTo>
                    <a:pt x="532" y="1230"/>
                  </a:moveTo>
                  <a:lnTo>
                    <a:pt x="7925" y="8245"/>
                  </a:lnTo>
                  <a:lnTo>
                    <a:pt x="532" y="15265"/>
                  </a:lnTo>
                  <a:lnTo>
                    <a:pt x="532" y="1230"/>
                  </a:lnTo>
                  <a:close/>
                  <a:moveTo>
                    <a:pt x="1" y="0"/>
                  </a:moveTo>
                  <a:lnTo>
                    <a:pt x="1" y="16499"/>
                  </a:lnTo>
                  <a:lnTo>
                    <a:pt x="8695" y="82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7172632" y="876080"/>
              <a:ext cx="1060949" cy="130243"/>
            </a:xfrm>
            <a:custGeom>
              <a:avLst/>
              <a:gdLst/>
              <a:ahLst/>
              <a:cxnLst/>
              <a:rect l="l" t="t" r="r" b="b"/>
              <a:pathLst>
                <a:path w="29089" h="3571" extrusionOk="0">
                  <a:moveTo>
                    <a:pt x="6015" y="1"/>
                  </a:moveTo>
                  <a:lnTo>
                    <a:pt x="3173" y="2226"/>
                  </a:lnTo>
                  <a:lnTo>
                    <a:pt x="651" y="259"/>
                  </a:lnTo>
                  <a:lnTo>
                    <a:pt x="0" y="1087"/>
                  </a:lnTo>
                  <a:lnTo>
                    <a:pt x="3173" y="3570"/>
                  </a:lnTo>
                  <a:lnTo>
                    <a:pt x="6015" y="1345"/>
                  </a:lnTo>
                  <a:lnTo>
                    <a:pt x="8853" y="3570"/>
                  </a:lnTo>
                  <a:lnTo>
                    <a:pt x="11700" y="1345"/>
                  </a:lnTo>
                  <a:lnTo>
                    <a:pt x="14542" y="3570"/>
                  </a:lnTo>
                  <a:lnTo>
                    <a:pt x="17384" y="1345"/>
                  </a:lnTo>
                  <a:lnTo>
                    <a:pt x="20232" y="3570"/>
                  </a:lnTo>
                  <a:lnTo>
                    <a:pt x="23074" y="1345"/>
                  </a:lnTo>
                  <a:lnTo>
                    <a:pt x="25921" y="3570"/>
                  </a:lnTo>
                  <a:lnTo>
                    <a:pt x="29089" y="1087"/>
                  </a:lnTo>
                  <a:lnTo>
                    <a:pt x="28438" y="259"/>
                  </a:lnTo>
                  <a:lnTo>
                    <a:pt x="25921" y="2226"/>
                  </a:lnTo>
                  <a:lnTo>
                    <a:pt x="23074" y="1"/>
                  </a:lnTo>
                  <a:lnTo>
                    <a:pt x="20232" y="2226"/>
                  </a:lnTo>
                  <a:lnTo>
                    <a:pt x="17384" y="1"/>
                  </a:lnTo>
                  <a:lnTo>
                    <a:pt x="14542" y="2226"/>
                  </a:lnTo>
                  <a:lnTo>
                    <a:pt x="11700" y="1"/>
                  </a:lnTo>
                  <a:lnTo>
                    <a:pt x="8853" y="2226"/>
                  </a:lnTo>
                  <a:lnTo>
                    <a:pt x="6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7" name="Google Shape;3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539" y="2319400"/>
            <a:ext cx="1874949" cy="211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322" y="1899875"/>
            <a:ext cx="1455251" cy="166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5288" y="841475"/>
            <a:ext cx="1354051" cy="135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0"/>
          <p:cNvSpPr txBox="1">
            <a:spLocks noGrp="1"/>
          </p:cNvSpPr>
          <p:nvPr>
            <p:ph type="title"/>
          </p:nvPr>
        </p:nvSpPr>
        <p:spPr>
          <a:xfrm>
            <a:off x="647901" y="2177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МЕТА</a:t>
            </a:r>
            <a:endParaRPr b="1" dirty="0"/>
          </a:p>
        </p:txBody>
      </p:sp>
      <p:grpSp>
        <p:nvGrpSpPr>
          <p:cNvPr id="550" name="Google Shape;550;p40"/>
          <p:cNvGrpSpPr/>
          <p:nvPr/>
        </p:nvGrpSpPr>
        <p:grpSpPr>
          <a:xfrm>
            <a:off x="3890652" y="3213699"/>
            <a:ext cx="1127050" cy="1472083"/>
            <a:chOff x="3890652" y="3213699"/>
            <a:chExt cx="1127050" cy="1472083"/>
          </a:xfrm>
        </p:grpSpPr>
        <p:grpSp>
          <p:nvGrpSpPr>
            <p:cNvPr id="551" name="Google Shape;551;p40"/>
            <p:cNvGrpSpPr/>
            <p:nvPr/>
          </p:nvGrpSpPr>
          <p:grpSpPr>
            <a:xfrm rot="-5400000">
              <a:off x="4245998" y="3914078"/>
              <a:ext cx="514554" cy="1028853"/>
              <a:chOff x="5958198" y="1293503"/>
              <a:chExt cx="514554" cy="1028853"/>
            </a:xfrm>
          </p:grpSpPr>
          <p:sp>
            <p:nvSpPr>
              <p:cNvPr id="552" name="Google Shape;552;p40"/>
              <p:cNvSpPr/>
              <p:nvPr/>
            </p:nvSpPr>
            <p:spPr>
              <a:xfrm>
                <a:off x="5958198" y="1293503"/>
                <a:ext cx="514554" cy="1028853"/>
              </a:xfrm>
              <a:custGeom>
                <a:avLst/>
                <a:gdLst/>
                <a:ahLst/>
                <a:cxnLst/>
                <a:rect l="l" t="t" r="r" b="b"/>
                <a:pathLst>
                  <a:path w="14108" h="28209" extrusionOk="0">
                    <a:moveTo>
                      <a:pt x="13576" y="1278"/>
                    </a:moveTo>
                    <a:lnTo>
                      <a:pt x="13576" y="26926"/>
                    </a:lnTo>
                    <a:lnTo>
                      <a:pt x="752" y="14102"/>
                    </a:lnTo>
                    <a:lnTo>
                      <a:pt x="13576" y="1278"/>
                    </a:lnTo>
                    <a:close/>
                    <a:moveTo>
                      <a:pt x="14107" y="0"/>
                    </a:moveTo>
                    <a:lnTo>
                      <a:pt x="1" y="14102"/>
                    </a:lnTo>
                    <a:lnTo>
                      <a:pt x="14107" y="28208"/>
                    </a:lnTo>
                    <a:lnTo>
                      <a:pt x="14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0"/>
              <p:cNvSpPr/>
              <p:nvPr/>
            </p:nvSpPr>
            <p:spPr>
              <a:xfrm>
                <a:off x="5962210" y="1552931"/>
                <a:ext cx="510542" cy="503248"/>
              </a:xfrm>
              <a:custGeom>
                <a:avLst/>
                <a:gdLst/>
                <a:ahLst/>
                <a:cxnLst/>
                <a:rect l="l" t="t" r="r" b="b"/>
                <a:pathLst>
                  <a:path w="13998" h="13798" extrusionOk="0">
                    <a:moveTo>
                      <a:pt x="7274" y="907"/>
                    </a:moveTo>
                    <a:lnTo>
                      <a:pt x="13093" y="6726"/>
                    </a:lnTo>
                    <a:lnTo>
                      <a:pt x="7360" y="6726"/>
                    </a:lnTo>
                    <a:lnTo>
                      <a:pt x="7274" y="907"/>
                    </a:lnTo>
                    <a:close/>
                    <a:moveTo>
                      <a:pt x="13088" y="7252"/>
                    </a:moveTo>
                    <a:lnTo>
                      <a:pt x="7442" y="12898"/>
                    </a:lnTo>
                    <a:lnTo>
                      <a:pt x="7365" y="7252"/>
                    </a:lnTo>
                    <a:close/>
                    <a:moveTo>
                      <a:pt x="7001" y="0"/>
                    </a:moveTo>
                    <a:cubicBezTo>
                      <a:pt x="6966" y="0"/>
                      <a:pt x="6930" y="7"/>
                      <a:pt x="6896" y="22"/>
                    </a:cubicBezTo>
                    <a:cubicBezTo>
                      <a:pt x="6796" y="65"/>
                      <a:pt x="6738" y="161"/>
                      <a:pt x="6738" y="266"/>
                    </a:cubicBezTo>
                    <a:lnTo>
                      <a:pt x="6824" y="6735"/>
                    </a:lnTo>
                    <a:lnTo>
                      <a:pt x="264" y="6735"/>
                    </a:lnTo>
                    <a:cubicBezTo>
                      <a:pt x="120" y="6735"/>
                      <a:pt x="1" y="6855"/>
                      <a:pt x="1" y="6998"/>
                    </a:cubicBezTo>
                    <a:cubicBezTo>
                      <a:pt x="1" y="7142"/>
                      <a:pt x="120" y="7262"/>
                      <a:pt x="264" y="7262"/>
                    </a:cubicBezTo>
                    <a:lnTo>
                      <a:pt x="6834" y="7262"/>
                    </a:lnTo>
                    <a:lnTo>
                      <a:pt x="6920" y="13540"/>
                    </a:lnTo>
                    <a:cubicBezTo>
                      <a:pt x="6930" y="13640"/>
                      <a:pt x="6987" y="13736"/>
                      <a:pt x="7087" y="13779"/>
                    </a:cubicBezTo>
                    <a:cubicBezTo>
                      <a:pt x="7126" y="13788"/>
                      <a:pt x="7154" y="13798"/>
                      <a:pt x="7193" y="13798"/>
                    </a:cubicBezTo>
                    <a:cubicBezTo>
                      <a:pt x="7255" y="13798"/>
                      <a:pt x="7327" y="13769"/>
                      <a:pt x="7384" y="13721"/>
                    </a:cubicBezTo>
                    <a:lnTo>
                      <a:pt x="13925" y="7175"/>
                    </a:lnTo>
                    <a:cubicBezTo>
                      <a:pt x="13925" y="7171"/>
                      <a:pt x="13930" y="7166"/>
                      <a:pt x="13940" y="7156"/>
                    </a:cubicBezTo>
                    <a:cubicBezTo>
                      <a:pt x="13968" y="7123"/>
                      <a:pt x="13992" y="7070"/>
                      <a:pt x="13997" y="7022"/>
                    </a:cubicBezTo>
                    <a:lnTo>
                      <a:pt x="13997" y="6974"/>
                    </a:lnTo>
                    <a:cubicBezTo>
                      <a:pt x="13992" y="6912"/>
                      <a:pt x="13968" y="6855"/>
                      <a:pt x="13921" y="6807"/>
                    </a:cubicBezTo>
                    <a:lnTo>
                      <a:pt x="7188" y="74"/>
                    </a:lnTo>
                    <a:cubicBezTo>
                      <a:pt x="7137" y="27"/>
                      <a:pt x="7070" y="0"/>
                      <a:pt x="70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0"/>
              <p:cNvSpPr/>
              <p:nvPr/>
            </p:nvSpPr>
            <p:spPr>
              <a:xfrm>
                <a:off x="6207596" y="1552821"/>
                <a:ext cx="265155" cy="19257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528" extrusionOk="0">
                    <a:moveTo>
                      <a:pt x="264" y="1"/>
                    </a:moveTo>
                    <a:cubicBezTo>
                      <a:pt x="120" y="1"/>
                      <a:pt x="1" y="121"/>
                      <a:pt x="1" y="264"/>
                    </a:cubicBezTo>
                    <a:cubicBezTo>
                      <a:pt x="1" y="408"/>
                      <a:pt x="120" y="527"/>
                      <a:pt x="264" y="527"/>
                    </a:cubicBezTo>
                    <a:lnTo>
                      <a:pt x="7001" y="527"/>
                    </a:lnTo>
                    <a:cubicBezTo>
                      <a:pt x="7149" y="527"/>
                      <a:pt x="7269" y="408"/>
                      <a:pt x="7264" y="264"/>
                    </a:cubicBezTo>
                    <a:cubicBezTo>
                      <a:pt x="7264" y="121"/>
                      <a:pt x="7145" y="1"/>
                      <a:pt x="70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0"/>
              <p:cNvSpPr/>
              <p:nvPr/>
            </p:nvSpPr>
            <p:spPr>
              <a:xfrm>
                <a:off x="6214562" y="2036955"/>
                <a:ext cx="258006" cy="19221"/>
              </a:xfrm>
              <a:custGeom>
                <a:avLst/>
                <a:gdLst/>
                <a:ahLst/>
                <a:cxnLst/>
                <a:rect l="l" t="t" r="r" b="b"/>
                <a:pathLst>
                  <a:path w="7074" h="527" extrusionOk="0">
                    <a:moveTo>
                      <a:pt x="264" y="1"/>
                    </a:moveTo>
                    <a:cubicBezTo>
                      <a:pt x="121" y="1"/>
                      <a:pt x="1" y="120"/>
                      <a:pt x="1" y="264"/>
                    </a:cubicBezTo>
                    <a:cubicBezTo>
                      <a:pt x="1" y="407"/>
                      <a:pt x="121" y="527"/>
                      <a:pt x="264" y="527"/>
                    </a:cubicBezTo>
                    <a:lnTo>
                      <a:pt x="6810" y="527"/>
                    </a:lnTo>
                    <a:cubicBezTo>
                      <a:pt x="6958" y="527"/>
                      <a:pt x="7073" y="407"/>
                      <a:pt x="7073" y="264"/>
                    </a:cubicBezTo>
                    <a:cubicBezTo>
                      <a:pt x="7073" y="120"/>
                      <a:pt x="6954" y="1"/>
                      <a:pt x="6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556" name="Google Shape;556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90652" y="3213699"/>
              <a:ext cx="1085076" cy="10352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Подзаголовок 1"/>
          <p:cNvSpPr>
            <a:spLocks noGrp="1"/>
          </p:cNvSpPr>
          <p:nvPr>
            <p:ph type="subTitle" idx="2"/>
          </p:nvPr>
        </p:nvSpPr>
        <p:spPr>
          <a:xfrm>
            <a:off x="448091" y="873190"/>
            <a:ext cx="7600152" cy="2539054"/>
          </a:xfrm>
        </p:spPr>
        <p:txBody>
          <a:bodyPr/>
          <a:lstStyle/>
          <a:p>
            <a:r>
              <a:rPr lang="uk-UA" sz="1800" dirty="0"/>
              <a:t>Метою викладання навчальної дисципліни є ознайомлення здобувачів вищої освіти з появою та процесом розвитку міст як соціокультурного середовища </a:t>
            </a:r>
            <a:endParaRPr lang="ru-RU" sz="1800" dirty="0"/>
          </a:p>
          <a:p>
            <a:r>
              <a:rPr lang="uk-UA" sz="1800" dirty="0"/>
              <a:t>Основні завдання вивчення дисципліни: визначити особливості соціологічного підходу до вивчення міста; проаналізувати основні проблеми міста; охарактеризувати основні історичні типи міст та їхні характерні риси; розкрити суть напівміської культури та визначити особливості міського способу життя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3"/>
          <p:cNvSpPr txBox="1">
            <a:spLocks noGrp="1"/>
          </p:cNvSpPr>
          <p:nvPr>
            <p:ph type="title"/>
          </p:nvPr>
        </p:nvSpPr>
        <p:spPr>
          <a:xfrm>
            <a:off x="643446" y="1207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cap="all" dirty="0" smtClean="0"/>
              <a:t> </a:t>
            </a:r>
            <a:r>
              <a:rPr lang="uk-UA" cap="all" dirty="0"/>
              <a:t>СТРУКТУРА КУРСУ </a:t>
            </a:r>
            <a:endParaRPr b="1" dirty="0"/>
          </a:p>
        </p:txBody>
      </p:sp>
      <p:grpSp>
        <p:nvGrpSpPr>
          <p:cNvPr id="677" name="Google Shape;677;p43"/>
          <p:cNvGrpSpPr/>
          <p:nvPr/>
        </p:nvGrpSpPr>
        <p:grpSpPr>
          <a:xfrm>
            <a:off x="179563" y="139925"/>
            <a:ext cx="305822" cy="305092"/>
            <a:chOff x="2408238" y="1307800"/>
            <a:chExt cx="305822" cy="305092"/>
          </a:xfrm>
        </p:grpSpPr>
        <p:sp>
          <p:nvSpPr>
            <p:cNvPr id="678" name="Google Shape;678;p43"/>
            <p:cNvSpPr/>
            <p:nvPr/>
          </p:nvSpPr>
          <p:spPr>
            <a:xfrm>
              <a:off x="2408931" y="1307800"/>
              <a:ext cx="305129" cy="305092"/>
            </a:xfrm>
            <a:custGeom>
              <a:avLst/>
              <a:gdLst/>
              <a:ahLst/>
              <a:cxnLst/>
              <a:rect l="l" t="t" r="r" b="b"/>
              <a:pathLst>
                <a:path w="8366" h="8365" extrusionOk="0">
                  <a:moveTo>
                    <a:pt x="718" y="1245"/>
                  </a:moveTo>
                  <a:lnTo>
                    <a:pt x="7111" y="7642"/>
                  </a:lnTo>
                  <a:lnTo>
                    <a:pt x="546" y="7815"/>
                  </a:lnTo>
                  <a:lnTo>
                    <a:pt x="718" y="1245"/>
                  </a:lnTo>
                  <a:close/>
                  <a:moveTo>
                    <a:pt x="221" y="1"/>
                  </a:moveTo>
                  <a:lnTo>
                    <a:pt x="1" y="8365"/>
                  </a:lnTo>
                  <a:lnTo>
                    <a:pt x="1" y="8365"/>
                  </a:lnTo>
                  <a:lnTo>
                    <a:pt x="8365" y="8145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2408238" y="1453617"/>
              <a:ext cx="160953" cy="159130"/>
            </a:xfrm>
            <a:custGeom>
              <a:avLst/>
              <a:gdLst/>
              <a:ahLst/>
              <a:cxnLst/>
              <a:rect l="l" t="t" r="r" b="b"/>
              <a:pathLst>
                <a:path w="4413" h="4363" extrusionOk="0">
                  <a:moveTo>
                    <a:pt x="4119" y="1"/>
                  </a:moveTo>
                  <a:cubicBezTo>
                    <a:pt x="4051" y="1"/>
                    <a:pt x="3984" y="27"/>
                    <a:pt x="3934" y="80"/>
                  </a:cubicBezTo>
                  <a:lnTo>
                    <a:pt x="106" y="3908"/>
                  </a:lnTo>
                  <a:cubicBezTo>
                    <a:pt x="1" y="4013"/>
                    <a:pt x="1" y="4180"/>
                    <a:pt x="106" y="4281"/>
                  </a:cubicBezTo>
                  <a:cubicBezTo>
                    <a:pt x="154" y="4338"/>
                    <a:pt x="225" y="4362"/>
                    <a:pt x="288" y="4362"/>
                  </a:cubicBezTo>
                  <a:cubicBezTo>
                    <a:pt x="359" y="4362"/>
                    <a:pt x="426" y="4329"/>
                    <a:pt x="479" y="4281"/>
                  </a:cubicBezTo>
                  <a:lnTo>
                    <a:pt x="4307" y="453"/>
                  </a:lnTo>
                  <a:cubicBezTo>
                    <a:pt x="4412" y="347"/>
                    <a:pt x="4412" y="180"/>
                    <a:pt x="4307" y="80"/>
                  </a:cubicBezTo>
                  <a:cubicBezTo>
                    <a:pt x="4255" y="27"/>
                    <a:pt x="4186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04748"/>
              </p:ext>
            </p:extLst>
          </p:nvPr>
        </p:nvGraphicFramePr>
        <p:xfrm>
          <a:off x="38278" y="678083"/>
          <a:ext cx="8361443" cy="24393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{3635045F-AE40-4E94-9188-07AD3364C0B2}</a:tableStyleId>
              </a:tblPr>
              <a:tblGrid>
                <a:gridCol w="8361443"/>
              </a:tblGrid>
              <a:tr h="566645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63500" marR="5461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1. Предмет курсу інноваційні візуальні методи в соціології.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66645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Тема 2. Пізнавальна цінність візуальної інформації в соціологічних дослідженнях.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89183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63500" marR="52705" algn="just">
                        <a:spcAft>
                          <a:spcPts val="0"/>
                        </a:spcAft>
                        <a:tabLst>
                          <a:tab pos="1189355" algn="l"/>
                          <a:tab pos="2272030" algn="l"/>
                        </a:tabLst>
                      </a:pPr>
                      <a:r>
                        <a:rPr lang="uk-UA" sz="1400" dirty="0">
                          <a:effectLst/>
                        </a:rPr>
                        <a:t>Тема 3. Візуальні документи – можливі	підходи	</a:t>
                      </a:r>
                      <a:r>
                        <a:rPr lang="uk-UA" sz="1400" spc="-40" dirty="0">
                          <a:effectLst/>
                        </a:rPr>
                        <a:t>до </a:t>
                      </a:r>
                      <a:r>
                        <a:rPr lang="uk-UA" sz="1400" dirty="0" err="1">
                          <a:effectLst/>
                        </a:rPr>
                        <a:t>типологізації</a:t>
                      </a:r>
                      <a:r>
                        <a:rPr lang="uk-UA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16910">
                <a:tc>
                  <a:txBody>
                    <a:bodyPr/>
                    <a:lstStyle/>
                    <a:p>
                      <a:pPr marL="63500" marR="53975" algn="just">
                        <a:spcBef>
                          <a:spcPts val="1270"/>
                        </a:spcBef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</a:endParaRPr>
                    </a:p>
                    <a:p>
                      <a:pPr marL="63500" marR="53975" algn="just">
                        <a:spcBef>
                          <a:spcPts val="12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Тема </a:t>
                      </a:r>
                      <a:r>
                        <a:rPr lang="uk-UA" sz="1400" dirty="0">
                          <a:effectLst/>
                        </a:rPr>
                        <a:t>4. Методи візуального дослідження – особливості концептуалізації.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551938"/>
              </p:ext>
            </p:extLst>
          </p:nvPr>
        </p:nvGraphicFramePr>
        <p:xfrm>
          <a:off x="38277" y="3161855"/>
          <a:ext cx="8361443" cy="12659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{3635045F-AE40-4E94-9188-07AD3364C0B2}</a:tableStyleId>
              </a:tblPr>
              <a:tblGrid>
                <a:gridCol w="8361443"/>
              </a:tblGrid>
              <a:tr h="463580">
                <a:tc>
                  <a:txBody>
                    <a:bodyPr/>
                    <a:lstStyle/>
                    <a:p>
                      <a:pPr marL="63500" marR="54610" algn="just"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</a:t>
                      </a:r>
                      <a:r>
                        <a:rPr lang="uk-UA" sz="1400" dirty="0" smtClean="0">
                          <a:effectLst/>
                        </a:rPr>
                        <a:t>5. </a:t>
                      </a:r>
                      <a:r>
                        <a:rPr lang="uk-UA" sz="1400" dirty="0">
                          <a:effectLst/>
                        </a:rPr>
                        <a:t>Модифікація методів соціологічного дослідження під особливості візуального матеріалу.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02360">
                <a:tc>
                  <a:txBody>
                    <a:bodyPr/>
                    <a:lstStyle/>
                    <a:p>
                      <a:pPr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3500" marR="54610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</a:t>
                      </a:r>
                      <a:r>
                        <a:rPr lang="uk-UA" sz="1400" dirty="0" smtClean="0">
                          <a:effectLst/>
                        </a:rPr>
                        <a:t>6. </a:t>
                      </a:r>
                      <a:r>
                        <a:rPr lang="uk-UA" sz="1400" dirty="0">
                          <a:effectLst/>
                        </a:rPr>
                        <a:t>Представлення даних візуального дослідження та соціології візуального.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3"/>
          <p:cNvSpPr txBox="1">
            <a:spLocks noGrp="1"/>
          </p:cNvSpPr>
          <p:nvPr>
            <p:ph type="title"/>
          </p:nvPr>
        </p:nvSpPr>
        <p:spPr>
          <a:xfrm>
            <a:off x="643446" y="1207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dirty="0"/>
              <a:t>ЛЕКЦІЙНИЙ БЛОК</a:t>
            </a:r>
            <a:endParaRPr b="1" dirty="0"/>
          </a:p>
        </p:txBody>
      </p:sp>
      <p:grpSp>
        <p:nvGrpSpPr>
          <p:cNvPr id="677" name="Google Shape;677;p43"/>
          <p:cNvGrpSpPr/>
          <p:nvPr/>
        </p:nvGrpSpPr>
        <p:grpSpPr>
          <a:xfrm>
            <a:off x="179563" y="139925"/>
            <a:ext cx="305822" cy="305092"/>
            <a:chOff x="2408238" y="1307800"/>
            <a:chExt cx="305822" cy="305092"/>
          </a:xfrm>
        </p:grpSpPr>
        <p:sp>
          <p:nvSpPr>
            <p:cNvPr id="678" name="Google Shape;678;p43"/>
            <p:cNvSpPr/>
            <p:nvPr/>
          </p:nvSpPr>
          <p:spPr>
            <a:xfrm>
              <a:off x="2408931" y="1307800"/>
              <a:ext cx="305129" cy="305092"/>
            </a:xfrm>
            <a:custGeom>
              <a:avLst/>
              <a:gdLst/>
              <a:ahLst/>
              <a:cxnLst/>
              <a:rect l="l" t="t" r="r" b="b"/>
              <a:pathLst>
                <a:path w="8366" h="8365" extrusionOk="0">
                  <a:moveTo>
                    <a:pt x="718" y="1245"/>
                  </a:moveTo>
                  <a:lnTo>
                    <a:pt x="7111" y="7642"/>
                  </a:lnTo>
                  <a:lnTo>
                    <a:pt x="546" y="7815"/>
                  </a:lnTo>
                  <a:lnTo>
                    <a:pt x="718" y="1245"/>
                  </a:lnTo>
                  <a:close/>
                  <a:moveTo>
                    <a:pt x="221" y="1"/>
                  </a:moveTo>
                  <a:lnTo>
                    <a:pt x="1" y="8365"/>
                  </a:lnTo>
                  <a:lnTo>
                    <a:pt x="1" y="8365"/>
                  </a:lnTo>
                  <a:lnTo>
                    <a:pt x="8365" y="8145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2408238" y="1453617"/>
              <a:ext cx="160953" cy="159130"/>
            </a:xfrm>
            <a:custGeom>
              <a:avLst/>
              <a:gdLst/>
              <a:ahLst/>
              <a:cxnLst/>
              <a:rect l="l" t="t" r="r" b="b"/>
              <a:pathLst>
                <a:path w="4413" h="4363" extrusionOk="0">
                  <a:moveTo>
                    <a:pt x="4119" y="1"/>
                  </a:moveTo>
                  <a:cubicBezTo>
                    <a:pt x="4051" y="1"/>
                    <a:pt x="3984" y="27"/>
                    <a:pt x="3934" y="80"/>
                  </a:cubicBezTo>
                  <a:lnTo>
                    <a:pt x="106" y="3908"/>
                  </a:lnTo>
                  <a:cubicBezTo>
                    <a:pt x="1" y="4013"/>
                    <a:pt x="1" y="4180"/>
                    <a:pt x="106" y="4281"/>
                  </a:cubicBezTo>
                  <a:cubicBezTo>
                    <a:pt x="154" y="4338"/>
                    <a:pt x="225" y="4362"/>
                    <a:pt x="288" y="4362"/>
                  </a:cubicBezTo>
                  <a:cubicBezTo>
                    <a:pt x="359" y="4362"/>
                    <a:pt x="426" y="4329"/>
                    <a:pt x="479" y="4281"/>
                  </a:cubicBezTo>
                  <a:lnTo>
                    <a:pt x="4307" y="453"/>
                  </a:lnTo>
                  <a:cubicBezTo>
                    <a:pt x="4412" y="347"/>
                    <a:pt x="4412" y="180"/>
                    <a:pt x="4307" y="80"/>
                  </a:cubicBezTo>
                  <a:cubicBezTo>
                    <a:pt x="4255" y="27"/>
                    <a:pt x="4186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81044"/>
              </p:ext>
            </p:extLst>
          </p:nvPr>
        </p:nvGraphicFramePr>
        <p:xfrm>
          <a:off x="114860" y="737102"/>
          <a:ext cx="8280607" cy="2462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{3635045F-AE40-4E94-9188-07AD3364C0B2}</a:tableStyleId>
              </a:tblPr>
              <a:tblGrid>
                <a:gridCol w="8280607"/>
              </a:tblGrid>
              <a:tr h="456415">
                <a:tc>
                  <a:txBody>
                    <a:bodyPr/>
                    <a:lstStyle/>
                    <a:p>
                      <a:pPr marL="67945" marR="63500">
                        <a:spcAft>
                          <a:spcPts val="0"/>
                        </a:spcAft>
                        <a:tabLst>
                          <a:tab pos="665480" algn="l"/>
                          <a:tab pos="1017270" algn="l"/>
                          <a:tab pos="1889760" algn="l"/>
                          <a:tab pos="2538095" algn="l"/>
                        </a:tabLst>
                      </a:pPr>
                      <a:r>
                        <a:rPr lang="uk-UA" sz="1400" dirty="0">
                          <a:effectLst/>
                        </a:rPr>
                        <a:t>Тема	1.	Предмет	курсу	</a:t>
                      </a:r>
                      <a:r>
                        <a:rPr lang="uk-UA" sz="1400" spc="-5" dirty="0">
                          <a:effectLst/>
                        </a:rPr>
                        <a:t>інноваційні </a:t>
                      </a:r>
                      <a:r>
                        <a:rPr lang="uk-UA" sz="1400" dirty="0">
                          <a:effectLst/>
                        </a:rPr>
                        <a:t>візуальні методи в</a:t>
                      </a:r>
                      <a:r>
                        <a:rPr lang="uk-UA" sz="1400" spc="-1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соціології.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56415">
                <a:tc>
                  <a:txBody>
                    <a:bodyPr/>
                    <a:lstStyle/>
                    <a:p>
                      <a:pPr marL="67945" marR="61595">
                        <a:spcBef>
                          <a:spcPts val="780"/>
                        </a:spcBef>
                        <a:spcAft>
                          <a:spcPts val="0"/>
                        </a:spcAft>
                        <a:tabLst>
                          <a:tab pos="575310" algn="l"/>
                          <a:tab pos="838200" algn="l"/>
                          <a:tab pos="1894840" algn="l"/>
                          <a:tab pos="2644140" algn="l"/>
                        </a:tabLst>
                      </a:pPr>
                      <a:r>
                        <a:rPr lang="uk-UA" sz="1400">
                          <a:effectLst/>
                        </a:rPr>
                        <a:t>Тема	2.	Пізнавальна	цінність	</a:t>
                      </a:r>
                      <a:r>
                        <a:rPr lang="uk-UA" sz="1400" spc="-20">
                          <a:effectLst/>
                        </a:rPr>
                        <a:t>візуальної </a:t>
                      </a:r>
                      <a:r>
                        <a:rPr lang="uk-UA" sz="1400">
                          <a:effectLst/>
                        </a:rPr>
                        <a:t>інформації в соціологічних</a:t>
                      </a:r>
                      <a:r>
                        <a:rPr lang="uk-UA" sz="1400" spc="-50">
                          <a:effectLst/>
                        </a:rPr>
                        <a:t> </a:t>
                      </a:r>
                      <a:r>
                        <a:rPr lang="uk-UA" sz="1400">
                          <a:effectLst/>
                        </a:rPr>
                        <a:t>дослідженнях.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91146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3. Візуальні документи –</a:t>
                      </a:r>
                      <a:r>
                        <a:rPr lang="uk-UA" sz="1400" spc="26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можливі</a:t>
                      </a:r>
                      <a:endParaRPr lang="ru-RU" sz="1100" dirty="0">
                        <a:effectLst/>
                      </a:endParaRPr>
                    </a:p>
                    <a:p>
                      <a:pPr marL="6794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підходи до </a:t>
                      </a:r>
                      <a:r>
                        <a:rPr lang="uk-UA" sz="1400" dirty="0" err="1">
                          <a:effectLst/>
                        </a:rPr>
                        <a:t>типологізації</a:t>
                      </a:r>
                      <a:r>
                        <a:rPr lang="uk-UA" sz="1400" dirty="0" smtClean="0">
                          <a:effectLst/>
                        </a:rPr>
                        <a:t>.</a:t>
                      </a:r>
                    </a:p>
                    <a:p>
                      <a:pPr marL="6794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37398">
                <a:tc>
                  <a:txBody>
                    <a:bodyPr/>
                    <a:lstStyle/>
                    <a:p>
                      <a:pPr marL="67945"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Тема 4. Методи візуального дослідження – особливості концептуалізації.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3351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  <a:tabLst>
                          <a:tab pos="723265" algn="l"/>
                          <a:tab pos="1133475" algn="l"/>
                          <a:tab pos="2373630" algn="l"/>
                        </a:tabLst>
                      </a:pPr>
                      <a:r>
                        <a:rPr lang="uk-UA" sz="1400" dirty="0" smtClean="0">
                          <a:effectLst/>
                        </a:rPr>
                        <a:t>Тема</a:t>
                      </a:r>
                      <a:r>
                        <a:rPr lang="uk-UA" sz="1400" baseline="0" dirty="0" smtClean="0">
                          <a:effectLst/>
                        </a:rPr>
                        <a:t> </a:t>
                      </a:r>
                      <a:r>
                        <a:rPr lang="uk-UA" sz="1400" dirty="0" smtClean="0">
                          <a:effectLst/>
                        </a:rPr>
                        <a:t>5</a:t>
                      </a:r>
                      <a:r>
                        <a:rPr lang="uk-UA" sz="1400" dirty="0">
                          <a:effectLst/>
                        </a:rPr>
                        <a:t>.	Методологія	</a:t>
                      </a:r>
                      <a:r>
                        <a:rPr lang="uk-UA" sz="1400" dirty="0" smtClean="0">
                          <a:effectLst/>
                        </a:rPr>
                        <a:t>використання </a:t>
                      </a:r>
                      <a:r>
                        <a:rPr lang="uk-UA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інноваційних	соціологічних	методів	в візуальній соціології..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350921"/>
              </p:ext>
            </p:extLst>
          </p:nvPr>
        </p:nvGraphicFramePr>
        <p:xfrm>
          <a:off x="114859" y="3243687"/>
          <a:ext cx="8280607" cy="14412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{3635045F-AE40-4E94-9188-07AD3364C0B2}</a:tableStyleId>
              </a:tblPr>
              <a:tblGrid>
                <a:gridCol w="8280607"/>
              </a:tblGrid>
              <a:tr h="831565">
                <a:tc>
                  <a:txBody>
                    <a:bodyPr/>
                    <a:lstStyle/>
                    <a:p>
                      <a:pPr marL="67945" marR="60960" algn="just">
                        <a:spcAft>
                          <a:spcPts val="0"/>
                        </a:spcAft>
                        <a:tabLst>
                          <a:tab pos="1713230" algn="l"/>
                          <a:tab pos="3181350" algn="l"/>
                        </a:tabLst>
                      </a:pPr>
                      <a:r>
                        <a:rPr lang="uk-UA" sz="1400" dirty="0">
                          <a:effectLst/>
                        </a:rPr>
                        <a:t>Тема 6. Модифікація методів соціологічного	дослідження	</a:t>
                      </a:r>
                      <a:r>
                        <a:rPr lang="uk-UA" sz="1400" spc="-30" dirty="0">
                          <a:effectLst/>
                        </a:rPr>
                        <a:t>під </a:t>
                      </a:r>
                      <a:r>
                        <a:rPr lang="uk-UA" sz="1400" dirty="0">
                          <a:effectLst/>
                        </a:rPr>
                        <a:t>особливості візуального</a:t>
                      </a:r>
                      <a:r>
                        <a:rPr lang="uk-UA" sz="1400" spc="-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матеріалу.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09728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7. Представлення даних</a:t>
                      </a:r>
                      <a:r>
                        <a:rPr lang="uk-UA" sz="1400" spc="26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візуального</a:t>
                      </a:r>
                      <a:endParaRPr lang="ru-RU" sz="1100" dirty="0">
                        <a:effectLst/>
                      </a:endParaRPr>
                    </a:p>
                    <a:p>
                      <a:pPr marL="67945">
                        <a:lnSpc>
                          <a:spcPts val="154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дослідження та соціології візуального.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86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3"/>
          <p:cNvSpPr txBox="1">
            <a:spLocks noGrp="1"/>
          </p:cNvSpPr>
          <p:nvPr>
            <p:ph type="title"/>
          </p:nvPr>
        </p:nvSpPr>
        <p:spPr>
          <a:xfrm>
            <a:off x="643446" y="1207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cap="all" dirty="0" smtClean="0"/>
              <a:t> </a:t>
            </a:r>
            <a:r>
              <a:rPr lang="uk-UA" dirty="0"/>
              <a:t>ПРАКТИЧНІ ЗАНЯТТЯ</a:t>
            </a:r>
            <a:endParaRPr b="1" dirty="0"/>
          </a:p>
        </p:txBody>
      </p:sp>
      <p:grpSp>
        <p:nvGrpSpPr>
          <p:cNvPr id="677" name="Google Shape;677;p43"/>
          <p:cNvGrpSpPr/>
          <p:nvPr/>
        </p:nvGrpSpPr>
        <p:grpSpPr>
          <a:xfrm>
            <a:off x="179563" y="139925"/>
            <a:ext cx="305822" cy="305092"/>
            <a:chOff x="2408238" y="1307800"/>
            <a:chExt cx="305822" cy="305092"/>
          </a:xfrm>
        </p:grpSpPr>
        <p:sp>
          <p:nvSpPr>
            <p:cNvPr id="678" name="Google Shape;678;p43"/>
            <p:cNvSpPr/>
            <p:nvPr/>
          </p:nvSpPr>
          <p:spPr>
            <a:xfrm>
              <a:off x="2408931" y="1307800"/>
              <a:ext cx="305129" cy="305092"/>
            </a:xfrm>
            <a:custGeom>
              <a:avLst/>
              <a:gdLst/>
              <a:ahLst/>
              <a:cxnLst/>
              <a:rect l="l" t="t" r="r" b="b"/>
              <a:pathLst>
                <a:path w="8366" h="8365" extrusionOk="0">
                  <a:moveTo>
                    <a:pt x="718" y="1245"/>
                  </a:moveTo>
                  <a:lnTo>
                    <a:pt x="7111" y="7642"/>
                  </a:lnTo>
                  <a:lnTo>
                    <a:pt x="546" y="7815"/>
                  </a:lnTo>
                  <a:lnTo>
                    <a:pt x="718" y="1245"/>
                  </a:lnTo>
                  <a:close/>
                  <a:moveTo>
                    <a:pt x="221" y="1"/>
                  </a:moveTo>
                  <a:lnTo>
                    <a:pt x="1" y="8365"/>
                  </a:lnTo>
                  <a:lnTo>
                    <a:pt x="1" y="8365"/>
                  </a:lnTo>
                  <a:lnTo>
                    <a:pt x="8365" y="8145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2408238" y="1453617"/>
              <a:ext cx="160953" cy="159130"/>
            </a:xfrm>
            <a:custGeom>
              <a:avLst/>
              <a:gdLst/>
              <a:ahLst/>
              <a:cxnLst/>
              <a:rect l="l" t="t" r="r" b="b"/>
              <a:pathLst>
                <a:path w="4413" h="4363" extrusionOk="0">
                  <a:moveTo>
                    <a:pt x="4119" y="1"/>
                  </a:moveTo>
                  <a:cubicBezTo>
                    <a:pt x="4051" y="1"/>
                    <a:pt x="3984" y="27"/>
                    <a:pt x="3934" y="80"/>
                  </a:cubicBezTo>
                  <a:lnTo>
                    <a:pt x="106" y="3908"/>
                  </a:lnTo>
                  <a:cubicBezTo>
                    <a:pt x="1" y="4013"/>
                    <a:pt x="1" y="4180"/>
                    <a:pt x="106" y="4281"/>
                  </a:cubicBezTo>
                  <a:cubicBezTo>
                    <a:pt x="154" y="4338"/>
                    <a:pt x="225" y="4362"/>
                    <a:pt x="288" y="4362"/>
                  </a:cubicBezTo>
                  <a:cubicBezTo>
                    <a:pt x="359" y="4362"/>
                    <a:pt x="426" y="4329"/>
                    <a:pt x="479" y="4281"/>
                  </a:cubicBezTo>
                  <a:lnTo>
                    <a:pt x="4307" y="453"/>
                  </a:lnTo>
                  <a:cubicBezTo>
                    <a:pt x="4412" y="347"/>
                    <a:pt x="4412" y="180"/>
                    <a:pt x="4307" y="80"/>
                  </a:cubicBezTo>
                  <a:cubicBezTo>
                    <a:pt x="4255" y="27"/>
                    <a:pt x="4186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4656" y="723762"/>
            <a:ext cx="8708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Тема 1. Предмет</a:t>
            </a:r>
            <a:r>
              <a:rPr lang="uk-UA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	курсу	інноваційні	</a:t>
            </a:r>
            <a:r>
              <a:rPr lang="uk-UA" sz="1600" spc="-15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візуальні </a:t>
            </a:r>
            <a:r>
              <a:rPr lang="uk-UA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методи в</a:t>
            </a:r>
            <a:r>
              <a:rPr lang="uk-UA" sz="1600" spc="-1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соціології</a:t>
            </a:r>
            <a:endParaRPr lang="ru-RU" sz="16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56" y="1246982"/>
            <a:ext cx="8708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spc="-20" dirty="0" smtClean="0">
                <a:latin typeface="+mj-lt"/>
                <a:ea typeface="Times New Roman" panose="02020603050405020304" pitchFamily="18" charset="0"/>
              </a:rPr>
              <a:t>Тема </a:t>
            </a:r>
            <a:r>
              <a:rPr lang="uk-UA" sz="1600" dirty="0" smtClean="0">
                <a:latin typeface="+mj-lt"/>
                <a:ea typeface="Times New Roman" panose="02020603050405020304" pitchFamily="18" charset="0"/>
              </a:rPr>
              <a:t>2. Пізнавальна</a:t>
            </a:r>
            <a:r>
              <a:rPr lang="uk-UA" sz="1600" dirty="0">
                <a:latin typeface="+mj-lt"/>
                <a:ea typeface="Times New Roman" panose="02020603050405020304" pitchFamily="18" charset="0"/>
              </a:rPr>
              <a:t>	цінність	</a:t>
            </a:r>
            <a:r>
              <a:rPr lang="uk-UA" sz="1600" spc="-20" dirty="0">
                <a:latin typeface="+mj-lt"/>
                <a:ea typeface="Times New Roman" panose="02020603050405020304" pitchFamily="18" charset="0"/>
              </a:rPr>
              <a:t>візуальної </a:t>
            </a:r>
            <a:r>
              <a:rPr lang="uk-UA" sz="1600" dirty="0">
                <a:latin typeface="+mj-lt"/>
                <a:ea typeface="Times New Roman" panose="02020603050405020304" pitchFamily="18" charset="0"/>
              </a:rPr>
              <a:t>інформації в соціологічних</a:t>
            </a:r>
            <a:r>
              <a:rPr lang="uk-UA" sz="1600" spc="-35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+mj-lt"/>
                <a:ea typeface="Times New Roman" panose="02020603050405020304" pitchFamily="18" charset="0"/>
              </a:rPr>
              <a:t>дослідженнях.</a:t>
            </a:r>
            <a:endParaRPr lang="ru-RU" sz="1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56" y="1985646"/>
            <a:ext cx="8708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spc="-20" dirty="0">
                <a:latin typeface="+mj-lt"/>
                <a:ea typeface="Times New Roman" panose="02020603050405020304" pitchFamily="18" charset="0"/>
              </a:rPr>
              <a:t>Тема </a:t>
            </a:r>
            <a:r>
              <a:rPr lang="uk-UA" sz="1600" dirty="0">
                <a:latin typeface="+mj-lt"/>
                <a:ea typeface="Times New Roman" panose="02020603050405020304" pitchFamily="18" charset="0"/>
              </a:rPr>
              <a:t>3. Візуальні документи – можливі </a:t>
            </a:r>
            <a:r>
              <a:rPr lang="uk-UA" sz="1600" spc="-20" dirty="0">
                <a:latin typeface="+mj-lt"/>
                <a:ea typeface="Times New Roman" panose="02020603050405020304" pitchFamily="18" charset="0"/>
              </a:rPr>
              <a:t>підходи </a:t>
            </a:r>
            <a:r>
              <a:rPr lang="uk-UA" sz="1600" dirty="0">
                <a:latin typeface="+mj-lt"/>
                <a:ea typeface="Times New Roman" panose="02020603050405020304" pitchFamily="18" charset="0"/>
              </a:rPr>
              <a:t>до </a:t>
            </a:r>
            <a:r>
              <a:rPr lang="uk-UA" sz="1600" dirty="0" err="1">
                <a:latin typeface="+mj-lt"/>
                <a:ea typeface="Times New Roman" panose="02020603050405020304" pitchFamily="18" charset="0"/>
              </a:rPr>
              <a:t>типологізації</a:t>
            </a:r>
            <a:r>
              <a:rPr lang="uk-UA" sz="1600" dirty="0">
                <a:latin typeface="+mj-lt"/>
                <a:ea typeface="Times New Roman" panose="02020603050405020304" pitchFamily="18" charset="0"/>
              </a:rPr>
              <a:t>.</a:t>
            </a:r>
            <a:endParaRPr lang="ru-RU" sz="16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56" y="2568857"/>
            <a:ext cx="8708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spc="-20" dirty="0" smtClean="0">
                <a:latin typeface="+mj-lt"/>
                <a:ea typeface="Times New Roman" panose="02020603050405020304" pitchFamily="18" charset="0"/>
              </a:rPr>
              <a:t>Тема </a:t>
            </a:r>
            <a:r>
              <a:rPr lang="uk-UA" sz="1600" dirty="0" smtClean="0">
                <a:latin typeface="+mj-lt"/>
                <a:ea typeface="Times New Roman" panose="02020603050405020304" pitchFamily="18" charset="0"/>
              </a:rPr>
              <a:t>4. </a:t>
            </a:r>
            <a:r>
              <a:rPr lang="uk-UA" sz="1600" spc="-20" dirty="0" smtClean="0">
                <a:latin typeface="+mj-lt"/>
                <a:ea typeface="Times New Roman" panose="02020603050405020304" pitchFamily="18" charset="0"/>
              </a:rPr>
              <a:t>Методи</a:t>
            </a:r>
            <a:r>
              <a:rPr lang="uk-UA" sz="1600" spc="-20" dirty="0">
                <a:latin typeface="+mj-lt"/>
                <a:ea typeface="Times New Roman" panose="02020603050405020304" pitchFamily="18" charset="0"/>
              </a:rPr>
              <a:t>	</a:t>
            </a:r>
            <a:r>
              <a:rPr lang="uk-UA" sz="1600" dirty="0">
                <a:latin typeface="+mj-lt"/>
                <a:ea typeface="Times New Roman" panose="02020603050405020304" pitchFamily="18" charset="0"/>
              </a:rPr>
              <a:t>візуального	дослідження	</a:t>
            </a:r>
            <a:r>
              <a:rPr lang="uk-UA" sz="1600" spc="-90" dirty="0">
                <a:latin typeface="+mj-lt"/>
                <a:ea typeface="Times New Roman" panose="02020603050405020304" pitchFamily="18" charset="0"/>
              </a:rPr>
              <a:t>– </a:t>
            </a:r>
            <a:r>
              <a:rPr lang="uk-UA" sz="1600" dirty="0">
                <a:latin typeface="+mj-lt"/>
                <a:ea typeface="Times New Roman" panose="02020603050405020304" pitchFamily="18" charset="0"/>
              </a:rPr>
              <a:t>особливості концептуалізації.</a:t>
            </a:r>
            <a:endParaRPr lang="ru-RU" sz="16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3103022"/>
            <a:ext cx="8708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+mj-lt"/>
                <a:ea typeface="Times New Roman" panose="02020603050405020304" pitchFamily="18" charset="0"/>
              </a:rPr>
              <a:t>Тема 5. Методологія використання інноваційних соціологічних методів в візуальній соціології..</a:t>
            </a:r>
            <a:endParaRPr lang="ru-RU" sz="16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56" y="3603258"/>
            <a:ext cx="8708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+mj-lt"/>
                <a:ea typeface="Times New Roman" panose="02020603050405020304" pitchFamily="18" charset="0"/>
              </a:rPr>
              <a:t>Тема 6. Модифікація методів соціологічного дослідження під особливості візуального матеріалу.</a:t>
            </a:r>
            <a:endParaRPr lang="ru-RU" sz="16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655" y="4103494"/>
            <a:ext cx="87080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+mj-lt"/>
                <a:ea typeface="Times New Roman" panose="02020603050405020304" pitchFamily="18" charset="0"/>
              </a:rPr>
              <a:t>Тема 7. Представлення</a:t>
            </a:r>
            <a:r>
              <a:rPr lang="uk-UA" sz="1600" dirty="0">
                <a:latin typeface="+mj-lt"/>
                <a:ea typeface="Times New Roman" panose="02020603050405020304" pitchFamily="18" charset="0"/>
              </a:rPr>
              <a:t>	даних	</a:t>
            </a:r>
            <a:r>
              <a:rPr lang="uk-UA" sz="1600" dirty="0" smtClean="0">
                <a:latin typeface="+mj-lt"/>
                <a:ea typeface="Times New Roman" panose="02020603050405020304" pitchFamily="18" charset="0"/>
              </a:rPr>
              <a:t>візуального </a:t>
            </a:r>
            <a:r>
              <a:rPr lang="uk-UA" sz="1600" dirty="0">
                <a:latin typeface="+mj-lt"/>
              </a:rPr>
              <a:t>дослідження та соціології 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88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43"/>
          <p:cNvSpPr txBox="1">
            <a:spLocks noGrp="1"/>
          </p:cNvSpPr>
          <p:nvPr>
            <p:ph type="title"/>
          </p:nvPr>
        </p:nvSpPr>
        <p:spPr>
          <a:xfrm>
            <a:off x="546687" y="-9359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uk-UA" cap="all" dirty="0" smtClean="0"/>
              <a:t> </a:t>
            </a:r>
            <a:r>
              <a:rPr lang="uk-UA" sz="2400" dirty="0"/>
              <a:t>ТЕМИ ДЛЯ САМОСТІЙНОГО ОПРАЦЮВАННЯ</a:t>
            </a:r>
            <a:endParaRPr sz="2400" b="1" dirty="0"/>
          </a:p>
        </p:txBody>
      </p:sp>
      <p:grpSp>
        <p:nvGrpSpPr>
          <p:cNvPr id="677" name="Google Shape;677;p43"/>
          <p:cNvGrpSpPr/>
          <p:nvPr/>
        </p:nvGrpSpPr>
        <p:grpSpPr>
          <a:xfrm>
            <a:off x="179563" y="139925"/>
            <a:ext cx="305822" cy="305092"/>
            <a:chOff x="2408238" y="1307800"/>
            <a:chExt cx="305822" cy="305092"/>
          </a:xfrm>
        </p:grpSpPr>
        <p:sp>
          <p:nvSpPr>
            <p:cNvPr id="678" name="Google Shape;678;p43"/>
            <p:cNvSpPr/>
            <p:nvPr/>
          </p:nvSpPr>
          <p:spPr>
            <a:xfrm>
              <a:off x="2408931" y="1307800"/>
              <a:ext cx="305129" cy="305092"/>
            </a:xfrm>
            <a:custGeom>
              <a:avLst/>
              <a:gdLst/>
              <a:ahLst/>
              <a:cxnLst/>
              <a:rect l="l" t="t" r="r" b="b"/>
              <a:pathLst>
                <a:path w="8366" h="8365" extrusionOk="0">
                  <a:moveTo>
                    <a:pt x="718" y="1245"/>
                  </a:moveTo>
                  <a:lnTo>
                    <a:pt x="7111" y="7642"/>
                  </a:lnTo>
                  <a:lnTo>
                    <a:pt x="546" y="7815"/>
                  </a:lnTo>
                  <a:lnTo>
                    <a:pt x="718" y="1245"/>
                  </a:lnTo>
                  <a:close/>
                  <a:moveTo>
                    <a:pt x="221" y="1"/>
                  </a:moveTo>
                  <a:lnTo>
                    <a:pt x="1" y="8365"/>
                  </a:lnTo>
                  <a:lnTo>
                    <a:pt x="1" y="8365"/>
                  </a:lnTo>
                  <a:lnTo>
                    <a:pt x="8365" y="8145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2408238" y="1453617"/>
              <a:ext cx="160953" cy="159130"/>
            </a:xfrm>
            <a:custGeom>
              <a:avLst/>
              <a:gdLst/>
              <a:ahLst/>
              <a:cxnLst/>
              <a:rect l="l" t="t" r="r" b="b"/>
              <a:pathLst>
                <a:path w="4413" h="4363" extrusionOk="0">
                  <a:moveTo>
                    <a:pt x="4119" y="1"/>
                  </a:moveTo>
                  <a:cubicBezTo>
                    <a:pt x="4051" y="1"/>
                    <a:pt x="3984" y="27"/>
                    <a:pt x="3934" y="80"/>
                  </a:cubicBezTo>
                  <a:lnTo>
                    <a:pt x="106" y="3908"/>
                  </a:lnTo>
                  <a:cubicBezTo>
                    <a:pt x="1" y="4013"/>
                    <a:pt x="1" y="4180"/>
                    <a:pt x="106" y="4281"/>
                  </a:cubicBezTo>
                  <a:cubicBezTo>
                    <a:pt x="154" y="4338"/>
                    <a:pt x="225" y="4362"/>
                    <a:pt x="288" y="4362"/>
                  </a:cubicBezTo>
                  <a:cubicBezTo>
                    <a:pt x="359" y="4362"/>
                    <a:pt x="426" y="4329"/>
                    <a:pt x="479" y="4281"/>
                  </a:cubicBezTo>
                  <a:lnTo>
                    <a:pt x="4307" y="453"/>
                  </a:lnTo>
                  <a:cubicBezTo>
                    <a:pt x="4412" y="347"/>
                    <a:pt x="4412" y="180"/>
                    <a:pt x="4307" y="80"/>
                  </a:cubicBezTo>
                  <a:cubicBezTo>
                    <a:pt x="4255" y="27"/>
                    <a:pt x="4186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97014"/>
              </p:ext>
            </p:extLst>
          </p:nvPr>
        </p:nvGraphicFramePr>
        <p:xfrm>
          <a:off x="67199" y="590689"/>
          <a:ext cx="8587703" cy="10892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{3635045F-AE40-4E94-9188-07AD3364C0B2}</a:tableStyleId>
              </a:tblPr>
              <a:tblGrid>
                <a:gridCol w="8587703"/>
              </a:tblGrid>
              <a:tr h="485326">
                <a:tc>
                  <a:txBody>
                    <a:bodyPr/>
                    <a:lstStyle/>
                    <a:p>
                      <a:pPr marL="63500" marR="50800" algn="just">
                        <a:spcBef>
                          <a:spcPts val="1270"/>
                        </a:spcBef>
                        <a:spcAft>
                          <a:spcPts val="0"/>
                        </a:spcAft>
                        <a:tabLst>
                          <a:tab pos="650240" algn="l"/>
                          <a:tab pos="989330" algn="l"/>
                          <a:tab pos="1851660" algn="l"/>
                          <a:tab pos="2487930" algn="l"/>
                        </a:tabLst>
                      </a:pPr>
                      <a:r>
                        <a:rPr lang="uk-UA" sz="1400" dirty="0">
                          <a:effectLst/>
                        </a:rPr>
                        <a:t>Тема	1.	Предмет	курсу	</a:t>
                      </a:r>
                      <a:r>
                        <a:rPr lang="uk-UA" sz="1400" spc="-5" dirty="0">
                          <a:effectLst/>
                        </a:rPr>
                        <a:t>інноваційні </a:t>
                      </a:r>
                      <a:r>
                        <a:rPr lang="uk-UA" sz="1400" dirty="0">
                          <a:effectLst/>
                        </a:rPr>
                        <a:t>візуальні методи в</a:t>
                      </a:r>
                      <a:r>
                        <a:rPr lang="uk-UA" sz="1400" spc="-1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соціології.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03929">
                <a:tc>
                  <a:txBody>
                    <a:bodyPr/>
                    <a:lstStyle/>
                    <a:p>
                      <a:pPr algn="just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63500" marR="5080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2. Пізнавальна цінність візуальної інформації в соціологічних дослідженнях.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60418"/>
              </p:ext>
            </p:extLst>
          </p:nvPr>
        </p:nvGraphicFramePr>
        <p:xfrm>
          <a:off x="67199" y="1679944"/>
          <a:ext cx="8587703" cy="29345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{3635045F-AE40-4E94-9188-07AD3364C0B2}</a:tableStyleId>
              </a:tblPr>
              <a:tblGrid>
                <a:gridCol w="8587703"/>
              </a:tblGrid>
              <a:tr h="4864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63500" marR="50800" algn="just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3. Візуальні документи – можливі підходи до </a:t>
                      </a:r>
                      <a:r>
                        <a:rPr lang="uk-UA" sz="1400" dirty="0" err="1">
                          <a:effectLst/>
                        </a:rPr>
                        <a:t>типологізації</a:t>
                      </a:r>
                      <a:r>
                        <a:rPr lang="uk-UA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6718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63500" marR="5080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4. Методи візуального дослідження – особливості концептуалізації.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5842">
                <a:tc>
                  <a:txBody>
                    <a:bodyPr/>
                    <a:lstStyle/>
                    <a:p>
                      <a:pPr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63500" marR="48260" algn="just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5. Методологія використання інноваційних соціологічних методів в візуальній соціології..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49556">
                <a:tc>
                  <a:txBody>
                    <a:bodyPr/>
                    <a:lstStyle/>
                    <a:p>
                      <a:pPr marL="63500" marR="50165" algn="just">
                        <a:spcBef>
                          <a:spcPts val="465"/>
                        </a:spcBef>
                        <a:spcAft>
                          <a:spcPts val="0"/>
                        </a:spcAft>
                        <a:tabLst>
                          <a:tab pos="1684020" algn="l"/>
                          <a:tab pos="3129280" algn="l"/>
                        </a:tabLst>
                      </a:pPr>
                      <a:r>
                        <a:rPr lang="uk-UA" sz="1400" dirty="0">
                          <a:effectLst/>
                        </a:rPr>
                        <a:t>Тема 6. Модифікація методів соціологічного	дослідження	</a:t>
                      </a:r>
                      <a:r>
                        <a:rPr lang="uk-UA" sz="1400" spc="-35" dirty="0">
                          <a:effectLst/>
                        </a:rPr>
                        <a:t>під </a:t>
                      </a:r>
                      <a:r>
                        <a:rPr lang="uk-UA" sz="1400" dirty="0">
                          <a:effectLst/>
                        </a:rPr>
                        <a:t>особливості візуального</a:t>
                      </a:r>
                      <a:r>
                        <a:rPr lang="uk-UA" sz="1400" spc="-5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матеріалу.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93351">
                <a:tc>
                  <a:txBody>
                    <a:bodyPr/>
                    <a:lstStyle/>
                    <a:p>
                      <a:pPr marL="63500" marR="50800" algn="just">
                        <a:spcBef>
                          <a:spcPts val="127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Тема 7. Представлення даних візуального дослідження та соціології візуального.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55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title"/>
          </p:nvPr>
        </p:nvSpPr>
        <p:spPr>
          <a:xfrm>
            <a:off x="115970" y="263619"/>
            <a:ext cx="3023400" cy="75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2000" cap="all" dirty="0"/>
              <a:t>Рекомендована література</a:t>
            </a:r>
            <a:endParaRPr sz="2000" dirty="0"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15969" y="927609"/>
            <a:ext cx="5047078" cy="4180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Гідденс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Е. </a:t>
            </a:r>
            <a:r>
              <a:rPr lang="uk-UA" sz="11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Соціологія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К., 1999.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І. З.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Танчин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Соціологія. Навчальний посібник. К.: Знання, 2008. 351с.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Лукашевич М.,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Туле</a:t>
            </a:r>
            <a:r>
              <a:rPr lang="uk-UA" sz="11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ков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М. Соціаль</a:t>
            </a:r>
            <a:r>
              <a:rPr lang="uk-UA" sz="11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та </a:t>
            </a:r>
            <a:r>
              <a:rPr lang="uk-UA" sz="11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алузеві  Соціологіч</a:t>
            </a:r>
            <a:r>
              <a:rPr lang="uk-UA" sz="11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теорії.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К.:Знання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1999            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tabLst>
                <a:tab pos="2162175" algn="l"/>
              </a:tabLst>
            </a:pP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Соціологія. Навчальний посібник для ВНЗ/під ред. Н. М.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Семке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.- Харків: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Торсінг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плюс, 2009. 268 с.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Соціологія культури: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Навч.посібник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О.М.Семашко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В.М.Піча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Львів, 2020. 334с.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Соціологія культури в новому тисячолітті: навчально-методичний посібник. Харків, 2002.160 с.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uk-UA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Юрій М.Ф. Соціологія культури: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Навч.посібник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К., 2006.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9705" algn="just"/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		</a:t>
            </a:r>
            <a:r>
              <a:rPr lang="uk-UA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Допоміжна література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Войтович С.О. Світ соціальних відносин в управлінській культурі.- 	  	      К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.,1994.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Погорілий О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Соціологічна думка ХХ </a:t>
            </a:r>
            <a:r>
              <a:rPr lang="uk-UA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.-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1996.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SAGE Dictionary of Social Research Methods / Ed. by V.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Jupp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London:	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Sage publication Inc., 2006.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        </a:t>
            </a:r>
            <a:r>
              <a:rPr lang="en-US" sz="11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http://text-translator.com/wp-content/filesfa/Dic-of-Social-Research.pdf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uk-UA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uk-UA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Словник методів соціальних досліджень SAGE</a:t>
            </a:r>
            <a:endParaRPr lang="ru-RU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9705" algn="just"/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grpSp>
        <p:nvGrpSpPr>
          <p:cNvPr id="399" name="Google Shape;399;p38"/>
          <p:cNvGrpSpPr/>
          <p:nvPr/>
        </p:nvGrpSpPr>
        <p:grpSpPr>
          <a:xfrm>
            <a:off x="5232073" y="793900"/>
            <a:ext cx="2536448" cy="4025078"/>
            <a:chOff x="5232073" y="793900"/>
            <a:chExt cx="2536448" cy="4025078"/>
          </a:xfrm>
        </p:grpSpPr>
        <p:grpSp>
          <p:nvGrpSpPr>
            <p:cNvPr id="400" name="Google Shape;400;p38"/>
            <p:cNvGrpSpPr/>
            <p:nvPr/>
          </p:nvGrpSpPr>
          <p:grpSpPr>
            <a:xfrm>
              <a:off x="5232073" y="3464955"/>
              <a:ext cx="1717611" cy="1354023"/>
              <a:chOff x="6640450" y="465127"/>
              <a:chExt cx="982783" cy="774746"/>
            </a:xfrm>
          </p:grpSpPr>
          <p:sp>
            <p:nvSpPr>
              <p:cNvPr id="401" name="Google Shape;401;p38"/>
              <p:cNvSpPr/>
              <p:nvPr/>
            </p:nvSpPr>
            <p:spPr>
              <a:xfrm>
                <a:off x="6640450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88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>
                <a:off x="6744287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>
                <a:off x="6848306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>
                <a:off x="695232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>
                <a:off x="7056162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8"/>
              <p:cNvSpPr/>
              <p:nvPr/>
            </p:nvSpPr>
            <p:spPr>
              <a:xfrm>
                <a:off x="7159998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8"/>
              <p:cNvSpPr/>
              <p:nvPr/>
            </p:nvSpPr>
            <p:spPr>
              <a:xfrm>
                <a:off x="7264017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368219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88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88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47205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7576075" y="465127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6640450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744287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6848306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8"/>
              <p:cNvSpPr/>
              <p:nvPr/>
            </p:nvSpPr>
            <p:spPr>
              <a:xfrm>
                <a:off x="695214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8"/>
              <p:cNvSpPr/>
              <p:nvPr/>
            </p:nvSpPr>
            <p:spPr>
              <a:xfrm>
                <a:off x="705616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8"/>
              <p:cNvSpPr/>
              <p:nvPr/>
            </p:nvSpPr>
            <p:spPr>
              <a:xfrm>
                <a:off x="7159998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8"/>
              <p:cNvSpPr/>
              <p:nvPr/>
            </p:nvSpPr>
            <p:spPr>
              <a:xfrm>
                <a:off x="7264200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8"/>
              <p:cNvSpPr/>
              <p:nvPr/>
            </p:nvSpPr>
            <p:spPr>
              <a:xfrm>
                <a:off x="7368036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8"/>
              <p:cNvSpPr/>
              <p:nvPr/>
            </p:nvSpPr>
            <p:spPr>
              <a:xfrm>
                <a:off x="7472055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8"/>
              <p:cNvSpPr/>
              <p:nvPr/>
            </p:nvSpPr>
            <p:spPr>
              <a:xfrm>
                <a:off x="7575892" y="56896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8"/>
              <p:cNvSpPr/>
              <p:nvPr/>
            </p:nvSpPr>
            <p:spPr>
              <a:xfrm>
                <a:off x="6640450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93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8"/>
              <p:cNvSpPr/>
              <p:nvPr/>
            </p:nvSpPr>
            <p:spPr>
              <a:xfrm>
                <a:off x="6744287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8"/>
              <p:cNvSpPr/>
              <p:nvPr/>
            </p:nvSpPr>
            <p:spPr>
              <a:xfrm>
                <a:off x="6848306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8"/>
              <p:cNvSpPr/>
              <p:nvPr/>
            </p:nvSpPr>
            <p:spPr>
              <a:xfrm>
                <a:off x="695232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8"/>
              <p:cNvSpPr/>
              <p:nvPr/>
            </p:nvSpPr>
            <p:spPr>
              <a:xfrm>
                <a:off x="7056162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8"/>
              <p:cNvSpPr/>
              <p:nvPr/>
            </p:nvSpPr>
            <p:spPr>
              <a:xfrm>
                <a:off x="7159998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8"/>
              <p:cNvSpPr/>
              <p:nvPr/>
            </p:nvSpPr>
            <p:spPr>
              <a:xfrm>
                <a:off x="7264017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8"/>
              <p:cNvSpPr/>
              <p:nvPr/>
            </p:nvSpPr>
            <p:spPr>
              <a:xfrm>
                <a:off x="7368219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93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93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8"/>
              <p:cNvSpPr/>
              <p:nvPr/>
            </p:nvSpPr>
            <p:spPr>
              <a:xfrm>
                <a:off x="747205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7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8"/>
              <p:cNvSpPr/>
              <p:nvPr/>
            </p:nvSpPr>
            <p:spPr>
              <a:xfrm>
                <a:off x="7576075" y="672983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8"/>
              <p:cNvSpPr/>
              <p:nvPr/>
            </p:nvSpPr>
            <p:spPr>
              <a:xfrm>
                <a:off x="6640450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8"/>
              <p:cNvSpPr/>
              <p:nvPr/>
            </p:nvSpPr>
            <p:spPr>
              <a:xfrm>
                <a:off x="6744287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8"/>
              <p:cNvSpPr/>
              <p:nvPr/>
            </p:nvSpPr>
            <p:spPr>
              <a:xfrm>
                <a:off x="6848306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8"/>
              <p:cNvSpPr/>
              <p:nvPr/>
            </p:nvSpPr>
            <p:spPr>
              <a:xfrm>
                <a:off x="695214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8"/>
              <p:cNvSpPr/>
              <p:nvPr/>
            </p:nvSpPr>
            <p:spPr>
              <a:xfrm>
                <a:off x="705616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8"/>
              <p:cNvSpPr/>
              <p:nvPr/>
            </p:nvSpPr>
            <p:spPr>
              <a:xfrm>
                <a:off x="7159998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8"/>
              <p:cNvSpPr/>
              <p:nvPr/>
            </p:nvSpPr>
            <p:spPr>
              <a:xfrm>
                <a:off x="7264200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8"/>
              <p:cNvSpPr/>
              <p:nvPr/>
            </p:nvSpPr>
            <p:spPr>
              <a:xfrm>
                <a:off x="7368036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8"/>
              <p:cNvSpPr/>
              <p:nvPr/>
            </p:nvSpPr>
            <p:spPr>
              <a:xfrm>
                <a:off x="7472055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8"/>
              <p:cNvSpPr/>
              <p:nvPr/>
            </p:nvSpPr>
            <p:spPr>
              <a:xfrm>
                <a:off x="7575892" y="776820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8"/>
              <p:cNvSpPr/>
              <p:nvPr/>
            </p:nvSpPr>
            <p:spPr>
              <a:xfrm>
                <a:off x="6640450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8"/>
              <p:cNvSpPr/>
              <p:nvPr/>
            </p:nvSpPr>
            <p:spPr>
              <a:xfrm>
                <a:off x="6744287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8"/>
              <p:cNvSpPr/>
              <p:nvPr/>
            </p:nvSpPr>
            <p:spPr>
              <a:xfrm>
                <a:off x="6848306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8"/>
              <p:cNvSpPr/>
              <p:nvPr/>
            </p:nvSpPr>
            <p:spPr>
              <a:xfrm>
                <a:off x="695214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8"/>
              <p:cNvSpPr/>
              <p:nvPr/>
            </p:nvSpPr>
            <p:spPr>
              <a:xfrm>
                <a:off x="705616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7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8"/>
              <p:cNvSpPr/>
              <p:nvPr/>
            </p:nvSpPr>
            <p:spPr>
              <a:xfrm>
                <a:off x="7159998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8"/>
              <p:cNvSpPr/>
              <p:nvPr/>
            </p:nvSpPr>
            <p:spPr>
              <a:xfrm>
                <a:off x="7264200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2" y="1293"/>
                      <a:pt x="647" y="1293"/>
                    </a:cubicBezTo>
                    <a:cubicBezTo>
                      <a:pt x="1005" y="1293"/>
                      <a:pt x="1293" y="996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8"/>
              <p:cNvSpPr/>
              <p:nvPr/>
            </p:nvSpPr>
            <p:spPr>
              <a:xfrm>
                <a:off x="7368036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8"/>
              <p:cNvSpPr/>
              <p:nvPr/>
            </p:nvSpPr>
            <p:spPr>
              <a:xfrm>
                <a:off x="7472055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5" y="1293"/>
                      <a:pt x="1293" y="996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8"/>
              <p:cNvSpPr/>
              <p:nvPr/>
            </p:nvSpPr>
            <p:spPr>
              <a:xfrm>
                <a:off x="7575892" y="881022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996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8"/>
              <p:cNvSpPr/>
              <p:nvPr/>
            </p:nvSpPr>
            <p:spPr>
              <a:xfrm>
                <a:off x="6640450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1" y="1293"/>
                      <a:pt x="1293" y="1006"/>
                      <a:pt x="1293" y="647"/>
                    </a:cubicBezTo>
                    <a:cubicBezTo>
                      <a:pt x="1293" y="293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8"/>
              <p:cNvSpPr/>
              <p:nvPr/>
            </p:nvSpPr>
            <p:spPr>
              <a:xfrm>
                <a:off x="6744287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3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8"/>
              <p:cNvSpPr/>
              <p:nvPr/>
            </p:nvSpPr>
            <p:spPr>
              <a:xfrm>
                <a:off x="6848306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88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8"/>
              <p:cNvSpPr/>
              <p:nvPr/>
            </p:nvSpPr>
            <p:spPr>
              <a:xfrm>
                <a:off x="6952325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8"/>
              <p:cNvSpPr/>
              <p:nvPr/>
            </p:nvSpPr>
            <p:spPr>
              <a:xfrm>
                <a:off x="7056162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7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8"/>
              <p:cNvSpPr/>
              <p:nvPr/>
            </p:nvSpPr>
            <p:spPr>
              <a:xfrm>
                <a:off x="7159998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88" y="1288"/>
                      <a:pt x="647" y="1288"/>
                    </a:cubicBezTo>
                    <a:cubicBezTo>
                      <a:pt x="1006" y="1288"/>
                      <a:pt x="1293" y="996"/>
                      <a:pt x="1293" y="642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8"/>
              <p:cNvSpPr/>
              <p:nvPr/>
            </p:nvSpPr>
            <p:spPr>
              <a:xfrm>
                <a:off x="7264017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6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8"/>
              <p:cNvSpPr/>
              <p:nvPr/>
            </p:nvSpPr>
            <p:spPr>
              <a:xfrm>
                <a:off x="7368219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93"/>
                      <a:pt x="0" y="647"/>
                    </a:cubicBezTo>
                    <a:cubicBezTo>
                      <a:pt x="0" y="1006"/>
                      <a:pt x="288" y="1293"/>
                      <a:pt x="646" y="1293"/>
                    </a:cubicBezTo>
                    <a:cubicBezTo>
                      <a:pt x="1001" y="1293"/>
                      <a:pt x="1292" y="1006"/>
                      <a:pt x="1292" y="647"/>
                    </a:cubicBezTo>
                    <a:cubicBezTo>
                      <a:pt x="1292" y="293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8"/>
              <p:cNvSpPr/>
              <p:nvPr/>
            </p:nvSpPr>
            <p:spPr>
              <a:xfrm>
                <a:off x="7472055" y="984858"/>
                <a:ext cx="47159" cy="46977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88" extrusionOk="0">
                    <a:moveTo>
                      <a:pt x="647" y="1"/>
                    </a:moveTo>
                    <a:cubicBezTo>
                      <a:pt x="288" y="1"/>
                      <a:pt x="1" y="283"/>
                      <a:pt x="1" y="642"/>
                    </a:cubicBezTo>
                    <a:cubicBezTo>
                      <a:pt x="1" y="1001"/>
                      <a:pt x="293" y="1288"/>
                      <a:pt x="647" y="1288"/>
                    </a:cubicBezTo>
                    <a:cubicBezTo>
                      <a:pt x="1005" y="1288"/>
                      <a:pt x="1293" y="996"/>
                      <a:pt x="1293" y="642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8"/>
              <p:cNvSpPr/>
              <p:nvPr/>
            </p:nvSpPr>
            <p:spPr>
              <a:xfrm>
                <a:off x="7576075" y="984676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5" y="1293"/>
                      <a:pt x="1292" y="1006"/>
                      <a:pt x="1292" y="647"/>
                    </a:cubicBezTo>
                    <a:cubicBezTo>
                      <a:pt x="1292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8"/>
              <p:cNvSpPr/>
              <p:nvPr/>
            </p:nvSpPr>
            <p:spPr>
              <a:xfrm>
                <a:off x="6640450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1"/>
                      <a:pt x="288" y="1293"/>
                      <a:pt x="647" y="1293"/>
                    </a:cubicBezTo>
                    <a:cubicBezTo>
                      <a:pt x="1001" y="1293"/>
                      <a:pt x="1293" y="1001"/>
                      <a:pt x="1293" y="647"/>
                    </a:cubicBezTo>
                    <a:cubicBezTo>
                      <a:pt x="1293" y="288"/>
                      <a:pt x="1001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8"/>
              <p:cNvSpPr/>
              <p:nvPr/>
            </p:nvSpPr>
            <p:spPr>
              <a:xfrm>
                <a:off x="6744287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8"/>
              <p:cNvSpPr/>
              <p:nvPr/>
            </p:nvSpPr>
            <p:spPr>
              <a:xfrm>
                <a:off x="6848306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8"/>
              <p:cNvSpPr/>
              <p:nvPr/>
            </p:nvSpPr>
            <p:spPr>
              <a:xfrm>
                <a:off x="695232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1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8"/>
              <p:cNvSpPr/>
              <p:nvPr/>
            </p:nvSpPr>
            <p:spPr>
              <a:xfrm>
                <a:off x="7056162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8"/>
              <p:cNvSpPr/>
              <p:nvPr/>
            </p:nvSpPr>
            <p:spPr>
              <a:xfrm>
                <a:off x="7159998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8"/>
              <p:cNvSpPr/>
              <p:nvPr/>
            </p:nvSpPr>
            <p:spPr>
              <a:xfrm>
                <a:off x="7264017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93" y="1"/>
                      <a:pt x="1" y="288"/>
                      <a:pt x="1" y="647"/>
                    </a:cubicBezTo>
                    <a:cubicBezTo>
                      <a:pt x="1" y="1001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88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8"/>
              <p:cNvSpPr/>
              <p:nvPr/>
            </p:nvSpPr>
            <p:spPr>
              <a:xfrm>
                <a:off x="7368219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6" y="1"/>
                    </a:moveTo>
                    <a:cubicBezTo>
                      <a:pt x="288" y="1"/>
                      <a:pt x="0" y="288"/>
                      <a:pt x="0" y="647"/>
                    </a:cubicBezTo>
                    <a:cubicBezTo>
                      <a:pt x="0" y="1001"/>
                      <a:pt x="288" y="1293"/>
                      <a:pt x="646" y="1293"/>
                    </a:cubicBezTo>
                    <a:cubicBezTo>
                      <a:pt x="1001" y="1293"/>
                      <a:pt x="1292" y="1001"/>
                      <a:pt x="1292" y="647"/>
                    </a:cubicBezTo>
                    <a:cubicBezTo>
                      <a:pt x="1292" y="288"/>
                      <a:pt x="1001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8"/>
              <p:cNvSpPr/>
              <p:nvPr/>
            </p:nvSpPr>
            <p:spPr>
              <a:xfrm>
                <a:off x="747205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2"/>
                      <a:pt x="1" y="647"/>
                    </a:cubicBezTo>
                    <a:cubicBezTo>
                      <a:pt x="1" y="1005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8"/>
              <p:cNvSpPr/>
              <p:nvPr/>
            </p:nvSpPr>
            <p:spPr>
              <a:xfrm>
                <a:off x="7576075" y="1088878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88"/>
                      <a:pt x="1" y="647"/>
                    </a:cubicBezTo>
                    <a:cubicBezTo>
                      <a:pt x="1" y="1001"/>
                      <a:pt x="288" y="1293"/>
                      <a:pt x="647" y="1293"/>
                    </a:cubicBezTo>
                    <a:cubicBezTo>
                      <a:pt x="1005" y="1293"/>
                      <a:pt x="1292" y="1001"/>
                      <a:pt x="1292" y="647"/>
                    </a:cubicBezTo>
                    <a:cubicBezTo>
                      <a:pt x="1292" y="288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8"/>
              <p:cNvSpPr/>
              <p:nvPr/>
            </p:nvSpPr>
            <p:spPr>
              <a:xfrm>
                <a:off x="6640450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8"/>
              <p:cNvSpPr/>
              <p:nvPr/>
            </p:nvSpPr>
            <p:spPr>
              <a:xfrm>
                <a:off x="6744287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8"/>
              <p:cNvSpPr/>
              <p:nvPr/>
            </p:nvSpPr>
            <p:spPr>
              <a:xfrm>
                <a:off x="6848306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8"/>
              <p:cNvSpPr/>
              <p:nvPr/>
            </p:nvSpPr>
            <p:spPr>
              <a:xfrm>
                <a:off x="695214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8"/>
              <p:cNvSpPr/>
              <p:nvPr/>
            </p:nvSpPr>
            <p:spPr>
              <a:xfrm>
                <a:off x="705616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7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8"/>
              <p:cNvSpPr/>
              <p:nvPr/>
            </p:nvSpPr>
            <p:spPr>
              <a:xfrm>
                <a:off x="7159998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8"/>
              <p:cNvSpPr/>
              <p:nvPr/>
            </p:nvSpPr>
            <p:spPr>
              <a:xfrm>
                <a:off x="7264200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2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8"/>
              <p:cNvSpPr/>
              <p:nvPr/>
            </p:nvSpPr>
            <p:spPr>
              <a:xfrm>
                <a:off x="7368036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88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8"/>
              <p:cNvSpPr/>
              <p:nvPr/>
            </p:nvSpPr>
            <p:spPr>
              <a:xfrm>
                <a:off x="7472055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5" y="1293"/>
                      <a:pt x="1293" y="1001"/>
                      <a:pt x="1293" y="647"/>
                    </a:cubicBezTo>
                    <a:cubicBezTo>
                      <a:pt x="1293" y="293"/>
                      <a:pt x="1005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8"/>
              <p:cNvSpPr/>
              <p:nvPr/>
            </p:nvSpPr>
            <p:spPr>
              <a:xfrm>
                <a:off x="7575892" y="1192714"/>
                <a:ext cx="47159" cy="47159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93" extrusionOk="0">
                    <a:moveTo>
                      <a:pt x="647" y="1"/>
                    </a:moveTo>
                    <a:cubicBezTo>
                      <a:pt x="288" y="1"/>
                      <a:pt x="1" y="293"/>
                      <a:pt x="1" y="647"/>
                    </a:cubicBezTo>
                    <a:cubicBezTo>
                      <a:pt x="1" y="1006"/>
                      <a:pt x="293" y="1293"/>
                      <a:pt x="647" y="1293"/>
                    </a:cubicBezTo>
                    <a:cubicBezTo>
                      <a:pt x="1006" y="1293"/>
                      <a:pt x="1293" y="1001"/>
                      <a:pt x="1293" y="647"/>
                    </a:cubicBezTo>
                    <a:cubicBezTo>
                      <a:pt x="1293" y="293"/>
                      <a:pt x="1006" y="1"/>
                      <a:pt x="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1" name="Google Shape;481;p38"/>
            <p:cNvSpPr/>
            <p:nvPr/>
          </p:nvSpPr>
          <p:spPr>
            <a:xfrm>
              <a:off x="5297082" y="1101930"/>
              <a:ext cx="1060949" cy="130243"/>
            </a:xfrm>
            <a:custGeom>
              <a:avLst/>
              <a:gdLst/>
              <a:ahLst/>
              <a:cxnLst/>
              <a:rect l="l" t="t" r="r" b="b"/>
              <a:pathLst>
                <a:path w="29089" h="3571" extrusionOk="0">
                  <a:moveTo>
                    <a:pt x="6015" y="1"/>
                  </a:moveTo>
                  <a:lnTo>
                    <a:pt x="3173" y="2226"/>
                  </a:lnTo>
                  <a:lnTo>
                    <a:pt x="651" y="259"/>
                  </a:lnTo>
                  <a:lnTo>
                    <a:pt x="0" y="1087"/>
                  </a:lnTo>
                  <a:lnTo>
                    <a:pt x="3173" y="3570"/>
                  </a:lnTo>
                  <a:lnTo>
                    <a:pt x="6015" y="1345"/>
                  </a:lnTo>
                  <a:lnTo>
                    <a:pt x="8853" y="3570"/>
                  </a:lnTo>
                  <a:lnTo>
                    <a:pt x="11700" y="1345"/>
                  </a:lnTo>
                  <a:lnTo>
                    <a:pt x="14542" y="3570"/>
                  </a:lnTo>
                  <a:lnTo>
                    <a:pt x="17384" y="1345"/>
                  </a:lnTo>
                  <a:lnTo>
                    <a:pt x="20232" y="3570"/>
                  </a:lnTo>
                  <a:lnTo>
                    <a:pt x="23074" y="1345"/>
                  </a:lnTo>
                  <a:lnTo>
                    <a:pt x="25921" y="3570"/>
                  </a:lnTo>
                  <a:lnTo>
                    <a:pt x="29089" y="1087"/>
                  </a:lnTo>
                  <a:lnTo>
                    <a:pt x="28438" y="259"/>
                  </a:lnTo>
                  <a:lnTo>
                    <a:pt x="25921" y="2226"/>
                  </a:lnTo>
                  <a:lnTo>
                    <a:pt x="23074" y="1"/>
                  </a:lnTo>
                  <a:lnTo>
                    <a:pt x="20232" y="2226"/>
                  </a:lnTo>
                  <a:lnTo>
                    <a:pt x="17384" y="1"/>
                  </a:lnTo>
                  <a:lnTo>
                    <a:pt x="14542" y="2226"/>
                  </a:lnTo>
                  <a:lnTo>
                    <a:pt x="11700" y="1"/>
                  </a:lnTo>
                  <a:lnTo>
                    <a:pt x="8853" y="2226"/>
                  </a:lnTo>
                  <a:lnTo>
                    <a:pt x="6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" name="Google Shape;482;p38"/>
            <p:cNvGrpSpPr/>
            <p:nvPr/>
          </p:nvGrpSpPr>
          <p:grpSpPr>
            <a:xfrm>
              <a:off x="7159065" y="793900"/>
              <a:ext cx="609455" cy="1170220"/>
              <a:chOff x="7748240" y="1628575"/>
              <a:chExt cx="609455" cy="1170220"/>
            </a:xfrm>
          </p:grpSpPr>
          <p:sp>
            <p:nvSpPr>
              <p:cNvPr id="483" name="Google Shape;483;p38"/>
              <p:cNvSpPr/>
              <p:nvPr/>
            </p:nvSpPr>
            <p:spPr>
              <a:xfrm>
                <a:off x="7748240" y="1628575"/>
                <a:ext cx="609455" cy="117022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32085" extrusionOk="0">
                    <a:moveTo>
                      <a:pt x="16174" y="1244"/>
                    </a:moveTo>
                    <a:lnTo>
                      <a:pt x="16174" y="30840"/>
                    </a:lnTo>
                    <a:lnTo>
                      <a:pt x="766" y="16040"/>
                    </a:lnTo>
                    <a:lnTo>
                      <a:pt x="16174" y="1244"/>
                    </a:lnTo>
                    <a:close/>
                    <a:moveTo>
                      <a:pt x="16700" y="0"/>
                    </a:moveTo>
                    <a:lnTo>
                      <a:pt x="0" y="16040"/>
                    </a:lnTo>
                    <a:lnTo>
                      <a:pt x="16700" y="32075"/>
                    </a:lnTo>
                    <a:lnTo>
                      <a:pt x="16700" y="0"/>
                    </a:lnTo>
                    <a:close/>
                    <a:moveTo>
                      <a:pt x="16700" y="32075"/>
                    </a:moveTo>
                    <a:lnTo>
                      <a:pt x="16700" y="32084"/>
                    </a:lnTo>
                    <a:lnTo>
                      <a:pt x="16710" y="32084"/>
                    </a:lnTo>
                    <a:lnTo>
                      <a:pt x="16700" y="320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8"/>
              <p:cNvSpPr/>
              <p:nvPr/>
            </p:nvSpPr>
            <p:spPr>
              <a:xfrm>
                <a:off x="7752580" y="2203963"/>
                <a:ext cx="605115" cy="19221"/>
              </a:xfrm>
              <a:custGeom>
                <a:avLst/>
                <a:gdLst/>
                <a:ahLst/>
                <a:cxnLst/>
                <a:rect l="l" t="t" r="r" b="b"/>
                <a:pathLst>
                  <a:path w="16591" h="527" extrusionOk="0">
                    <a:moveTo>
                      <a:pt x="264" y="1"/>
                    </a:moveTo>
                    <a:cubicBezTo>
                      <a:pt x="120" y="1"/>
                      <a:pt x="1" y="120"/>
                      <a:pt x="1" y="264"/>
                    </a:cubicBezTo>
                    <a:cubicBezTo>
                      <a:pt x="1" y="407"/>
                      <a:pt x="120" y="527"/>
                      <a:pt x="264" y="527"/>
                    </a:cubicBezTo>
                    <a:lnTo>
                      <a:pt x="16318" y="527"/>
                    </a:lnTo>
                    <a:cubicBezTo>
                      <a:pt x="16471" y="527"/>
                      <a:pt x="16591" y="407"/>
                      <a:pt x="16581" y="264"/>
                    </a:cubicBezTo>
                    <a:cubicBezTo>
                      <a:pt x="16581" y="120"/>
                      <a:pt x="16461" y="1"/>
                      <a:pt x="163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8"/>
              <p:cNvSpPr/>
              <p:nvPr/>
            </p:nvSpPr>
            <p:spPr>
              <a:xfrm>
                <a:off x="7848576" y="2111980"/>
                <a:ext cx="509120" cy="19257"/>
              </a:xfrm>
              <a:custGeom>
                <a:avLst/>
                <a:gdLst/>
                <a:ahLst/>
                <a:cxnLst/>
                <a:rect l="l" t="t" r="r" b="b"/>
                <a:pathLst>
                  <a:path w="13959" h="528" extrusionOk="0">
                    <a:moveTo>
                      <a:pt x="264" y="1"/>
                    </a:moveTo>
                    <a:cubicBezTo>
                      <a:pt x="120" y="1"/>
                      <a:pt x="0" y="120"/>
                      <a:pt x="0" y="264"/>
                    </a:cubicBezTo>
                    <a:cubicBezTo>
                      <a:pt x="0" y="408"/>
                      <a:pt x="120" y="527"/>
                      <a:pt x="264" y="527"/>
                    </a:cubicBezTo>
                    <a:lnTo>
                      <a:pt x="13686" y="527"/>
                    </a:lnTo>
                    <a:cubicBezTo>
                      <a:pt x="13839" y="527"/>
                      <a:pt x="13959" y="408"/>
                      <a:pt x="13949" y="264"/>
                    </a:cubicBezTo>
                    <a:cubicBezTo>
                      <a:pt x="13949" y="120"/>
                      <a:pt x="13829" y="1"/>
                      <a:pt x="136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8"/>
              <p:cNvSpPr/>
              <p:nvPr/>
            </p:nvSpPr>
            <p:spPr>
              <a:xfrm>
                <a:off x="7944571" y="2019668"/>
                <a:ext cx="413124" cy="19221"/>
              </a:xfrm>
              <a:custGeom>
                <a:avLst/>
                <a:gdLst/>
                <a:ahLst/>
                <a:cxnLst/>
                <a:rect l="l" t="t" r="r" b="b"/>
                <a:pathLst>
                  <a:path w="11327" h="527" extrusionOk="0">
                    <a:moveTo>
                      <a:pt x="263" y="1"/>
                    </a:moveTo>
                    <a:cubicBezTo>
                      <a:pt x="120" y="1"/>
                      <a:pt x="0" y="120"/>
                      <a:pt x="0" y="264"/>
                    </a:cubicBezTo>
                    <a:cubicBezTo>
                      <a:pt x="0" y="407"/>
                      <a:pt x="120" y="527"/>
                      <a:pt x="263" y="527"/>
                    </a:cubicBezTo>
                    <a:lnTo>
                      <a:pt x="11054" y="527"/>
                    </a:lnTo>
                    <a:cubicBezTo>
                      <a:pt x="11207" y="527"/>
                      <a:pt x="11327" y="407"/>
                      <a:pt x="11317" y="264"/>
                    </a:cubicBezTo>
                    <a:cubicBezTo>
                      <a:pt x="11317" y="120"/>
                      <a:pt x="11197" y="1"/>
                      <a:pt x="110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8"/>
              <p:cNvSpPr/>
              <p:nvPr/>
            </p:nvSpPr>
            <p:spPr>
              <a:xfrm>
                <a:off x="8040566" y="1927357"/>
                <a:ext cx="317128" cy="19221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527" extrusionOk="0">
                    <a:moveTo>
                      <a:pt x="263" y="0"/>
                    </a:moveTo>
                    <a:cubicBezTo>
                      <a:pt x="120" y="0"/>
                      <a:pt x="0" y="120"/>
                      <a:pt x="0" y="263"/>
                    </a:cubicBezTo>
                    <a:cubicBezTo>
                      <a:pt x="0" y="407"/>
                      <a:pt x="120" y="527"/>
                      <a:pt x="263" y="527"/>
                    </a:cubicBezTo>
                    <a:lnTo>
                      <a:pt x="8422" y="527"/>
                    </a:lnTo>
                    <a:cubicBezTo>
                      <a:pt x="8575" y="527"/>
                      <a:pt x="8695" y="407"/>
                      <a:pt x="8685" y="263"/>
                    </a:cubicBezTo>
                    <a:cubicBezTo>
                      <a:pt x="8685" y="120"/>
                      <a:pt x="8565" y="0"/>
                      <a:pt x="84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8"/>
              <p:cNvSpPr/>
              <p:nvPr/>
            </p:nvSpPr>
            <p:spPr>
              <a:xfrm>
                <a:off x="8136525" y="1835373"/>
                <a:ext cx="221169" cy="19221"/>
              </a:xfrm>
              <a:custGeom>
                <a:avLst/>
                <a:gdLst/>
                <a:ahLst/>
                <a:cxnLst/>
                <a:rect l="l" t="t" r="r" b="b"/>
                <a:pathLst>
                  <a:path w="6064" h="527" extrusionOk="0">
                    <a:moveTo>
                      <a:pt x="264" y="1"/>
                    </a:moveTo>
                    <a:cubicBezTo>
                      <a:pt x="120" y="1"/>
                      <a:pt x="1" y="120"/>
                      <a:pt x="1" y="264"/>
                    </a:cubicBezTo>
                    <a:cubicBezTo>
                      <a:pt x="1" y="407"/>
                      <a:pt x="120" y="527"/>
                      <a:pt x="264" y="527"/>
                    </a:cubicBezTo>
                    <a:lnTo>
                      <a:pt x="5791" y="527"/>
                    </a:lnTo>
                    <a:cubicBezTo>
                      <a:pt x="5944" y="527"/>
                      <a:pt x="6064" y="407"/>
                      <a:pt x="6054" y="264"/>
                    </a:cubicBezTo>
                    <a:cubicBezTo>
                      <a:pt x="6054" y="120"/>
                      <a:pt x="5934" y="1"/>
                      <a:pt x="57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8"/>
              <p:cNvSpPr/>
              <p:nvPr/>
            </p:nvSpPr>
            <p:spPr>
              <a:xfrm>
                <a:off x="8232520" y="1743062"/>
                <a:ext cx="125174" cy="19221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527" extrusionOk="0">
                    <a:moveTo>
                      <a:pt x="264" y="0"/>
                    </a:moveTo>
                    <a:cubicBezTo>
                      <a:pt x="120" y="0"/>
                      <a:pt x="1" y="120"/>
                      <a:pt x="1" y="263"/>
                    </a:cubicBezTo>
                    <a:cubicBezTo>
                      <a:pt x="1" y="407"/>
                      <a:pt x="120" y="527"/>
                      <a:pt x="264" y="527"/>
                    </a:cubicBezTo>
                    <a:lnTo>
                      <a:pt x="3159" y="527"/>
                    </a:lnTo>
                    <a:cubicBezTo>
                      <a:pt x="3312" y="527"/>
                      <a:pt x="3432" y="407"/>
                      <a:pt x="3422" y="263"/>
                    </a:cubicBezTo>
                    <a:cubicBezTo>
                      <a:pt x="3422" y="120"/>
                      <a:pt x="3302" y="0"/>
                      <a:pt x="3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8"/>
              <p:cNvSpPr/>
              <p:nvPr/>
            </p:nvSpPr>
            <p:spPr>
              <a:xfrm>
                <a:off x="7848576" y="2296274"/>
                <a:ext cx="509120" cy="19257"/>
              </a:xfrm>
              <a:custGeom>
                <a:avLst/>
                <a:gdLst/>
                <a:ahLst/>
                <a:cxnLst/>
                <a:rect l="l" t="t" r="r" b="b"/>
                <a:pathLst>
                  <a:path w="13959" h="528" extrusionOk="0">
                    <a:moveTo>
                      <a:pt x="264" y="1"/>
                    </a:moveTo>
                    <a:cubicBezTo>
                      <a:pt x="120" y="1"/>
                      <a:pt x="0" y="120"/>
                      <a:pt x="0" y="264"/>
                    </a:cubicBezTo>
                    <a:cubicBezTo>
                      <a:pt x="0" y="408"/>
                      <a:pt x="120" y="527"/>
                      <a:pt x="264" y="527"/>
                    </a:cubicBezTo>
                    <a:lnTo>
                      <a:pt x="13686" y="527"/>
                    </a:lnTo>
                    <a:cubicBezTo>
                      <a:pt x="13839" y="527"/>
                      <a:pt x="13959" y="408"/>
                      <a:pt x="13949" y="264"/>
                    </a:cubicBezTo>
                    <a:cubicBezTo>
                      <a:pt x="13949" y="120"/>
                      <a:pt x="13829" y="1"/>
                      <a:pt x="136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8"/>
              <p:cNvSpPr/>
              <p:nvPr/>
            </p:nvSpPr>
            <p:spPr>
              <a:xfrm>
                <a:off x="7944571" y="2388622"/>
                <a:ext cx="413124" cy="19221"/>
              </a:xfrm>
              <a:custGeom>
                <a:avLst/>
                <a:gdLst/>
                <a:ahLst/>
                <a:cxnLst/>
                <a:rect l="l" t="t" r="r" b="b"/>
                <a:pathLst>
                  <a:path w="11327" h="527" extrusionOk="0">
                    <a:moveTo>
                      <a:pt x="263" y="0"/>
                    </a:moveTo>
                    <a:cubicBezTo>
                      <a:pt x="120" y="0"/>
                      <a:pt x="0" y="120"/>
                      <a:pt x="0" y="263"/>
                    </a:cubicBezTo>
                    <a:cubicBezTo>
                      <a:pt x="0" y="407"/>
                      <a:pt x="120" y="527"/>
                      <a:pt x="263" y="527"/>
                    </a:cubicBezTo>
                    <a:lnTo>
                      <a:pt x="11054" y="527"/>
                    </a:lnTo>
                    <a:cubicBezTo>
                      <a:pt x="11207" y="527"/>
                      <a:pt x="11327" y="407"/>
                      <a:pt x="11317" y="263"/>
                    </a:cubicBezTo>
                    <a:cubicBezTo>
                      <a:pt x="11317" y="120"/>
                      <a:pt x="11197" y="0"/>
                      <a:pt x="11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8"/>
              <p:cNvSpPr/>
              <p:nvPr/>
            </p:nvSpPr>
            <p:spPr>
              <a:xfrm>
                <a:off x="8040566" y="2480569"/>
                <a:ext cx="317128" cy="19257"/>
              </a:xfrm>
              <a:custGeom>
                <a:avLst/>
                <a:gdLst/>
                <a:ahLst/>
                <a:cxnLst/>
                <a:rect l="l" t="t" r="r" b="b"/>
                <a:pathLst>
                  <a:path w="8695" h="528" extrusionOk="0">
                    <a:moveTo>
                      <a:pt x="263" y="1"/>
                    </a:moveTo>
                    <a:cubicBezTo>
                      <a:pt x="120" y="1"/>
                      <a:pt x="0" y="121"/>
                      <a:pt x="0" y="264"/>
                    </a:cubicBezTo>
                    <a:cubicBezTo>
                      <a:pt x="0" y="408"/>
                      <a:pt x="120" y="527"/>
                      <a:pt x="263" y="527"/>
                    </a:cubicBezTo>
                    <a:lnTo>
                      <a:pt x="8422" y="527"/>
                    </a:lnTo>
                    <a:cubicBezTo>
                      <a:pt x="8575" y="527"/>
                      <a:pt x="8695" y="408"/>
                      <a:pt x="8685" y="264"/>
                    </a:cubicBezTo>
                    <a:cubicBezTo>
                      <a:pt x="8685" y="121"/>
                      <a:pt x="8565" y="1"/>
                      <a:pt x="84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8"/>
              <p:cNvSpPr/>
              <p:nvPr/>
            </p:nvSpPr>
            <p:spPr>
              <a:xfrm>
                <a:off x="8136525" y="2572917"/>
                <a:ext cx="221169" cy="19221"/>
              </a:xfrm>
              <a:custGeom>
                <a:avLst/>
                <a:gdLst/>
                <a:ahLst/>
                <a:cxnLst/>
                <a:rect l="l" t="t" r="r" b="b"/>
                <a:pathLst>
                  <a:path w="6064" h="527" extrusionOk="0">
                    <a:moveTo>
                      <a:pt x="264" y="0"/>
                    </a:moveTo>
                    <a:cubicBezTo>
                      <a:pt x="120" y="0"/>
                      <a:pt x="1" y="120"/>
                      <a:pt x="1" y="263"/>
                    </a:cubicBezTo>
                    <a:cubicBezTo>
                      <a:pt x="1" y="407"/>
                      <a:pt x="120" y="527"/>
                      <a:pt x="264" y="527"/>
                    </a:cubicBezTo>
                    <a:lnTo>
                      <a:pt x="5791" y="527"/>
                    </a:lnTo>
                    <a:cubicBezTo>
                      <a:pt x="5944" y="527"/>
                      <a:pt x="6064" y="407"/>
                      <a:pt x="6054" y="263"/>
                    </a:cubicBezTo>
                    <a:cubicBezTo>
                      <a:pt x="6054" y="120"/>
                      <a:pt x="5934" y="0"/>
                      <a:pt x="57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8"/>
              <p:cNvSpPr/>
              <p:nvPr/>
            </p:nvSpPr>
            <p:spPr>
              <a:xfrm>
                <a:off x="8232520" y="2665229"/>
                <a:ext cx="125174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523" extrusionOk="0">
                    <a:moveTo>
                      <a:pt x="264" y="0"/>
                    </a:moveTo>
                    <a:cubicBezTo>
                      <a:pt x="120" y="0"/>
                      <a:pt x="1" y="120"/>
                      <a:pt x="1" y="264"/>
                    </a:cubicBezTo>
                    <a:cubicBezTo>
                      <a:pt x="1" y="402"/>
                      <a:pt x="120" y="522"/>
                      <a:pt x="264" y="522"/>
                    </a:cubicBezTo>
                    <a:lnTo>
                      <a:pt x="3159" y="522"/>
                    </a:lnTo>
                    <a:cubicBezTo>
                      <a:pt x="3312" y="522"/>
                      <a:pt x="3432" y="402"/>
                      <a:pt x="3422" y="264"/>
                    </a:cubicBezTo>
                    <a:cubicBezTo>
                      <a:pt x="3422" y="120"/>
                      <a:pt x="3302" y="0"/>
                      <a:pt x="31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5" name="Google Shape;495;p38"/>
          <p:cNvGrpSpPr/>
          <p:nvPr/>
        </p:nvGrpSpPr>
        <p:grpSpPr>
          <a:xfrm>
            <a:off x="5464801" y="518375"/>
            <a:ext cx="2631844" cy="3910817"/>
            <a:chOff x="5464801" y="518375"/>
            <a:chExt cx="2631844" cy="3910817"/>
          </a:xfrm>
        </p:grpSpPr>
        <p:pic>
          <p:nvPicPr>
            <p:cNvPr id="496" name="Google Shape;496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4801" y="2396200"/>
              <a:ext cx="1381801" cy="1381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14845" y="2396194"/>
              <a:ext cx="1381800" cy="2032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53175" y="518375"/>
              <a:ext cx="2021144" cy="22362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9"/>
          <p:cNvSpPr txBox="1">
            <a:spLocks noGrp="1"/>
          </p:cNvSpPr>
          <p:nvPr>
            <p:ph type="title"/>
          </p:nvPr>
        </p:nvSpPr>
        <p:spPr>
          <a:xfrm>
            <a:off x="4572000" y="158194"/>
            <a:ext cx="3345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sz="2400" dirty="0"/>
              <a:t>Інформаційні ресурси в інтернеті.</a:t>
            </a:r>
            <a:r>
              <a:rPr lang="ru-RU" sz="2400" dirty="0"/>
              <a:t/>
            </a:r>
            <a:br>
              <a:rPr lang="ru-RU" sz="2400" dirty="0"/>
            </a:br>
            <a:endParaRPr sz="2400" dirty="0"/>
          </a:p>
        </p:txBody>
      </p:sp>
      <p:sp>
        <p:nvSpPr>
          <p:cNvPr id="504" name="Google Shape;504;p39"/>
          <p:cNvSpPr txBox="1">
            <a:spLocks noGrp="1"/>
          </p:cNvSpPr>
          <p:nvPr>
            <p:ph type="subTitle" idx="1"/>
          </p:nvPr>
        </p:nvSpPr>
        <p:spPr>
          <a:xfrm>
            <a:off x="4599308" y="931412"/>
            <a:ext cx="4429859" cy="39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uk-UA" sz="1100" dirty="0"/>
              <a:t>1. Інститут соціології НАН України  </a:t>
            </a:r>
            <a:r>
              <a:rPr lang="uk-UA" sz="1100" u="sng" dirty="0">
                <a:hlinkClick r:id="rId3"/>
              </a:rPr>
              <a:t>http://www.i-soc.com.ua</a:t>
            </a:r>
            <a:endParaRPr lang="ru-RU" sz="1100" dirty="0"/>
          </a:p>
          <a:p>
            <a:r>
              <a:rPr lang="uk-UA" sz="1100" dirty="0"/>
              <a:t>2.  </a:t>
            </a:r>
            <a:r>
              <a:rPr lang="ru-RU" sz="1100" dirty="0" err="1"/>
              <a:t>Київський</a:t>
            </a:r>
            <a:r>
              <a:rPr lang="ru-RU" sz="1100" dirty="0"/>
              <a:t> </a:t>
            </a:r>
            <a:r>
              <a:rPr lang="ru-RU" sz="1100" dirty="0" err="1"/>
              <a:t>міжнародний</a:t>
            </a:r>
            <a:r>
              <a:rPr lang="ru-RU" sz="1100" dirty="0"/>
              <a:t> </a:t>
            </a:r>
            <a:r>
              <a:rPr lang="ru-RU" sz="1100" dirty="0" err="1"/>
              <a:t>інститут</a:t>
            </a:r>
            <a:r>
              <a:rPr lang="ru-RU" sz="1100" dirty="0"/>
              <a:t> </a:t>
            </a:r>
            <a:r>
              <a:rPr lang="ru-RU" sz="1100" dirty="0" err="1"/>
              <a:t>соціології</a:t>
            </a:r>
            <a:r>
              <a:rPr lang="ru-RU" sz="1100" dirty="0"/>
              <a:t>  </a:t>
            </a:r>
            <a:r>
              <a:rPr lang="uk-UA" sz="1100" u="sng" dirty="0">
                <a:hlinkClick r:id="rId4"/>
              </a:rPr>
              <a:t>https://www.kiis.com.ua</a:t>
            </a:r>
            <a:endParaRPr lang="ru-RU" sz="1100" dirty="0"/>
          </a:p>
          <a:p>
            <a:r>
              <a:rPr lang="uk-UA" sz="1100" dirty="0"/>
              <a:t>3. </a:t>
            </a:r>
            <a:r>
              <a:rPr lang="en-US" sz="1100" dirty="0" err="1"/>
              <a:t>GfK</a:t>
            </a:r>
            <a:r>
              <a:rPr lang="en-US" sz="1100" dirty="0"/>
              <a:t> Ukraine www. </a:t>
            </a:r>
            <a:r>
              <a:rPr lang="en-US" sz="1100" u="sng" dirty="0">
                <a:hlinkClick r:id="rId5"/>
              </a:rPr>
              <a:t>https://www.gfk.com/uk-ua</a:t>
            </a:r>
            <a:endParaRPr lang="ru-RU" sz="1100" dirty="0"/>
          </a:p>
          <a:p>
            <a:r>
              <a:rPr lang="uk-UA" sz="1100" dirty="0"/>
              <a:t>4. </a:t>
            </a:r>
            <a:r>
              <a:rPr lang="ru-RU" sz="1100" dirty="0"/>
              <a:t>Социологическая группа «Рейтинг» (</a:t>
            </a:r>
            <a:r>
              <a:rPr lang="en-US" sz="1100" dirty="0"/>
              <a:t>Rating Group Ukraine</a:t>
            </a:r>
            <a:r>
              <a:rPr lang="ru-RU" sz="1100" dirty="0"/>
              <a:t>) </a:t>
            </a:r>
            <a:r>
              <a:rPr lang="ru-RU" sz="1100" u="sng" dirty="0">
                <a:hlinkClick r:id="rId6"/>
              </a:rPr>
              <a:t>http://ratinggroup.ua</a:t>
            </a:r>
            <a:endParaRPr lang="ru-RU" sz="1100" dirty="0"/>
          </a:p>
          <a:p>
            <a:r>
              <a:rPr lang="uk-UA" sz="1100" dirty="0"/>
              <a:t>5. </a:t>
            </a:r>
            <a:r>
              <a:rPr lang="ru-RU" sz="1100" dirty="0"/>
              <a:t>Фонд </a:t>
            </a:r>
            <a:r>
              <a:rPr lang="ru-RU" sz="1100" dirty="0" err="1"/>
              <a:t>Демократичні</a:t>
            </a:r>
            <a:r>
              <a:rPr lang="ru-RU" sz="1100" dirty="0"/>
              <a:t> </a:t>
            </a:r>
            <a:r>
              <a:rPr lang="ru-RU" sz="1100" dirty="0" err="1"/>
              <a:t>ініціативи</a:t>
            </a:r>
            <a:r>
              <a:rPr lang="ru-RU" sz="1100" dirty="0"/>
              <a:t> </a:t>
            </a:r>
            <a:r>
              <a:rPr lang="ru-RU" sz="1100" dirty="0" err="1"/>
              <a:t>імені</a:t>
            </a:r>
            <a:r>
              <a:rPr lang="ru-RU" sz="1100" dirty="0"/>
              <a:t> </a:t>
            </a:r>
            <a:r>
              <a:rPr lang="ru-RU" sz="1100" dirty="0" err="1"/>
              <a:t>Ілька</a:t>
            </a:r>
            <a:r>
              <a:rPr lang="ru-RU" sz="1100" dirty="0"/>
              <a:t> </a:t>
            </a:r>
            <a:r>
              <a:rPr lang="ru-RU" sz="1100" dirty="0" err="1"/>
              <a:t>Кучеріва</a:t>
            </a:r>
            <a:r>
              <a:rPr lang="ru-RU" sz="1100" dirty="0"/>
              <a:t> </a:t>
            </a:r>
            <a:r>
              <a:rPr lang="ru-RU" sz="1100" u="sng" dirty="0">
                <a:hlinkClick r:id="rId7"/>
              </a:rPr>
              <a:t>https://dif.org.ua</a:t>
            </a:r>
            <a:endParaRPr lang="ru-RU" sz="1100" dirty="0"/>
          </a:p>
          <a:p>
            <a:r>
              <a:rPr lang="uk-UA" sz="1100" dirty="0"/>
              <a:t>7.  Центр</a:t>
            </a:r>
            <a:r>
              <a:rPr lang="en-US" sz="1100" dirty="0"/>
              <a:t> SOCIS </a:t>
            </a:r>
            <a:r>
              <a:rPr lang="en-US" sz="1100" u="sng" dirty="0">
                <a:hlinkClick r:id="rId8"/>
              </a:rPr>
              <a:t>http</a:t>
            </a:r>
            <a:r>
              <a:rPr lang="uk-UA" sz="1100" u="sng" dirty="0">
                <a:hlinkClick r:id="rId8"/>
              </a:rPr>
              <a:t>://</a:t>
            </a:r>
            <a:r>
              <a:rPr lang="en-US" sz="1100" u="sng" dirty="0" err="1">
                <a:hlinkClick r:id="rId8"/>
              </a:rPr>
              <a:t>socis</a:t>
            </a:r>
            <a:r>
              <a:rPr lang="uk-UA" sz="1100" u="sng" dirty="0">
                <a:hlinkClick r:id="rId8"/>
              </a:rPr>
              <a:t>.</a:t>
            </a:r>
            <a:r>
              <a:rPr lang="en-US" sz="1100" u="sng" dirty="0" err="1">
                <a:hlinkClick r:id="rId8"/>
              </a:rPr>
              <a:t>kiev</a:t>
            </a:r>
            <a:r>
              <a:rPr lang="uk-UA" sz="1100" u="sng" dirty="0">
                <a:hlinkClick r:id="rId8"/>
              </a:rPr>
              <a:t>.</a:t>
            </a:r>
            <a:r>
              <a:rPr lang="en-US" sz="1100" u="sng" dirty="0" err="1">
                <a:hlinkClick r:id="rId8"/>
              </a:rPr>
              <a:t>ua</a:t>
            </a:r>
            <a:endParaRPr lang="ru-RU" sz="1100" dirty="0"/>
          </a:p>
          <a:p>
            <a:r>
              <a:rPr lang="ru-RU" sz="1100" dirty="0"/>
              <a:t> 8. і</a:t>
            </a:r>
            <a:r>
              <a:rPr lang="en-US" sz="1100" dirty="0" err="1"/>
              <a:t>spp</a:t>
            </a:r>
            <a:r>
              <a:rPr lang="ru-RU" sz="1100" dirty="0"/>
              <a:t>.</a:t>
            </a:r>
            <a:r>
              <a:rPr lang="en-US" sz="1100" dirty="0"/>
              <a:t>org</a:t>
            </a:r>
            <a:r>
              <a:rPr lang="ru-RU" sz="1100" dirty="0"/>
              <a:t>.</a:t>
            </a:r>
            <a:r>
              <a:rPr lang="en-US" sz="1100" dirty="0" err="1"/>
              <a:t>ua</a:t>
            </a:r>
            <a:r>
              <a:rPr lang="ru-RU" sz="1100" dirty="0"/>
              <a:t> – </a:t>
            </a:r>
            <a:r>
              <a:rPr lang="ru-RU" sz="1100" dirty="0" err="1"/>
              <a:t>офіційний</a:t>
            </a:r>
            <a:r>
              <a:rPr lang="ru-RU" sz="1100" dirty="0"/>
              <a:t> сайт </a:t>
            </a:r>
            <a:r>
              <a:rPr lang="ru-RU" sz="1100" dirty="0" err="1"/>
              <a:t>Інституту</a:t>
            </a:r>
            <a:r>
              <a:rPr lang="ru-RU" sz="1100" dirty="0"/>
              <a:t> </a:t>
            </a:r>
            <a:r>
              <a:rPr lang="ru-RU" sz="1100" dirty="0" err="1"/>
              <a:t>соціальної</a:t>
            </a:r>
            <a:r>
              <a:rPr lang="ru-RU" sz="1100" dirty="0"/>
              <a:t> та </a:t>
            </a:r>
            <a:r>
              <a:rPr lang="ru-RU" sz="1100" dirty="0" err="1"/>
              <a:t>політичної</a:t>
            </a:r>
            <a:r>
              <a:rPr lang="ru-RU" sz="1100" dirty="0"/>
              <a:t> </a:t>
            </a:r>
            <a:r>
              <a:rPr lang="ru-RU" sz="1100" dirty="0" err="1"/>
              <a:t>психології</a:t>
            </a:r>
            <a:r>
              <a:rPr lang="ru-RU" sz="1100" dirty="0"/>
              <a:t> АПН </a:t>
            </a:r>
            <a:r>
              <a:rPr lang="ru-RU" sz="1100" dirty="0" err="1"/>
              <a:t>України</a:t>
            </a:r>
            <a:endParaRPr lang="ru-RU" sz="1100" dirty="0"/>
          </a:p>
          <a:p>
            <a:r>
              <a:rPr lang="uk-UA" sz="1100" dirty="0"/>
              <a:t>9. http://socionet.ru/ - </a:t>
            </a:r>
            <a:r>
              <a:rPr lang="uk-UA" sz="1100" dirty="0" err="1"/>
              <a:t>Cоціонет</a:t>
            </a:r>
            <a:r>
              <a:rPr lang="uk-UA" sz="1100" dirty="0"/>
              <a:t> – інформаційний простір з суспільних наук</a:t>
            </a:r>
            <a:endParaRPr lang="ru-RU" sz="1100" dirty="0"/>
          </a:p>
          <a:p>
            <a:r>
              <a:rPr lang="uk-UA" sz="1100" dirty="0"/>
              <a:t>10. http://www.ras.ru/russian/RAS/ofcpp.html – відділення філософії, соціології, психології і права РАН.</a:t>
            </a:r>
            <a:endParaRPr lang="ru-RU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grpSp>
        <p:nvGrpSpPr>
          <p:cNvPr id="505" name="Google Shape;505;p39"/>
          <p:cNvGrpSpPr/>
          <p:nvPr/>
        </p:nvGrpSpPr>
        <p:grpSpPr>
          <a:xfrm>
            <a:off x="771450" y="1064448"/>
            <a:ext cx="2917657" cy="2043131"/>
            <a:chOff x="771450" y="1064448"/>
            <a:chExt cx="2917657" cy="2043131"/>
          </a:xfrm>
        </p:grpSpPr>
        <p:grpSp>
          <p:nvGrpSpPr>
            <p:cNvPr id="506" name="Google Shape;506;p39"/>
            <p:cNvGrpSpPr/>
            <p:nvPr/>
          </p:nvGrpSpPr>
          <p:grpSpPr>
            <a:xfrm>
              <a:off x="2402882" y="1064448"/>
              <a:ext cx="1286225" cy="1226823"/>
              <a:chOff x="733557" y="2105323"/>
              <a:chExt cx="1286225" cy="1226823"/>
            </a:xfrm>
          </p:grpSpPr>
          <p:sp>
            <p:nvSpPr>
              <p:cNvPr id="507" name="Google Shape;507;p39"/>
              <p:cNvSpPr/>
              <p:nvPr/>
            </p:nvSpPr>
            <p:spPr>
              <a:xfrm>
                <a:off x="733557" y="2105323"/>
                <a:ext cx="1286225" cy="1226823"/>
              </a:xfrm>
              <a:custGeom>
                <a:avLst/>
                <a:gdLst/>
                <a:ahLst/>
                <a:cxnLst/>
                <a:rect l="l" t="t" r="r" b="b"/>
                <a:pathLst>
                  <a:path w="22758" h="21706" extrusionOk="0">
                    <a:moveTo>
                      <a:pt x="10857" y="532"/>
                    </a:moveTo>
                    <a:cubicBezTo>
                      <a:pt x="13609" y="532"/>
                      <a:pt x="16202" y="1608"/>
                      <a:pt x="18155" y="3561"/>
                    </a:cubicBezTo>
                    <a:cubicBezTo>
                      <a:pt x="22179" y="7575"/>
                      <a:pt x="22179" y="14121"/>
                      <a:pt x="18155" y="18145"/>
                    </a:cubicBezTo>
                    <a:cubicBezTo>
                      <a:pt x="16202" y="20098"/>
                      <a:pt x="13614" y="21170"/>
                      <a:pt x="10857" y="21170"/>
                    </a:cubicBezTo>
                    <a:cubicBezTo>
                      <a:pt x="8096" y="21170"/>
                      <a:pt x="5508" y="20098"/>
                      <a:pt x="3560" y="18145"/>
                    </a:cubicBezTo>
                    <a:cubicBezTo>
                      <a:pt x="1608" y="16198"/>
                      <a:pt x="536" y="13609"/>
                      <a:pt x="536" y="10848"/>
                    </a:cubicBezTo>
                    <a:cubicBezTo>
                      <a:pt x="536" y="8092"/>
                      <a:pt x="1608" y="5503"/>
                      <a:pt x="3560" y="3551"/>
                    </a:cubicBezTo>
                    <a:cubicBezTo>
                      <a:pt x="5508" y="1603"/>
                      <a:pt x="8096" y="532"/>
                      <a:pt x="10857" y="532"/>
                    </a:cubicBezTo>
                    <a:close/>
                    <a:moveTo>
                      <a:pt x="10857" y="0"/>
                    </a:moveTo>
                    <a:cubicBezTo>
                      <a:pt x="7958" y="0"/>
                      <a:pt x="5235" y="1125"/>
                      <a:pt x="3182" y="3178"/>
                    </a:cubicBezTo>
                    <a:cubicBezTo>
                      <a:pt x="1129" y="5226"/>
                      <a:pt x="0" y="7948"/>
                      <a:pt x="0" y="10848"/>
                    </a:cubicBezTo>
                    <a:cubicBezTo>
                      <a:pt x="0" y="13753"/>
                      <a:pt x="1129" y="16471"/>
                      <a:pt x="3182" y="18523"/>
                    </a:cubicBezTo>
                    <a:cubicBezTo>
                      <a:pt x="5235" y="20576"/>
                      <a:pt x="7958" y="21706"/>
                      <a:pt x="10857" y="21706"/>
                    </a:cubicBezTo>
                    <a:cubicBezTo>
                      <a:pt x="13752" y="21706"/>
                      <a:pt x="16480" y="20576"/>
                      <a:pt x="18533" y="18523"/>
                    </a:cubicBezTo>
                    <a:cubicBezTo>
                      <a:pt x="22758" y="14293"/>
                      <a:pt x="22758" y="7413"/>
                      <a:pt x="18533" y="3178"/>
                    </a:cubicBezTo>
                    <a:cubicBezTo>
                      <a:pt x="16480" y="1130"/>
                      <a:pt x="13757" y="0"/>
                      <a:pt x="108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9"/>
              <p:cNvSpPr/>
              <p:nvPr/>
            </p:nvSpPr>
            <p:spPr>
              <a:xfrm>
                <a:off x="913115" y="2284601"/>
                <a:ext cx="867600" cy="867412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5347" extrusionOk="0">
                    <a:moveTo>
                      <a:pt x="383" y="1"/>
                    </a:moveTo>
                    <a:lnTo>
                      <a:pt x="0" y="379"/>
                    </a:lnTo>
                    <a:lnTo>
                      <a:pt x="14968" y="15347"/>
                    </a:lnTo>
                    <a:lnTo>
                      <a:pt x="15351" y="14969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9"/>
              <p:cNvSpPr/>
              <p:nvPr/>
            </p:nvSpPr>
            <p:spPr>
              <a:xfrm>
                <a:off x="1006936" y="2199144"/>
                <a:ext cx="859236" cy="859330"/>
              </a:xfrm>
              <a:custGeom>
                <a:avLst/>
                <a:gdLst/>
                <a:ahLst/>
                <a:cxnLst/>
                <a:rect l="l" t="t" r="r" b="b"/>
                <a:pathLst>
                  <a:path w="15203" h="15204" extrusionOk="0">
                    <a:moveTo>
                      <a:pt x="384" y="1"/>
                    </a:moveTo>
                    <a:lnTo>
                      <a:pt x="1" y="384"/>
                    </a:lnTo>
                    <a:lnTo>
                      <a:pt x="14820" y="15203"/>
                    </a:lnTo>
                    <a:lnTo>
                      <a:pt x="15203" y="14820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9"/>
              <p:cNvSpPr/>
              <p:nvPr/>
            </p:nvSpPr>
            <p:spPr>
              <a:xfrm>
                <a:off x="1132971" y="2145904"/>
                <a:ext cx="786498" cy="786758"/>
              </a:xfrm>
              <a:custGeom>
                <a:avLst/>
                <a:gdLst/>
                <a:ahLst/>
                <a:cxnLst/>
                <a:rect l="l" t="t" r="r" b="b"/>
                <a:pathLst>
                  <a:path w="13916" h="13920" extrusionOk="0">
                    <a:moveTo>
                      <a:pt x="379" y="0"/>
                    </a:moveTo>
                    <a:lnTo>
                      <a:pt x="1" y="383"/>
                    </a:lnTo>
                    <a:lnTo>
                      <a:pt x="13538" y="13920"/>
                    </a:lnTo>
                    <a:lnTo>
                      <a:pt x="13916" y="13542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9"/>
              <p:cNvSpPr/>
              <p:nvPr/>
            </p:nvSpPr>
            <p:spPr>
              <a:xfrm>
                <a:off x="1275793" y="2110184"/>
                <a:ext cx="679623" cy="679710"/>
              </a:xfrm>
              <a:custGeom>
                <a:avLst/>
                <a:gdLst/>
                <a:ahLst/>
                <a:cxnLst/>
                <a:rect l="l" t="t" r="r" b="b"/>
                <a:pathLst>
                  <a:path w="12025" h="12026" extrusionOk="0">
                    <a:moveTo>
                      <a:pt x="378" y="1"/>
                    </a:moveTo>
                    <a:lnTo>
                      <a:pt x="0" y="379"/>
                    </a:lnTo>
                    <a:lnTo>
                      <a:pt x="11642" y="12025"/>
                    </a:lnTo>
                    <a:lnTo>
                      <a:pt x="12025" y="11643"/>
                    </a:lnTo>
                    <a:lnTo>
                      <a:pt x="3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9"/>
              <p:cNvSpPr/>
              <p:nvPr/>
            </p:nvSpPr>
            <p:spPr>
              <a:xfrm>
                <a:off x="1468577" y="2123692"/>
                <a:ext cx="473051" cy="473355"/>
              </a:xfrm>
              <a:custGeom>
                <a:avLst/>
                <a:gdLst/>
                <a:ahLst/>
                <a:cxnLst/>
                <a:rect l="l" t="t" r="r" b="b"/>
                <a:pathLst>
                  <a:path w="8370" h="8375" extrusionOk="0">
                    <a:moveTo>
                      <a:pt x="379" y="1"/>
                    </a:moveTo>
                    <a:lnTo>
                      <a:pt x="1" y="384"/>
                    </a:lnTo>
                    <a:lnTo>
                      <a:pt x="7987" y="8375"/>
                    </a:lnTo>
                    <a:lnTo>
                      <a:pt x="8370" y="7992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9"/>
              <p:cNvSpPr/>
              <p:nvPr/>
            </p:nvSpPr>
            <p:spPr>
              <a:xfrm>
                <a:off x="827942" y="2378478"/>
                <a:ext cx="859236" cy="859274"/>
              </a:xfrm>
              <a:custGeom>
                <a:avLst/>
                <a:gdLst/>
                <a:ahLst/>
                <a:cxnLst/>
                <a:rect l="l" t="t" r="r" b="b"/>
                <a:pathLst>
                  <a:path w="15203" h="15203" extrusionOk="0">
                    <a:moveTo>
                      <a:pt x="383" y="0"/>
                    </a:moveTo>
                    <a:lnTo>
                      <a:pt x="0" y="383"/>
                    </a:lnTo>
                    <a:lnTo>
                      <a:pt x="14819" y="15203"/>
                    </a:lnTo>
                    <a:lnTo>
                      <a:pt x="15202" y="14820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9"/>
              <p:cNvSpPr/>
              <p:nvPr/>
            </p:nvSpPr>
            <p:spPr>
              <a:xfrm>
                <a:off x="774645" y="2504232"/>
                <a:ext cx="786780" cy="78681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13921" extrusionOk="0">
                    <a:moveTo>
                      <a:pt x="378" y="0"/>
                    </a:moveTo>
                    <a:lnTo>
                      <a:pt x="0" y="378"/>
                    </a:lnTo>
                    <a:lnTo>
                      <a:pt x="13537" y="13920"/>
                    </a:lnTo>
                    <a:lnTo>
                      <a:pt x="13920" y="13537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9"/>
              <p:cNvSpPr/>
              <p:nvPr/>
            </p:nvSpPr>
            <p:spPr>
              <a:xfrm>
                <a:off x="738643" y="2647281"/>
                <a:ext cx="679679" cy="679710"/>
              </a:xfrm>
              <a:custGeom>
                <a:avLst/>
                <a:gdLst/>
                <a:ahLst/>
                <a:cxnLst/>
                <a:rect l="l" t="t" r="r" b="b"/>
                <a:pathLst>
                  <a:path w="12026" h="12026" extrusionOk="0">
                    <a:moveTo>
                      <a:pt x="379" y="1"/>
                    </a:moveTo>
                    <a:lnTo>
                      <a:pt x="1" y="384"/>
                    </a:lnTo>
                    <a:lnTo>
                      <a:pt x="11643" y="12026"/>
                    </a:lnTo>
                    <a:lnTo>
                      <a:pt x="12026" y="11643"/>
                    </a:lnTo>
                    <a:lnTo>
                      <a:pt x="3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9"/>
              <p:cNvSpPr/>
              <p:nvPr/>
            </p:nvSpPr>
            <p:spPr>
              <a:xfrm>
                <a:off x="752434" y="2839840"/>
                <a:ext cx="473334" cy="473355"/>
              </a:xfrm>
              <a:custGeom>
                <a:avLst/>
                <a:gdLst/>
                <a:ahLst/>
                <a:cxnLst/>
                <a:rect l="l" t="t" r="r" b="b"/>
                <a:pathLst>
                  <a:path w="8375" h="8375" extrusionOk="0">
                    <a:moveTo>
                      <a:pt x="384" y="1"/>
                    </a:moveTo>
                    <a:lnTo>
                      <a:pt x="1" y="384"/>
                    </a:lnTo>
                    <a:lnTo>
                      <a:pt x="7992" y="8375"/>
                    </a:lnTo>
                    <a:lnTo>
                      <a:pt x="8375" y="7992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39"/>
            <p:cNvGrpSpPr/>
            <p:nvPr/>
          </p:nvGrpSpPr>
          <p:grpSpPr>
            <a:xfrm>
              <a:off x="1197406" y="2699162"/>
              <a:ext cx="316616" cy="408418"/>
              <a:chOff x="1706656" y="1491037"/>
              <a:chExt cx="316616" cy="408418"/>
            </a:xfrm>
          </p:grpSpPr>
          <p:sp>
            <p:nvSpPr>
              <p:cNvPr id="518" name="Google Shape;518;p39"/>
              <p:cNvSpPr/>
              <p:nvPr/>
            </p:nvSpPr>
            <p:spPr>
              <a:xfrm>
                <a:off x="1706656" y="1858058"/>
                <a:ext cx="41579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35" extrusionOk="0">
                    <a:moveTo>
                      <a:pt x="570" y="1"/>
                    </a:moveTo>
                    <a:cubicBezTo>
                      <a:pt x="259" y="1"/>
                      <a:pt x="1" y="259"/>
                      <a:pt x="1" y="570"/>
                    </a:cubicBezTo>
                    <a:cubicBezTo>
                      <a:pt x="1" y="881"/>
                      <a:pt x="259" y="1135"/>
                      <a:pt x="570" y="1135"/>
                    </a:cubicBezTo>
                    <a:cubicBezTo>
                      <a:pt x="881" y="1135"/>
                      <a:pt x="1139" y="881"/>
                      <a:pt x="1139" y="570"/>
                    </a:cubicBezTo>
                    <a:cubicBezTo>
                      <a:pt x="1139" y="250"/>
                      <a:pt x="881" y="1"/>
                      <a:pt x="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9"/>
              <p:cNvSpPr/>
              <p:nvPr/>
            </p:nvSpPr>
            <p:spPr>
              <a:xfrm>
                <a:off x="1706656" y="1766440"/>
                <a:ext cx="41579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35" extrusionOk="0">
                    <a:moveTo>
                      <a:pt x="570" y="1"/>
                    </a:moveTo>
                    <a:cubicBezTo>
                      <a:pt x="259" y="1"/>
                      <a:pt x="1" y="250"/>
                      <a:pt x="1" y="570"/>
                    </a:cubicBezTo>
                    <a:cubicBezTo>
                      <a:pt x="1" y="881"/>
                      <a:pt x="259" y="1135"/>
                      <a:pt x="570" y="1135"/>
                    </a:cubicBezTo>
                    <a:cubicBezTo>
                      <a:pt x="881" y="1135"/>
                      <a:pt x="1139" y="881"/>
                      <a:pt x="1139" y="570"/>
                    </a:cubicBezTo>
                    <a:cubicBezTo>
                      <a:pt x="1139" y="259"/>
                      <a:pt x="881" y="1"/>
                      <a:pt x="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9"/>
              <p:cNvSpPr/>
              <p:nvPr/>
            </p:nvSpPr>
            <p:spPr>
              <a:xfrm>
                <a:off x="1706656" y="1674639"/>
                <a:ext cx="41579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35" extrusionOk="0">
                    <a:moveTo>
                      <a:pt x="570" y="1"/>
                    </a:moveTo>
                    <a:cubicBezTo>
                      <a:pt x="259" y="1"/>
                      <a:pt x="1" y="254"/>
                      <a:pt x="1" y="565"/>
                    </a:cubicBezTo>
                    <a:cubicBezTo>
                      <a:pt x="1" y="886"/>
                      <a:pt x="259" y="1135"/>
                      <a:pt x="570" y="1135"/>
                    </a:cubicBezTo>
                    <a:cubicBezTo>
                      <a:pt x="881" y="1135"/>
                      <a:pt x="1139" y="877"/>
                      <a:pt x="1139" y="565"/>
                    </a:cubicBezTo>
                    <a:cubicBezTo>
                      <a:pt x="1139" y="254"/>
                      <a:pt x="881" y="1"/>
                      <a:pt x="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9"/>
              <p:cNvSpPr/>
              <p:nvPr/>
            </p:nvSpPr>
            <p:spPr>
              <a:xfrm>
                <a:off x="1706656" y="1583020"/>
                <a:ext cx="41579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35" extrusionOk="0">
                    <a:moveTo>
                      <a:pt x="570" y="1"/>
                    </a:moveTo>
                    <a:cubicBezTo>
                      <a:pt x="259" y="1"/>
                      <a:pt x="1" y="250"/>
                      <a:pt x="1" y="565"/>
                    </a:cubicBezTo>
                    <a:cubicBezTo>
                      <a:pt x="1" y="876"/>
                      <a:pt x="259" y="1135"/>
                      <a:pt x="570" y="1135"/>
                    </a:cubicBezTo>
                    <a:cubicBezTo>
                      <a:pt x="881" y="1135"/>
                      <a:pt x="1139" y="876"/>
                      <a:pt x="1139" y="565"/>
                    </a:cubicBezTo>
                    <a:cubicBezTo>
                      <a:pt x="1139" y="254"/>
                      <a:pt x="881" y="1"/>
                      <a:pt x="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9"/>
              <p:cNvSpPr/>
              <p:nvPr/>
            </p:nvSpPr>
            <p:spPr>
              <a:xfrm>
                <a:off x="1706656" y="1491037"/>
                <a:ext cx="41579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40" extrusionOk="0">
                    <a:moveTo>
                      <a:pt x="570" y="1"/>
                    </a:moveTo>
                    <a:cubicBezTo>
                      <a:pt x="259" y="1"/>
                      <a:pt x="1" y="259"/>
                      <a:pt x="1" y="570"/>
                    </a:cubicBezTo>
                    <a:cubicBezTo>
                      <a:pt x="1" y="881"/>
                      <a:pt x="259" y="1140"/>
                      <a:pt x="570" y="1140"/>
                    </a:cubicBezTo>
                    <a:cubicBezTo>
                      <a:pt x="881" y="1140"/>
                      <a:pt x="1139" y="881"/>
                      <a:pt x="1139" y="570"/>
                    </a:cubicBezTo>
                    <a:cubicBezTo>
                      <a:pt x="1139" y="259"/>
                      <a:pt x="881" y="1"/>
                      <a:pt x="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9"/>
              <p:cNvSpPr/>
              <p:nvPr/>
            </p:nvSpPr>
            <p:spPr>
              <a:xfrm>
                <a:off x="1798275" y="1858058"/>
                <a:ext cx="41579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35" extrusionOk="0">
                    <a:moveTo>
                      <a:pt x="570" y="1"/>
                    </a:moveTo>
                    <a:cubicBezTo>
                      <a:pt x="259" y="1"/>
                      <a:pt x="1" y="259"/>
                      <a:pt x="1" y="570"/>
                    </a:cubicBezTo>
                    <a:cubicBezTo>
                      <a:pt x="1" y="881"/>
                      <a:pt x="259" y="1135"/>
                      <a:pt x="570" y="1135"/>
                    </a:cubicBezTo>
                    <a:cubicBezTo>
                      <a:pt x="881" y="1135"/>
                      <a:pt x="1140" y="881"/>
                      <a:pt x="1140" y="570"/>
                    </a:cubicBezTo>
                    <a:cubicBezTo>
                      <a:pt x="1140" y="250"/>
                      <a:pt x="881" y="1"/>
                      <a:pt x="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9"/>
              <p:cNvSpPr/>
              <p:nvPr/>
            </p:nvSpPr>
            <p:spPr>
              <a:xfrm>
                <a:off x="1798275" y="1766440"/>
                <a:ext cx="41579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35" extrusionOk="0">
                    <a:moveTo>
                      <a:pt x="570" y="1"/>
                    </a:moveTo>
                    <a:cubicBezTo>
                      <a:pt x="259" y="1"/>
                      <a:pt x="1" y="250"/>
                      <a:pt x="1" y="570"/>
                    </a:cubicBezTo>
                    <a:cubicBezTo>
                      <a:pt x="1" y="881"/>
                      <a:pt x="259" y="1135"/>
                      <a:pt x="570" y="1135"/>
                    </a:cubicBezTo>
                    <a:cubicBezTo>
                      <a:pt x="881" y="1135"/>
                      <a:pt x="1140" y="881"/>
                      <a:pt x="1140" y="570"/>
                    </a:cubicBezTo>
                    <a:cubicBezTo>
                      <a:pt x="1140" y="259"/>
                      <a:pt x="881" y="1"/>
                      <a:pt x="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9"/>
              <p:cNvSpPr/>
              <p:nvPr/>
            </p:nvSpPr>
            <p:spPr>
              <a:xfrm>
                <a:off x="1798275" y="1674639"/>
                <a:ext cx="41579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35" extrusionOk="0">
                    <a:moveTo>
                      <a:pt x="570" y="1"/>
                    </a:moveTo>
                    <a:cubicBezTo>
                      <a:pt x="259" y="1"/>
                      <a:pt x="1" y="254"/>
                      <a:pt x="1" y="565"/>
                    </a:cubicBezTo>
                    <a:cubicBezTo>
                      <a:pt x="1" y="886"/>
                      <a:pt x="259" y="1135"/>
                      <a:pt x="570" y="1135"/>
                    </a:cubicBezTo>
                    <a:cubicBezTo>
                      <a:pt x="881" y="1135"/>
                      <a:pt x="1140" y="877"/>
                      <a:pt x="1140" y="565"/>
                    </a:cubicBezTo>
                    <a:cubicBezTo>
                      <a:pt x="1140" y="254"/>
                      <a:pt x="881" y="1"/>
                      <a:pt x="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9"/>
              <p:cNvSpPr/>
              <p:nvPr/>
            </p:nvSpPr>
            <p:spPr>
              <a:xfrm>
                <a:off x="1798275" y="1583020"/>
                <a:ext cx="41579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35" extrusionOk="0">
                    <a:moveTo>
                      <a:pt x="570" y="1"/>
                    </a:moveTo>
                    <a:cubicBezTo>
                      <a:pt x="259" y="1"/>
                      <a:pt x="1" y="250"/>
                      <a:pt x="1" y="565"/>
                    </a:cubicBezTo>
                    <a:cubicBezTo>
                      <a:pt x="1" y="876"/>
                      <a:pt x="259" y="1135"/>
                      <a:pt x="570" y="1135"/>
                    </a:cubicBezTo>
                    <a:cubicBezTo>
                      <a:pt x="881" y="1135"/>
                      <a:pt x="1140" y="876"/>
                      <a:pt x="1140" y="565"/>
                    </a:cubicBezTo>
                    <a:cubicBezTo>
                      <a:pt x="1140" y="254"/>
                      <a:pt x="881" y="1"/>
                      <a:pt x="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9"/>
              <p:cNvSpPr/>
              <p:nvPr/>
            </p:nvSpPr>
            <p:spPr>
              <a:xfrm>
                <a:off x="1798275" y="1491037"/>
                <a:ext cx="41579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40" extrusionOk="0">
                    <a:moveTo>
                      <a:pt x="570" y="1"/>
                    </a:moveTo>
                    <a:cubicBezTo>
                      <a:pt x="259" y="1"/>
                      <a:pt x="1" y="259"/>
                      <a:pt x="1" y="570"/>
                    </a:cubicBezTo>
                    <a:cubicBezTo>
                      <a:pt x="1" y="881"/>
                      <a:pt x="259" y="1140"/>
                      <a:pt x="570" y="1140"/>
                    </a:cubicBezTo>
                    <a:cubicBezTo>
                      <a:pt x="881" y="1140"/>
                      <a:pt x="1140" y="881"/>
                      <a:pt x="1140" y="570"/>
                    </a:cubicBezTo>
                    <a:cubicBezTo>
                      <a:pt x="1140" y="259"/>
                      <a:pt x="881" y="1"/>
                      <a:pt x="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9"/>
              <p:cNvSpPr/>
              <p:nvPr/>
            </p:nvSpPr>
            <p:spPr>
              <a:xfrm>
                <a:off x="1890258" y="1858058"/>
                <a:ext cx="41396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65" y="1"/>
                    </a:moveTo>
                    <a:cubicBezTo>
                      <a:pt x="249" y="1"/>
                      <a:pt x="0" y="259"/>
                      <a:pt x="0" y="570"/>
                    </a:cubicBezTo>
                    <a:cubicBezTo>
                      <a:pt x="0" y="881"/>
                      <a:pt x="254" y="1135"/>
                      <a:pt x="565" y="1135"/>
                    </a:cubicBezTo>
                    <a:cubicBezTo>
                      <a:pt x="876" y="1135"/>
                      <a:pt x="1135" y="881"/>
                      <a:pt x="1135" y="570"/>
                    </a:cubicBezTo>
                    <a:cubicBezTo>
                      <a:pt x="1135" y="250"/>
                      <a:pt x="876" y="1"/>
                      <a:pt x="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9"/>
              <p:cNvSpPr/>
              <p:nvPr/>
            </p:nvSpPr>
            <p:spPr>
              <a:xfrm>
                <a:off x="1890258" y="1766440"/>
                <a:ext cx="41396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65" y="1"/>
                    </a:moveTo>
                    <a:cubicBezTo>
                      <a:pt x="249" y="1"/>
                      <a:pt x="0" y="250"/>
                      <a:pt x="0" y="570"/>
                    </a:cubicBezTo>
                    <a:cubicBezTo>
                      <a:pt x="0" y="881"/>
                      <a:pt x="254" y="1135"/>
                      <a:pt x="565" y="1135"/>
                    </a:cubicBezTo>
                    <a:cubicBezTo>
                      <a:pt x="876" y="1135"/>
                      <a:pt x="1135" y="881"/>
                      <a:pt x="1135" y="570"/>
                    </a:cubicBezTo>
                    <a:cubicBezTo>
                      <a:pt x="1135" y="259"/>
                      <a:pt x="876" y="1"/>
                      <a:pt x="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9"/>
              <p:cNvSpPr/>
              <p:nvPr/>
            </p:nvSpPr>
            <p:spPr>
              <a:xfrm>
                <a:off x="1890258" y="1674639"/>
                <a:ext cx="41396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65" y="1"/>
                    </a:moveTo>
                    <a:cubicBezTo>
                      <a:pt x="249" y="1"/>
                      <a:pt x="0" y="254"/>
                      <a:pt x="0" y="565"/>
                    </a:cubicBezTo>
                    <a:cubicBezTo>
                      <a:pt x="0" y="886"/>
                      <a:pt x="254" y="1135"/>
                      <a:pt x="565" y="1135"/>
                    </a:cubicBezTo>
                    <a:cubicBezTo>
                      <a:pt x="876" y="1135"/>
                      <a:pt x="1135" y="877"/>
                      <a:pt x="1135" y="565"/>
                    </a:cubicBezTo>
                    <a:cubicBezTo>
                      <a:pt x="1135" y="254"/>
                      <a:pt x="876" y="1"/>
                      <a:pt x="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9"/>
              <p:cNvSpPr/>
              <p:nvPr/>
            </p:nvSpPr>
            <p:spPr>
              <a:xfrm>
                <a:off x="1890258" y="1583020"/>
                <a:ext cx="41396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65" y="1"/>
                    </a:moveTo>
                    <a:cubicBezTo>
                      <a:pt x="249" y="1"/>
                      <a:pt x="0" y="250"/>
                      <a:pt x="0" y="565"/>
                    </a:cubicBezTo>
                    <a:cubicBezTo>
                      <a:pt x="0" y="876"/>
                      <a:pt x="254" y="1135"/>
                      <a:pt x="565" y="1135"/>
                    </a:cubicBezTo>
                    <a:cubicBezTo>
                      <a:pt x="876" y="1135"/>
                      <a:pt x="1135" y="876"/>
                      <a:pt x="1135" y="565"/>
                    </a:cubicBezTo>
                    <a:cubicBezTo>
                      <a:pt x="1135" y="254"/>
                      <a:pt x="876" y="1"/>
                      <a:pt x="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9"/>
              <p:cNvSpPr/>
              <p:nvPr/>
            </p:nvSpPr>
            <p:spPr>
              <a:xfrm>
                <a:off x="1890258" y="1491037"/>
                <a:ext cx="41396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40" extrusionOk="0">
                    <a:moveTo>
                      <a:pt x="565" y="1"/>
                    </a:moveTo>
                    <a:cubicBezTo>
                      <a:pt x="249" y="1"/>
                      <a:pt x="0" y="259"/>
                      <a:pt x="0" y="570"/>
                    </a:cubicBezTo>
                    <a:cubicBezTo>
                      <a:pt x="0" y="881"/>
                      <a:pt x="254" y="1140"/>
                      <a:pt x="565" y="1140"/>
                    </a:cubicBezTo>
                    <a:cubicBezTo>
                      <a:pt x="876" y="1140"/>
                      <a:pt x="1135" y="881"/>
                      <a:pt x="1135" y="570"/>
                    </a:cubicBezTo>
                    <a:cubicBezTo>
                      <a:pt x="1135" y="259"/>
                      <a:pt x="876" y="1"/>
                      <a:pt x="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9"/>
              <p:cNvSpPr/>
              <p:nvPr/>
            </p:nvSpPr>
            <p:spPr>
              <a:xfrm>
                <a:off x="1981876" y="1858058"/>
                <a:ext cx="41396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65" y="1"/>
                    </a:moveTo>
                    <a:cubicBezTo>
                      <a:pt x="254" y="1"/>
                      <a:pt x="1" y="259"/>
                      <a:pt x="1" y="570"/>
                    </a:cubicBezTo>
                    <a:cubicBezTo>
                      <a:pt x="1" y="881"/>
                      <a:pt x="254" y="1135"/>
                      <a:pt x="565" y="1135"/>
                    </a:cubicBezTo>
                    <a:cubicBezTo>
                      <a:pt x="876" y="1135"/>
                      <a:pt x="1135" y="881"/>
                      <a:pt x="1135" y="570"/>
                    </a:cubicBezTo>
                    <a:cubicBezTo>
                      <a:pt x="1135" y="250"/>
                      <a:pt x="876" y="1"/>
                      <a:pt x="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9"/>
              <p:cNvSpPr/>
              <p:nvPr/>
            </p:nvSpPr>
            <p:spPr>
              <a:xfrm>
                <a:off x="1981876" y="1766440"/>
                <a:ext cx="41396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65" y="1"/>
                    </a:moveTo>
                    <a:cubicBezTo>
                      <a:pt x="254" y="1"/>
                      <a:pt x="1" y="250"/>
                      <a:pt x="1" y="570"/>
                    </a:cubicBezTo>
                    <a:cubicBezTo>
                      <a:pt x="1" y="881"/>
                      <a:pt x="254" y="1135"/>
                      <a:pt x="565" y="1135"/>
                    </a:cubicBezTo>
                    <a:cubicBezTo>
                      <a:pt x="876" y="1135"/>
                      <a:pt x="1135" y="881"/>
                      <a:pt x="1135" y="570"/>
                    </a:cubicBezTo>
                    <a:cubicBezTo>
                      <a:pt x="1135" y="259"/>
                      <a:pt x="876" y="1"/>
                      <a:pt x="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9"/>
              <p:cNvSpPr/>
              <p:nvPr/>
            </p:nvSpPr>
            <p:spPr>
              <a:xfrm>
                <a:off x="1981876" y="1674639"/>
                <a:ext cx="41396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65" y="1"/>
                    </a:moveTo>
                    <a:cubicBezTo>
                      <a:pt x="254" y="1"/>
                      <a:pt x="1" y="254"/>
                      <a:pt x="1" y="565"/>
                    </a:cubicBezTo>
                    <a:cubicBezTo>
                      <a:pt x="1" y="886"/>
                      <a:pt x="254" y="1135"/>
                      <a:pt x="565" y="1135"/>
                    </a:cubicBezTo>
                    <a:cubicBezTo>
                      <a:pt x="876" y="1135"/>
                      <a:pt x="1135" y="877"/>
                      <a:pt x="1135" y="565"/>
                    </a:cubicBezTo>
                    <a:cubicBezTo>
                      <a:pt x="1135" y="254"/>
                      <a:pt x="876" y="1"/>
                      <a:pt x="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9"/>
              <p:cNvSpPr/>
              <p:nvPr/>
            </p:nvSpPr>
            <p:spPr>
              <a:xfrm>
                <a:off x="1981876" y="1583020"/>
                <a:ext cx="41396" cy="41396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565" y="1"/>
                    </a:moveTo>
                    <a:cubicBezTo>
                      <a:pt x="254" y="1"/>
                      <a:pt x="1" y="250"/>
                      <a:pt x="1" y="565"/>
                    </a:cubicBezTo>
                    <a:cubicBezTo>
                      <a:pt x="1" y="876"/>
                      <a:pt x="254" y="1135"/>
                      <a:pt x="565" y="1135"/>
                    </a:cubicBezTo>
                    <a:cubicBezTo>
                      <a:pt x="876" y="1135"/>
                      <a:pt x="1135" y="876"/>
                      <a:pt x="1135" y="565"/>
                    </a:cubicBezTo>
                    <a:cubicBezTo>
                      <a:pt x="1135" y="254"/>
                      <a:pt x="876" y="1"/>
                      <a:pt x="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9"/>
              <p:cNvSpPr/>
              <p:nvPr/>
            </p:nvSpPr>
            <p:spPr>
              <a:xfrm>
                <a:off x="1981876" y="1491037"/>
                <a:ext cx="41396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40" extrusionOk="0">
                    <a:moveTo>
                      <a:pt x="565" y="1"/>
                    </a:moveTo>
                    <a:cubicBezTo>
                      <a:pt x="254" y="1"/>
                      <a:pt x="1" y="259"/>
                      <a:pt x="1" y="570"/>
                    </a:cubicBezTo>
                    <a:cubicBezTo>
                      <a:pt x="1" y="881"/>
                      <a:pt x="254" y="1140"/>
                      <a:pt x="565" y="1140"/>
                    </a:cubicBezTo>
                    <a:cubicBezTo>
                      <a:pt x="876" y="1140"/>
                      <a:pt x="1135" y="881"/>
                      <a:pt x="1135" y="570"/>
                    </a:cubicBezTo>
                    <a:cubicBezTo>
                      <a:pt x="1135" y="259"/>
                      <a:pt x="876" y="1"/>
                      <a:pt x="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8" name="Google Shape;538;p39"/>
            <p:cNvSpPr/>
            <p:nvPr/>
          </p:nvSpPr>
          <p:spPr>
            <a:xfrm>
              <a:off x="771450" y="1624603"/>
              <a:ext cx="640019" cy="106500"/>
            </a:xfrm>
            <a:custGeom>
              <a:avLst/>
              <a:gdLst/>
              <a:ahLst/>
              <a:cxnLst/>
              <a:rect l="l" t="t" r="r" b="b"/>
              <a:pathLst>
                <a:path w="17548" h="2920" extrusionOk="0">
                  <a:moveTo>
                    <a:pt x="2676" y="0"/>
                  </a:moveTo>
                  <a:lnTo>
                    <a:pt x="1" y="2101"/>
                  </a:lnTo>
                  <a:lnTo>
                    <a:pt x="489" y="2728"/>
                  </a:lnTo>
                  <a:lnTo>
                    <a:pt x="2676" y="1015"/>
                  </a:lnTo>
                  <a:lnTo>
                    <a:pt x="5121" y="2919"/>
                  </a:lnTo>
                  <a:lnTo>
                    <a:pt x="7552" y="1015"/>
                  </a:lnTo>
                  <a:lnTo>
                    <a:pt x="9987" y="2919"/>
                  </a:lnTo>
                  <a:lnTo>
                    <a:pt x="12428" y="1015"/>
                  </a:lnTo>
                  <a:lnTo>
                    <a:pt x="14868" y="2919"/>
                  </a:lnTo>
                  <a:lnTo>
                    <a:pt x="17548" y="823"/>
                  </a:lnTo>
                  <a:lnTo>
                    <a:pt x="17060" y="192"/>
                  </a:lnTo>
                  <a:lnTo>
                    <a:pt x="14868" y="1909"/>
                  </a:lnTo>
                  <a:lnTo>
                    <a:pt x="12428" y="0"/>
                  </a:lnTo>
                  <a:lnTo>
                    <a:pt x="9987" y="1909"/>
                  </a:lnTo>
                  <a:lnTo>
                    <a:pt x="7552" y="0"/>
                  </a:lnTo>
                  <a:lnTo>
                    <a:pt x="5121" y="1909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39"/>
          <p:cNvGrpSpPr/>
          <p:nvPr/>
        </p:nvGrpSpPr>
        <p:grpSpPr>
          <a:xfrm>
            <a:off x="1197388" y="1283350"/>
            <a:ext cx="2756837" cy="3273703"/>
            <a:chOff x="1197388" y="1283350"/>
            <a:chExt cx="2756837" cy="3273703"/>
          </a:xfrm>
        </p:grpSpPr>
        <p:pic>
          <p:nvPicPr>
            <p:cNvPr id="540" name="Google Shape;540;p3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181798">
              <a:off x="1386658" y="2681641"/>
              <a:ext cx="1722104" cy="18311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3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984550" y="1799163"/>
              <a:ext cx="1969674" cy="18311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3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197388" y="1283350"/>
              <a:ext cx="1354051" cy="13540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Geometry - Bachelor of Arts in Mathematics by Slidesgo">
  <a:themeElements>
    <a:clrScheme name="Simple Light">
      <a:dk1>
        <a:srgbClr val="0E2A47"/>
      </a:dk1>
      <a:lt1>
        <a:srgbClr val="F8FAFB"/>
      </a:lt1>
      <a:dk2>
        <a:srgbClr val="00C3B1"/>
      </a:dk2>
      <a:lt2>
        <a:srgbClr val="03A293"/>
      </a:lt2>
      <a:accent1>
        <a:srgbClr val="40566D"/>
      </a:accent1>
      <a:accent2>
        <a:srgbClr val="869FB1"/>
      </a:accent2>
      <a:accent3>
        <a:srgbClr val="CFD9E0"/>
      </a:accent3>
      <a:accent4>
        <a:srgbClr val="FFFFFF"/>
      </a:accent4>
      <a:accent5>
        <a:srgbClr val="FFFFFF"/>
      </a:accent5>
      <a:accent6>
        <a:srgbClr val="FFFFFF"/>
      </a:accent6>
      <a:hlink>
        <a:srgbClr val="0E2A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343</Words>
  <Application>Microsoft Office PowerPoint</Application>
  <PresentationFormat>Экран (16:9)</PresentationFormat>
  <Paragraphs>73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Source Sans 3</vt:lpstr>
      <vt:lpstr>Share Tech</vt:lpstr>
      <vt:lpstr>Calibri</vt:lpstr>
      <vt:lpstr>Times New Roman</vt:lpstr>
      <vt:lpstr>Geometry - Bachelor of Arts in Mathematics by Slidesgo</vt:lpstr>
      <vt:lpstr>ІННОВАЦІЙНІ ВІЗУАЛЬНІ МЕТОДИ В СОЦІОЛОГІЇ</vt:lpstr>
      <vt:lpstr>МЕТА</vt:lpstr>
      <vt:lpstr> СТРУКТУРА КУРСУ </vt:lpstr>
      <vt:lpstr>ЛЕКЦІЙНИЙ БЛОК</vt:lpstr>
      <vt:lpstr> ПРАКТИЧНІ ЗАНЯТТЯ</vt:lpstr>
      <vt:lpstr> ТЕМИ ДЛЯ САМОСТІЙНОГО ОПРАЦЮВАННЯ</vt:lpstr>
      <vt:lpstr>Рекомендована література</vt:lpstr>
      <vt:lpstr>Інформаційні ресурси в інтернеті.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ІННОВАЦІЙНІ ВІЗУАЛЬНІ МЕТОДИ В СОЦІОЛОГІЇ</dc:title>
  <dc:creator>Olena Reshetnikova</dc:creator>
  <cp:lastModifiedBy>Olena Reshetnikova</cp:lastModifiedBy>
  <cp:revision>7</cp:revision>
  <dcterms:modified xsi:type="dcterms:W3CDTF">2023-10-13T06:55:02Z</dcterms:modified>
</cp:coreProperties>
</file>