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70" r:id="rId2"/>
    <p:sldId id="271" r:id="rId3"/>
    <p:sldId id="273" r:id="rId4"/>
    <p:sldId id="275" r:id="rId5"/>
    <p:sldId id="276" r:id="rId6"/>
    <p:sldId id="277" r:id="rId7"/>
    <p:sldId id="27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hare Tech" panose="020B0604020202020204" charset="0"/>
      <p:regular r:id="rId14"/>
    </p:embeddedFont>
    <p:embeddedFont>
      <p:font typeface="Source Sans 3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35045F-AE40-4E94-9188-07AD3364C0B2}">
  <a:tblStyle styleId="{3635045F-AE40-4E94-9188-07AD3364C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D831E3-9D29-4B1E-9FC2-65CF3FC48B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406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41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10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47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46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1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48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7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51" name="Google Shape;51;p6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6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6"/>
          <p:cNvSpPr/>
          <p:nvPr/>
        </p:nvSpPr>
        <p:spPr>
          <a:xfrm>
            <a:off x="214421" y="4748605"/>
            <a:ext cx="319061" cy="182399"/>
          </a:xfrm>
          <a:custGeom>
            <a:avLst/>
            <a:gdLst/>
            <a:ahLst/>
            <a:cxnLst/>
            <a:rect l="l" t="t" r="r" b="b"/>
            <a:pathLst>
              <a:path w="8748" h="5001" extrusionOk="0">
                <a:moveTo>
                  <a:pt x="4302" y="0"/>
                </a:moveTo>
                <a:lnTo>
                  <a:pt x="0" y="4302"/>
                </a:lnTo>
                <a:lnTo>
                  <a:pt x="565" y="4867"/>
                </a:lnTo>
                <a:lnTo>
                  <a:pt x="4302" y="1125"/>
                </a:lnTo>
                <a:lnTo>
                  <a:pt x="8183" y="5001"/>
                </a:lnTo>
                <a:lnTo>
                  <a:pt x="8747" y="4441"/>
                </a:lnTo>
                <a:lnTo>
                  <a:pt x="43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57200"/>
            <a:ext cx="4269300" cy="120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713225" y="2957600"/>
            <a:ext cx="42693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0" name="Google Shape;80;p11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81" name="Google Shape;81;p11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1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111" name="Google Shape;111;p14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4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" name="Google Shape;113;p14"/>
          <p:cNvGrpSpPr/>
          <p:nvPr/>
        </p:nvGrpSpPr>
        <p:grpSpPr>
          <a:xfrm>
            <a:off x="8666961" y="160869"/>
            <a:ext cx="205414" cy="205483"/>
            <a:chOff x="3113332" y="2079698"/>
            <a:chExt cx="298827" cy="298928"/>
          </a:xfrm>
        </p:grpSpPr>
        <p:sp>
          <p:nvSpPr>
            <p:cNvPr id="114" name="Google Shape;114;p14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78" y="1"/>
                  </a:moveTo>
                  <a:lnTo>
                    <a:pt x="0" y="379"/>
                  </a:lnTo>
                  <a:lnTo>
                    <a:pt x="2594" y="2972"/>
                  </a:lnTo>
                  <a:lnTo>
                    <a:pt x="2972" y="259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2594" y="1"/>
                  </a:moveTo>
                  <a:lnTo>
                    <a:pt x="0" y="2594"/>
                  </a:lnTo>
                  <a:lnTo>
                    <a:pt x="378" y="2972"/>
                  </a:lnTo>
                  <a:lnTo>
                    <a:pt x="2972" y="37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005750" y="988575"/>
            <a:ext cx="32652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1"/>
          </p:nvPr>
        </p:nvSpPr>
        <p:spPr>
          <a:xfrm>
            <a:off x="1005750" y="3284625"/>
            <a:ext cx="3265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>
            <a:spLocks noGrp="1"/>
          </p:cNvSpPr>
          <p:nvPr>
            <p:ph type="pic" idx="2"/>
          </p:nvPr>
        </p:nvSpPr>
        <p:spPr>
          <a:xfrm>
            <a:off x="4777850" y="-527500"/>
            <a:ext cx="4366200" cy="612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40" name="Google Shape;140;p18"/>
          <p:cNvGrpSpPr/>
          <p:nvPr/>
        </p:nvGrpSpPr>
        <p:grpSpPr>
          <a:xfrm>
            <a:off x="-53700" y="-49500"/>
            <a:ext cx="9251400" cy="5242500"/>
            <a:chOff x="-53700" y="-62801"/>
            <a:chExt cx="9251400" cy="5242500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-537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8"/>
            <p:cNvCxnSpPr/>
            <p:nvPr/>
          </p:nvCxnSpPr>
          <p:spPr>
            <a:xfrm rot="10800000">
              <a:off x="3023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13225" y="2116675"/>
            <a:ext cx="39360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13225" y="2776950"/>
            <a:ext cx="39360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147" name="Google Shape;147;p19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9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" name="Google Shape;149;p19"/>
          <p:cNvGrpSpPr/>
          <p:nvPr/>
        </p:nvGrpSpPr>
        <p:grpSpPr>
          <a:xfrm>
            <a:off x="8629963" y="139925"/>
            <a:ext cx="305822" cy="305092"/>
            <a:chOff x="2408238" y="1307800"/>
            <a:chExt cx="305822" cy="305092"/>
          </a:xfrm>
        </p:grpSpPr>
        <p:sp>
          <p:nvSpPr>
            <p:cNvPr id="150" name="Google Shape;150;p19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83475" y="1322350"/>
            <a:ext cx="3593400" cy="1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1"/>
          </p:nvPr>
        </p:nvSpPr>
        <p:spPr>
          <a:xfrm>
            <a:off x="4583650" y="2562000"/>
            <a:ext cx="35934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0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156" name="Google Shape;156;p20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20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" name="Google Shape;158;p20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159" name="Google Shape;159;p20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0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5" name="Google Shape;255;p30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30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1"/>
          <p:cNvGrpSpPr/>
          <p:nvPr/>
        </p:nvGrpSpPr>
        <p:grpSpPr>
          <a:xfrm rot="10800000" flipH="1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9" name="Google Shape;259;p31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31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0" r:id="rId4"/>
    <p:sldLayoutId id="2147483664" r:id="rId5"/>
    <p:sldLayoutId id="2147483665" r:id="rId6"/>
    <p:sldLayoutId id="2147483666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f.org.ua/" TargetMode="External"/><Relationship Id="rId3" Type="http://schemas.openxmlformats.org/officeDocument/2006/relationships/hyperlink" Target="https://dic.academic.ru/dic.nsf/ruwiki/314674" TargetMode="External"/><Relationship Id="rId7" Type="http://schemas.openxmlformats.org/officeDocument/2006/relationships/hyperlink" Target="http://ratinggroup.u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fk.com/uk-ua" TargetMode="External"/><Relationship Id="rId5" Type="http://schemas.openxmlformats.org/officeDocument/2006/relationships/hyperlink" Target="https://www.kiis.com.ua/" TargetMode="External"/><Relationship Id="rId4" Type="http://schemas.openxmlformats.org/officeDocument/2006/relationships/hyperlink" Target="http://www.i-soc.com.ua/" TargetMode="External"/><Relationship Id="rId9" Type="http://schemas.openxmlformats.org/officeDocument/2006/relationships/hyperlink" Target="http://socis.kiev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200" r="6311"/>
          <a:stretch/>
        </p:blipFill>
        <p:spPr>
          <a:xfrm>
            <a:off x="4777850" y="-527500"/>
            <a:ext cx="4366150" cy="6128304"/>
          </a:xfrm>
          <a:prstGeom prst="rect">
            <a:avLst/>
          </a:prstGeom>
        </p:spPr>
      </p:pic>
      <p:sp>
        <p:nvSpPr>
          <p:cNvPr id="814" name="Google Shape;814;p49"/>
          <p:cNvSpPr txBox="1">
            <a:spLocks noGrp="1"/>
          </p:cNvSpPr>
          <p:nvPr>
            <p:ph type="title"/>
          </p:nvPr>
        </p:nvSpPr>
        <p:spPr>
          <a:xfrm>
            <a:off x="457110" y="284953"/>
            <a:ext cx="3889480" cy="20031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800" dirty="0"/>
              <a:t>СОЦІОЛОГІЧНЕ ЗАБЕЗПЕЧЕННЯ МУНІЦИПАЛЬНОЇ ПОЛІТИКИ </a:t>
            </a:r>
            <a:endParaRPr sz="2800" b="1" dirty="0"/>
          </a:p>
        </p:txBody>
      </p:sp>
      <p:sp>
        <p:nvSpPr>
          <p:cNvPr id="815" name="Google Shape;815;p49"/>
          <p:cNvSpPr txBox="1">
            <a:spLocks noGrp="1"/>
          </p:cNvSpPr>
          <p:nvPr>
            <p:ph type="subTitle" idx="1"/>
          </p:nvPr>
        </p:nvSpPr>
        <p:spPr>
          <a:xfrm>
            <a:off x="397567" y="3274487"/>
            <a:ext cx="3265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/>
              <a:t>Магістр</a:t>
            </a:r>
            <a:endParaRPr lang="ru-RU" dirty="0"/>
          </a:p>
          <a:p>
            <a:r>
              <a:rPr lang="uk-UA" dirty="0"/>
              <a:t>054. Соціологія муніципальної політики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9"/>
          <p:cNvGrpSpPr/>
          <p:nvPr/>
        </p:nvGrpSpPr>
        <p:grpSpPr>
          <a:xfrm>
            <a:off x="8593686" y="205469"/>
            <a:ext cx="205414" cy="205483"/>
            <a:chOff x="3113332" y="2079698"/>
            <a:chExt cx="298827" cy="298928"/>
          </a:xfrm>
        </p:grpSpPr>
        <p:sp>
          <p:nvSpPr>
            <p:cNvPr id="817" name="Google Shape;817;p4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78" y="1"/>
                  </a:moveTo>
                  <a:lnTo>
                    <a:pt x="0" y="379"/>
                  </a:lnTo>
                  <a:lnTo>
                    <a:pt x="2594" y="2972"/>
                  </a:lnTo>
                  <a:lnTo>
                    <a:pt x="2972" y="259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2594" y="1"/>
                  </a:moveTo>
                  <a:lnTo>
                    <a:pt x="0" y="2594"/>
                  </a:lnTo>
                  <a:lnTo>
                    <a:pt x="378" y="2972"/>
                  </a:lnTo>
                  <a:lnTo>
                    <a:pt x="2972" y="37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0"/>
          <p:cNvSpPr txBox="1">
            <a:spLocks noGrp="1"/>
          </p:cNvSpPr>
          <p:nvPr>
            <p:ph type="title"/>
          </p:nvPr>
        </p:nvSpPr>
        <p:spPr>
          <a:xfrm>
            <a:off x="259326" y="498809"/>
            <a:ext cx="4269300" cy="265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dirty="0"/>
              <a:t>Метою викладання навчальної дисципліни є  набуття практичних навичок використання </a:t>
            </a:r>
            <a:r>
              <a:rPr lang="uk-UA" sz="2000" dirty="0" err="1"/>
              <a:t>методик</a:t>
            </a:r>
            <a:r>
              <a:rPr lang="uk-UA" sz="2000" dirty="0"/>
              <a:t> управління розвитком міст та здійснення виконавчої влади на визначеній території. </a:t>
            </a:r>
            <a:endParaRPr sz="2000" dirty="0"/>
          </a:p>
        </p:txBody>
      </p:sp>
      <p:sp>
        <p:nvSpPr>
          <p:cNvPr id="825" name="Google Shape;825;p50"/>
          <p:cNvSpPr/>
          <p:nvPr/>
        </p:nvSpPr>
        <p:spPr>
          <a:xfrm rot="-5400000">
            <a:off x="209451" y="174487"/>
            <a:ext cx="254323" cy="244366"/>
          </a:xfrm>
          <a:custGeom>
            <a:avLst/>
            <a:gdLst/>
            <a:ahLst/>
            <a:cxnLst/>
            <a:rect l="l" t="t" r="r" b="b"/>
            <a:pathLst>
              <a:path w="6973" h="6700" extrusionOk="0">
                <a:moveTo>
                  <a:pt x="532" y="1250"/>
                </a:moveTo>
                <a:lnTo>
                  <a:pt x="5657" y="6174"/>
                </a:lnTo>
                <a:lnTo>
                  <a:pt x="532" y="6174"/>
                </a:lnTo>
                <a:lnTo>
                  <a:pt x="532" y="1250"/>
                </a:lnTo>
                <a:close/>
                <a:moveTo>
                  <a:pt x="1" y="1"/>
                </a:moveTo>
                <a:lnTo>
                  <a:pt x="1" y="6700"/>
                </a:lnTo>
                <a:lnTo>
                  <a:pt x="6972" y="6700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50"/>
          <p:cNvGrpSpPr/>
          <p:nvPr/>
        </p:nvGrpSpPr>
        <p:grpSpPr>
          <a:xfrm>
            <a:off x="5547157" y="2551555"/>
            <a:ext cx="2883577" cy="1354023"/>
            <a:chOff x="5547157" y="2551555"/>
            <a:chExt cx="2883577" cy="1354023"/>
          </a:xfrm>
        </p:grpSpPr>
        <p:grpSp>
          <p:nvGrpSpPr>
            <p:cNvPr id="827" name="Google Shape;827;p50"/>
            <p:cNvGrpSpPr/>
            <p:nvPr/>
          </p:nvGrpSpPr>
          <p:grpSpPr>
            <a:xfrm>
              <a:off x="6713123" y="2551555"/>
              <a:ext cx="1717611" cy="1354023"/>
              <a:chOff x="6640450" y="465127"/>
              <a:chExt cx="982783" cy="774746"/>
            </a:xfrm>
          </p:grpSpPr>
          <p:sp>
            <p:nvSpPr>
              <p:cNvPr id="828" name="Google Shape;828;p50"/>
              <p:cNvSpPr/>
              <p:nvPr/>
            </p:nvSpPr>
            <p:spPr>
              <a:xfrm>
                <a:off x="6640450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674428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6848306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695232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7056162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7159998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726401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7368219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747205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757607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664045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6744287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684830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695214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705616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50"/>
              <p:cNvSpPr/>
              <p:nvPr/>
            </p:nvSpPr>
            <p:spPr>
              <a:xfrm>
                <a:off x="7159998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50"/>
              <p:cNvSpPr/>
              <p:nvPr/>
            </p:nvSpPr>
            <p:spPr>
              <a:xfrm>
                <a:off x="726420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50"/>
              <p:cNvSpPr/>
              <p:nvPr/>
            </p:nvSpPr>
            <p:spPr>
              <a:xfrm>
                <a:off x="736803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50"/>
              <p:cNvSpPr/>
              <p:nvPr/>
            </p:nvSpPr>
            <p:spPr>
              <a:xfrm>
                <a:off x="7472055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50"/>
              <p:cNvSpPr/>
              <p:nvPr/>
            </p:nvSpPr>
            <p:spPr>
              <a:xfrm>
                <a:off x="757589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50"/>
              <p:cNvSpPr/>
              <p:nvPr/>
            </p:nvSpPr>
            <p:spPr>
              <a:xfrm>
                <a:off x="6640450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50"/>
              <p:cNvSpPr/>
              <p:nvPr/>
            </p:nvSpPr>
            <p:spPr>
              <a:xfrm>
                <a:off x="674428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50"/>
              <p:cNvSpPr/>
              <p:nvPr/>
            </p:nvSpPr>
            <p:spPr>
              <a:xfrm>
                <a:off x="6848306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50"/>
              <p:cNvSpPr/>
              <p:nvPr/>
            </p:nvSpPr>
            <p:spPr>
              <a:xfrm>
                <a:off x="695232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50"/>
              <p:cNvSpPr/>
              <p:nvPr/>
            </p:nvSpPr>
            <p:spPr>
              <a:xfrm>
                <a:off x="7056162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50"/>
              <p:cNvSpPr/>
              <p:nvPr/>
            </p:nvSpPr>
            <p:spPr>
              <a:xfrm>
                <a:off x="7159998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0"/>
              <p:cNvSpPr/>
              <p:nvPr/>
            </p:nvSpPr>
            <p:spPr>
              <a:xfrm>
                <a:off x="726401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0"/>
              <p:cNvSpPr/>
              <p:nvPr/>
            </p:nvSpPr>
            <p:spPr>
              <a:xfrm>
                <a:off x="7368219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0"/>
              <p:cNvSpPr/>
              <p:nvPr/>
            </p:nvSpPr>
            <p:spPr>
              <a:xfrm>
                <a:off x="747205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0"/>
              <p:cNvSpPr/>
              <p:nvPr/>
            </p:nvSpPr>
            <p:spPr>
              <a:xfrm>
                <a:off x="757607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0"/>
              <p:cNvSpPr/>
              <p:nvPr/>
            </p:nvSpPr>
            <p:spPr>
              <a:xfrm>
                <a:off x="664045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0"/>
              <p:cNvSpPr/>
              <p:nvPr/>
            </p:nvSpPr>
            <p:spPr>
              <a:xfrm>
                <a:off x="6744287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0"/>
              <p:cNvSpPr/>
              <p:nvPr/>
            </p:nvSpPr>
            <p:spPr>
              <a:xfrm>
                <a:off x="684830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0"/>
              <p:cNvSpPr/>
              <p:nvPr/>
            </p:nvSpPr>
            <p:spPr>
              <a:xfrm>
                <a:off x="695214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50"/>
              <p:cNvSpPr/>
              <p:nvPr/>
            </p:nvSpPr>
            <p:spPr>
              <a:xfrm>
                <a:off x="705616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0"/>
              <p:cNvSpPr/>
              <p:nvPr/>
            </p:nvSpPr>
            <p:spPr>
              <a:xfrm>
                <a:off x="7159998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0"/>
              <p:cNvSpPr/>
              <p:nvPr/>
            </p:nvSpPr>
            <p:spPr>
              <a:xfrm>
                <a:off x="726420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0"/>
              <p:cNvSpPr/>
              <p:nvPr/>
            </p:nvSpPr>
            <p:spPr>
              <a:xfrm>
                <a:off x="736803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0"/>
              <p:cNvSpPr/>
              <p:nvPr/>
            </p:nvSpPr>
            <p:spPr>
              <a:xfrm>
                <a:off x="7472055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0"/>
              <p:cNvSpPr/>
              <p:nvPr/>
            </p:nvSpPr>
            <p:spPr>
              <a:xfrm>
                <a:off x="757589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0"/>
              <p:cNvSpPr/>
              <p:nvPr/>
            </p:nvSpPr>
            <p:spPr>
              <a:xfrm>
                <a:off x="664045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0"/>
              <p:cNvSpPr/>
              <p:nvPr/>
            </p:nvSpPr>
            <p:spPr>
              <a:xfrm>
                <a:off x="6744287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0"/>
              <p:cNvSpPr/>
              <p:nvPr/>
            </p:nvSpPr>
            <p:spPr>
              <a:xfrm>
                <a:off x="684830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695214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705616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7159998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726420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2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736803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7472055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757589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6640450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6744287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6848306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695232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7056162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7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7159998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7264017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7368219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7472055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5" y="1288"/>
                      <a:pt x="1293" y="996"/>
                      <a:pt x="1293" y="642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757607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6640450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1" y="1293"/>
                      <a:pt x="1293" y="1001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674428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6848306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695232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7056162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7159998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726401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7368219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1"/>
                      <a:pt x="288" y="1293"/>
                      <a:pt x="646" y="1293"/>
                    </a:cubicBezTo>
                    <a:cubicBezTo>
                      <a:pt x="1001" y="1293"/>
                      <a:pt x="1292" y="1001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747205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757607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5" y="1293"/>
                      <a:pt x="1292" y="1001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664045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6744287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684830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695214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705616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7159998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726420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736803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7472055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757589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8" name="Google Shape;908;p50"/>
            <p:cNvSpPr/>
            <p:nvPr/>
          </p:nvSpPr>
          <p:spPr>
            <a:xfrm>
              <a:off x="5547157" y="2610130"/>
              <a:ext cx="1060949" cy="130243"/>
            </a:xfrm>
            <a:custGeom>
              <a:avLst/>
              <a:gdLst/>
              <a:ahLst/>
              <a:cxnLst/>
              <a:rect l="l" t="t" r="r" b="b"/>
              <a:pathLst>
                <a:path w="29089" h="3571" extrusionOk="0">
                  <a:moveTo>
                    <a:pt x="6015" y="1"/>
                  </a:moveTo>
                  <a:lnTo>
                    <a:pt x="3173" y="2226"/>
                  </a:lnTo>
                  <a:lnTo>
                    <a:pt x="651" y="259"/>
                  </a:lnTo>
                  <a:lnTo>
                    <a:pt x="0" y="1087"/>
                  </a:lnTo>
                  <a:lnTo>
                    <a:pt x="3173" y="3570"/>
                  </a:lnTo>
                  <a:lnTo>
                    <a:pt x="6015" y="1345"/>
                  </a:lnTo>
                  <a:lnTo>
                    <a:pt x="8853" y="3570"/>
                  </a:lnTo>
                  <a:lnTo>
                    <a:pt x="11700" y="1345"/>
                  </a:lnTo>
                  <a:lnTo>
                    <a:pt x="14542" y="3570"/>
                  </a:lnTo>
                  <a:lnTo>
                    <a:pt x="17384" y="1345"/>
                  </a:lnTo>
                  <a:lnTo>
                    <a:pt x="20232" y="3570"/>
                  </a:lnTo>
                  <a:lnTo>
                    <a:pt x="23074" y="1345"/>
                  </a:lnTo>
                  <a:lnTo>
                    <a:pt x="25921" y="3570"/>
                  </a:lnTo>
                  <a:lnTo>
                    <a:pt x="29089" y="1087"/>
                  </a:lnTo>
                  <a:lnTo>
                    <a:pt x="28438" y="259"/>
                  </a:lnTo>
                  <a:lnTo>
                    <a:pt x="25921" y="2226"/>
                  </a:lnTo>
                  <a:lnTo>
                    <a:pt x="23074" y="1"/>
                  </a:lnTo>
                  <a:lnTo>
                    <a:pt x="20232" y="2226"/>
                  </a:lnTo>
                  <a:lnTo>
                    <a:pt x="17384" y="1"/>
                  </a:lnTo>
                  <a:lnTo>
                    <a:pt x="14542" y="2226"/>
                  </a:lnTo>
                  <a:lnTo>
                    <a:pt x="11700" y="1"/>
                  </a:lnTo>
                  <a:lnTo>
                    <a:pt x="8853" y="2226"/>
                  </a:lnTo>
                  <a:lnTo>
                    <a:pt x="6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50"/>
          <p:cNvGrpSpPr/>
          <p:nvPr/>
        </p:nvGrpSpPr>
        <p:grpSpPr>
          <a:xfrm>
            <a:off x="5359063" y="919663"/>
            <a:ext cx="2891675" cy="3355702"/>
            <a:chOff x="5359063" y="919663"/>
            <a:chExt cx="2891675" cy="3355702"/>
          </a:xfrm>
        </p:grpSpPr>
        <p:pic>
          <p:nvPicPr>
            <p:cNvPr id="910" name="Google Shape;910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59063" y="1031113"/>
              <a:ext cx="1354051" cy="1354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75789" y="919663"/>
              <a:ext cx="1874949" cy="2113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99700" y="2039113"/>
              <a:ext cx="2021144" cy="2236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2"/>
          <p:cNvSpPr txBox="1">
            <a:spLocks noGrp="1"/>
          </p:cNvSpPr>
          <p:nvPr>
            <p:ph type="title"/>
          </p:nvPr>
        </p:nvSpPr>
        <p:spPr>
          <a:xfrm>
            <a:off x="56529" y="2876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dirty="0"/>
              <a:t>СТРУКТУРА КУРСУ (ЗАГАЛЬНА) </a:t>
            </a:r>
            <a:endParaRPr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5923"/>
              </p:ext>
            </p:extLst>
          </p:nvPr>
        </p:nvGraphicFramePr>
        <p:xfrm>
          <a:off x="129720" y="769753"/>
          <a:ext cx="8631508" cy="3929839"/>
        </p:xfrm>
        <a:graphic>
          <a:graphicData uri="http://schemas.openxmlformats.org/drawingml/2006/table">
            <a:tbl>
              <a:tblPr firstRow="1" firstCol="1" bandRow="1">
                <a:tableStyleId>{3635045F-AE40-4E94-9188-07AD3364C0B2}</a:tableStyleId>
              </a:tblPr>
              <a:tblGrid>
                <a:gridCol w="863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772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1. Органи виконавчої влади на місцях.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08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2. Муніципальна політика: напрями, сутність, зміст.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94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3. Муніципальна влада як каталізатор громадянського суспільства.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69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4. Муніципальна влада та управління.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94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5. Державне управління та управлінські відносини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794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6. Функції муніципального управління.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408"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7. Співпраця муніципальної влади з соціологами.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25" marR="19172" marT="50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54"/>
          <p:cNvSpPr txBox="1">
            <a:spLocks noGrp="1"/>
          </p:cNvSpPr>
          <p:nvPr>
            <p:ph type="title"/>
          </p:nvPr>
        </p:nvSpPr>
        <p:spPr>
          <a:xfrm>
            <a:off x="990249" y="230424"/>
            <a:ext cx="4589717" cy="649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cap="all" dirty="0"/>
              <a:t>лекційний блок</a:t>
            </a:r>
            <a:endParaRPr b="1" dirty="0"/>
          </a:p>
        </p:txBody>
      </p:sp>
      <p:grpSp>
        <p:nvGrpSpPr>
          <p:cNvPr id="1066" name="Google Shape;1066;p54"/>
          <p:cNvGrpSpPr/>
          <p:nvPr/>
        </p:nvGrpSpPr>
        <p:grpSpPr>
          <a:xfrm>
            <a:off x="67926" y="1238055"/>
            <a:ext cx="609455" cy="1170220"/>
            <a:chOff x="7748240" y="1628575"/>
            <a:chExt cx="609455" cy="1170220"/>
          </a:xfrm>
        </p:grpSpPr>
        <p:sp>
          <p:nvSpPr>
            <p:cNvPr id="1067" name="Google Shape;1067;p54"/>
            <p:cNvSpPr/>
            <p:nvPr/>
          </p:nvSpPr>
          <p:spPr>
            <a:xfrm>
              <a:off x="7748240" y="1628575"/>
              <a:ext cx="609455" cy="1170220"/>
            </a:xfrm>
            <a:custGeom>
              <a:avLst/>
              <a:gdLst/>
              <a:ahLst/>
              <a:cxnLst/>
              <a:rect l="l" t="t" r="r" b="b"/>
              <a:pathLst>
                <a:path w="16710" h="32085" extrusionOk="0">
                  <a:moveTo>
                    <a:pt x="16174" y="1244"/>
                  </a:moveTo>
                  <a:lnTo>
                    <a:pt x="16174" y="30840"/>
                  </a:lnTo>
                  <a:lnTo>
                    <a:pt x="766" y="16040"/>
                  </a:lnTo>
                  <a:lnTo>
                    <a:pt x="16174" y="1244"/>
                  </a:lnTo>
                  <a:close/>
                  <a:moveTo>
                    <a:pt x="16700" y="0"/>
                  </a:moveTo>
                  <a:lnTo>
                    <a:pt x="0" y="16040"/>
                  </a:lnTo>
                  <a:lnTo>
                    <a:pt x="16700" y="32075"/>
                  </a:lnTo>
                  <a:lnTo>
                    <a:pt x="16700" y="0"/>
                  </a:lnTo>
                  <a:close/>
                  <a:moveTo>
                    <a:pt x="16700" y="32075"/>
                  </a:moveTo>
                  <a:lnTo>
                    <a:pt x="16700" y="32084"/>
                  </a:lnTo>
                  <a:lnTo>
                    <a:pt x="16710" y="32084"/>
                  </a:lnTo>
                  <a:lnTo>
                    <a:pt x="16700" y="320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7752580" y="2203963"/>
              <a:ext cx="605115" cy="19221"/>
            </a:xfrm>
            <a:custGeom>
              <a:avLst/>
              <a:gdLst/>
              <a:ahLst/>
              <a:cxnLst/>
              <a:rect l="l" t="t" r="r" b="b"/>
              <a:pathLst>
                <a:path w="16591" h="527" extrusionOk="0">
                  <a:moveTo>
                    <a:pt x="264" y="1"/>
                  </a:moveTo>
                  <a:cubicBezTo>
                    <a:pt x="120" y="1"/>
                    <a:pt x="1" y="120"/>
                    <a:pt x="1" y="264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16318" y="527"/>
                  </a:lnTo>
                  <a:cubicBezTo>
                    <a:pt x="16471" y="527"/>
                    <a:pt x="16591" y="407"/>
                    <a:pt x="16581" y="264"/>
                  </a:cubicBezTo>
                  <a:cubicBezTo>
                    <a:pt x="16581" y="120"/>
                    <a:pt x="16461" y="1"/>
                    <a:pt x="16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7848576" y="2111980"/>
              <a:ext cx="509120" cy="19257"/>
            </a:xfrm>
            <a:custGeom>
              <a:avLst/>
              <a:gdLst/>
              <a:ahLst/>
              <a:cxnLst/>
              <a:rect l="l" t="t" r="r" b="b"/>
              <a:pathLst>
                <a:path w="13959" h="528" extrusionOk="0">
                  <a:moveTo>
                    <a:pt x="264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8"/>
                    <a:pt x="120" y="527"/>
                    <a:pt x="264" y="527"/>
                  </a:cubicBezTo>
                  <a:lnTo>
                    <a:pt x="13686" y="527"/>
                  </a:lnTo>
                  <a:cubicBezTo>
                    <a:pt x="13839" y="527"/>
                    <a:pt x="13959" y="408"/>
                    <a:pt x="13949" y="264"/>
                  </a:cubicBezTo>
                  <a:cubicBezTo>
                    <a:pt x="13949" y="120"/>
                    <a:pt x="13829" y="1"/>
                    <a:pt x="13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7944571" y="2019668"/>
              <a:ext cx="413124" cy="19221"/>
            </a:xfrm>
            <a:custGeom>
              <a:avLst/>
              <a:gdLst/>
              <a:ahLst/>
              <a:cxnLst/>
              <a:rect l="l" t="t" r="r" b="b"/>
              <a:pathLst>
                <a:path w="11327" h="527" extrusionOk="0">
                  <a:moveTo>
                    <a:pt x="263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11054" y="527"/>
                  </a:lnTo>
                  <a:cubicBezTo>
                    <a:pt x="11207" y="527"/>
                    <a:pt x="11327" y="407"/>
                    <a:pt x="11317" y="264"/>
                  </a:cubicBezTo>
                  <a:cubicBezTo>
                    <a:pt x="11317" y="120"/>
                    <a:pt x="11197" y="1"/>
                    <a:pt x="1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8040566" y="1927357"/>
              <a:ext cx="317128" cy="19221"/>
            </a:xfrm>
            <a:custGeom>
              <a:avLst/>
              <a:gdLst/>
              <a:ahLst/>
              <a:cxnLst/>
              <a:rect l="l" t="t" r="r" b="b"/>
              <a:pathLst>
                <a:path w="8695" h="527" extrusionOk="0"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8422" y="527"/>
                  </a:lnTo>
                  <a:cubicBezTo>
                    <a:pt x="8575" y="527"/>
                    <a:pt x="8695" y="407"/>
                    <a:pt x="8685" y="263"/>
                  </a:cubicBezTo>
                  <a:cubicBezTo>
                    <a:pt x="8685" y="120"/>
                    <a:pt x="8565" y="0"/>
                    <a:pt x="8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8136525" y="1835373"/>
              <a:ext cx="221169" cy="19221"/>
            </a:xfrm>
            <a:custGeom>
              <a:avLst/>
              <a:gdLst/>
              <a:ahLst/>
              <a:cxnLst/>
              <a:rect l="l" t="t" r="r" b="b"/>
              <a:pathLst>
                <a:path w="6064" h="527" extrusionOk="0">
                  <a:moveTo>
                    <a:pt x="264" y="1"/>
                  </a:moveTo>
                  <a:cubicBezTo>
                    <a:pt x="120" y="1"/>
                    <a:pt x="1" y="120"/>
                    <a:pt x="1" y="264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5791" y="527"/>
                  </a:lnTo>
                  <a:cubicBezTo>
                    <a:pt x="5944" y="527"/>
                    <a:pt x="6064" y="407"/>
                    <a:pt x="6054" y="264"/>
                  </a:cubicBezTo>
                  <a:cubicBezTo>
                    <a:pt x="6054" y="120"/>
                    <a:pt x="5934" y="1"/>
                    <a:pt x="5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8232520" y="1743062"/>
              <a:ext cx="125174" cy="19221"/>
            </a:xfrm>
            <a:custGeom>
              <a:avLst/>
              <a:gdLst/>
              <a:ahLst/>
              <a:cxnLst/>
              <a:rect l="l" t="t" r="r" b="b"/>
              <a:pathLst>
                <a:path w="3432" h="527" extrusionOk="0">
                  <a:moveTo>
                    <a:pt x="264" y="0"/>
                  </a:moveTo>
                  <a:cubicBezTo>
                    <a:pt x="120" y="0"/>
                    <a:pt x="1" y="120"/>
                    <a:pt x="1" y="263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3159" y="527"/>
                  </a:lnTo>
                  <a:cubicBezTo>
                    <a:pt x="3312" y="527"/>
                    <a:pt x="3432" y="407"/>
                    <a:pt x="3422" y="263"/>
                  </a:cubicBezTo>
                  <a:cubicBezTo>
                    <a:pt x="3422" y="120"/>
                    <a:pt x="3302" y="0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7848576" y="2296274"/>
              <a:ext cx="509120" cy="19257"/>
            </a:xfrm>
            <a:custGeom>
              <a:avLst/>
              <a:gdLst/>
              <a:ahLst/>
              <a:cxnLst/>
              <a:rect l="l" t="t" r="r" b="b"/>
              <a:pathLst>
                <a:path w="13959" h="528" extrusionOk="0">
                  <a:moveTo>
                    <a:pt x="264" y="1"/>
                  </a:moveTo>
                  <a:cubicBezTo>
                    <a:pt x="120" y="1"/>
                    <a:pt x="0" y="120"/>
                    <a:pt x="0" y="264"/>
                  </a:cubicBezTo>
                  <a:cubicBezTo>
                    <a:pt x="0" y="408"/>
                    <a:pt x="120" y="527"/>
                    <a:pt x="264" y="527"/>
                  </a:cubicBezTo>
                  <a:lnTo>
                    <a:pt x="13686" y="527"/>
                  </a:lnTo>
                  <a:cubicBezTo>
                    <a:pt x="13839" y="527"/>
                    <a:pt x="13959" y="408"/>
                    <a:pt x="13949" y="264"/>
                  </a:cubicBezTo>
                  <a:cubicBezTo>
                    <a:pt x="13949" y="120"/>
                    <a:pt x="13829" y="1"/>
                    <a:pt x="13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7944571" y="2388622"/>
              <a:ext cx="413124" cy="19221"/>
            </a:xfrm>
            <a:custGeom>
              <a:avLst/>
              <a:gdLst/>
              <a:ahLst/>
              <a:cxnLst/>
              <a:rect l="l" t="t" r="r" b="b"/>
              <a:pathLst>
                <a:path w="11327" h="527" extrusionOk="0"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7"/>
                    <a:pt x="120" y="527"/>
                    <a:pt x="263" y="527"/>
                  </a:cubicBezTo>
                  <a:lnTo>
                    <a:pt x="11054" y="527"/>
                  </a:lnTo>
                  <a:cubicBezTo>
                    <a:pt x="11207" y="527"/>
                    <a:pt x="11327" y="407"/>
                    <a:pt x="11317" y="263"/>
                  </a:cubicBezTo>
                  <a:cubicBezTo>
                    <a:pt x="11317" y="120"/>
                    <a:pt x="11197" y="0"/>
                    <a:pt x="1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8040566" y="2480569"/>
              <a:ext cx="317128" cy="19257"/>
            </a:xfrm>
            <a:custGeom>
              <a:avLst/>
              <a:gdLst/>
              <a:ahLst/>
              <a:cxnLst/>
              <a:rect l="l" t="t" r="r" b="b"/>
              <a:pathLst>
                <a:path w="8695" h="528" extrusionOk="0">
                  <a:moveTo>
                    <a:pt x="263" y="1"/>
                  </a:moveTo>
                  <a:cubicBezTo>
                    <a:pt x="120" y="1"/>
                    <a:pt x="0" y="121"/>
                    <a:pt x="0" y="264"/>
                  </a:cubicBezTo>
                  <a:cubicBezTo>
                    <a:pt x="0" y="408"/>
                    <a:pt x="120" y="527"/>
                    <a:pt x="263" y="527"/>
                  </a:cubicBezTo>
                  <a:lnTo>
                    <a:pt x="8422" y="527"/>
                  </a:lnTo>
                  <a:cubicBezTo>
                    <a:pt x="8575" y="527"/>
                    <a:pt x="8695" y="408"/>
                    <a:pt x="8685" y="264"/>
                  </a:cubicBezTo>
                  <a:cubicBezTo>
                    <a:pt x="8685" y="121"/>
                    <a:pt x="8565" y="1"/>
                    <a:pt x="8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8136525" y="2572917"/>
              <a:ext cx="221169" cy="19221"/>
            </a:xfrm>
            <a:custGeom>
              <a:avLst/>
              <a:gdLst/>
              <a:ahLst/>
              <a:cxnLst/>
              <a:rect l="l" t="t" r="r" b="b"/>
              <a:pathLst>
                <a:path w="6064" h="527" extrusionOk="0">
                  <a:moveTo>
                    <a:pt x="264" y="0"/>
                  </a:moveTo>
                  <a:cubicBezTo>
                    <a:pt x="120" y="0"/>
                    <a:pt x="1" y="120"/>
                    <a:pt x="1" y="263"/>
                  </a:cubicBezTo>
                  <a:cubicBezTo>
                    <a:pt x="1" y="407"/>
                    <a:pt x="120" y="527"/>
                    <a:pt x="264" y="527"/>
                  </a:cubicBezTo>
                  <a:lnTo>
                    <a:pt x="5791" y="527"/>
                  </a:lnTo>
                  <a:cubicBezTo>
                    <a:pt x="5944" y="527"/>
                    <a:pt x="6064" y="407"/>
                    <a:pt x="6054" y="263"/>
                  </a:cubicBezTo>
                  <a:cubicBezTo>
                    <a:pt x="6054" y="120"/>
                    <a:pt x="5934" y="0"/>
                    <a:pt x="5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8232520" y="2665229"/>
              <a:ext cx="125174" cy="19075"/>
            </a:xfrm>
            <a:custGeom>
              <a:avLst/>
              <a:gdLst/>
              <a:ahLst/>
              <a:cxnLst/>
              <a:rect l="l" t="t" r="r" b="b"/>
              <a:pathLst>
                <a:path w="3432" h="523" extrusionOk="0">
                  <a:moveTo>
                    <a:pt x="264" y="0"/>
                  </a:moveTo>
                  <a:cubicBezTo>
                    <a:pt x="120" y="0"/>
                    <a:pt x="1" y="120"/>
                    <a:pt x="1" y="264"/>
                  </a:cubicBezTo>
                  <a:cubicBezTo>
                    <a:pt x="1" y="402"/>
                    <a:pt x="120" y="522"/>
                    <a:pt x="264" y="522"/>
                  </a:cubicBezTo>
                  <a:lnTo>
                    <a:pt x="3159" y="522"/>
                  </a:lnTo>
                  <a:cubicBezTo>
                    <a:pt x="3312" y="522"/>
                    <a:pt x="3432" y="402"/>
                    <a:pt x="3422" y="264"/>
                  </a:cubicBezTo>
                  <a:cubicBezTo>
                    <a:pt x="3422" y="120"/>
                    <a:pt x="3302" y="0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0266"/>
              </p:ext>
            </p:extLst>
          </p:nvPr>
        </p:nvGraphicFramePr>
        <p:xfrm>
          <a:off x="988443" y="1152525"/>
          <a:ext cx="7167114" cy="3597116"/>
        </p:xfrm>
        <a:graphic>
          <a:graphicData uri="http://schemas.openxmlformats.org/drawingml/2006/table">
            <a:tbl>
              <a:tblPr firstRow="1" firstCol="1" bandRow="1">
                <a:tableStyleId>{3635045F-AE40-4E94-9188-07AD3364C0B2}</a:tableStyleId>
              </a:tblPr>
              <a:tblGrid>
                <a:gridCol w="716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527">
                <a:tc>
                  <a:txBody>
                    <a:bodyPr/>
                    <a:lstStyle/>
                    <a:p>
                      <a:pPr marL="685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1. Органи виконавчої влади на місцях.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760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2. Муніципальна політика: напрями, сутність, зміст.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02">
                <a:tc>
                  <a:txBody>
                    <a:bodyPr/>
                    <a:lstStyle/>
                    <a:p>
                      <a:pPr marL="6858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3. Муніципальна влада як каталізатор громадянського суспільства. </a:t>
                      </a:r>
                      <a:endParaRPr lang="ru-RU" sz="1600">
                        <a:effectLst/>
                      </a:endParaRPr>
                    </a:p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60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Тема 4. Муніципальна влада та управління. </a:t>
                      </a:r>
                      <a:endParaRPr lang="ru-RU" sz="1600">
                        <a:effectLst/>
                      </a:endParaRPr>
                    </a:p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"/>
                        </a:spcAft>
                        <a:tabLst>
                          <a:tab pos="788035" algn="ctr"/>
                          <a:tab pos="1497330" algn="ctr"/>
                          <a:tab pos="2566670" algn="ctr"/>
                          <a:tab pos="3487420" algn="r"/>
                        </a:tabLst>
                      </a:pPr>
                      <a:r>
                        <a:rPr lang="uk-UA" sz="1600" dirty="0">
                          <a:effectLst/>
                        </a:rPr>
                        <a:t>  Тема 5. Державне 	управління та управлінські відносини </a:t>
                      </a:r>
                      <a:endParaRPr lang="ru-RU" sz="1600" dirty="0">
                        <a:effectLst/>
                      </a:endParaRPr>
                    </a:p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60">
                <a:tc>
                  <a:txBody>
                    <a:bodyPr/>
                    <a:lstStyle/>
                    <a:p>
                      <a:pPr marL="6858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6. Функції муніципального управління. </a:t>
                      </a:r>
                      <a:endParaRPr lang="ru-RU" sz="1600" dirty="0">
                        <a:effectLst/>
                      </a:endParaRPr>
                    </a:p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59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Тема 7. Співпраця муніципальної влади з соціологами. </a:t>
                      </a:r>
                      <a:endParaRPr lang="ru-RU" sz="1600" dirty="0">
                        <a:effectLst/>
                      </a:endParaRPr>
                    </a:p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01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5"/>
          <p:cNvSpPr txBox="1">
            <a:spLocks noGrp="1"/>
          </p:cNvSpPr>
          <p:nvPr>
            <p:ph type="title"/>
          </p:nvPr>
        </p:nvSpPr>
        <p:spPr>
          <a:xfrm>
            <a:off x="398500" y="0"/>
            <a:ext cx="7746039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uk-UA" sz="2000" dirty="0"/>
              <a:t>ПРАКТИЧНІ ЗАНЯТТЯ</a:t>
            </a:r>
            <a:endParaRPr sz="2000" b="1" dirty="0"/>
          </a:p>
        </p:txBody>
      </p:sp>
      <p:sp>
        <p:nvSpPr>
          <p:cNvPr id="1090" name="Google Shape;1090;p55"/>
          <p:cNvSpPr/>
          <p:nvPr/>
        </p:nvSpPr>
        <p:spPr>
          <a:xfrm>
            <a:off x="7197825" y="1889587"/>
            <a:ext cx="622351" cy="1180864"/>
          </a:xfrm>
          <a:custGeom>
            <a:avLst/>
            <a:gdLst/>
            <a:ahLst/>
            <a:cxnLst/>
            <a:rect l="l" t="t" r="r" b="b"/>
            <a:pathLst>
              <a:path w="8696" h="16500" extrusionOk="0">
                <a:moveTo>
                  <a:pt x="532" y="1230"/>
                </a:moveTo>
                <a:lnTo>
                  <a:pt x="7925" y="8245"/>
                </a:lnTo>
                <a:lnTo>
                  <a:pt x="532" y="15265"/>
                </a:lnTo>
                <a:lnTo>
                  <a:pt x="532" y="1230"/>
                </a:lnTo>
                <a:close/>
                <a:moveTo>
                  <a:pt x="1" y="0"/>
                </a:moveTo>
                <a:lnTo>
                  <a:pt x="1" y="16499"/>
                </a:lnTo>
                <a:lnTo>
                  <a:pt x="8695" y="8245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4250"/>
              </p:ext>
            </p:extLst>
          </p:nvPr>
        </p:nvGraphicFramePr>
        <p:xfrm>
          <a:off x="364040" y="660300"/>
          <a:ext cx="6547123" cy="3992508"/>
        </p:xfrm>
        <a:graphic>
          <a:graphicData uri="http://schemas.openxmlformats.org/drawingml/2006/table">
            <a:tbl>
              <a:tblPr firstRow="1" firstCol="1" bandRow="1">
                <a:tableStyleId>{3635045F-AE40-4E94-9188-07AD3364C0B2}</a:tableStyleId>
              </a:tblPr>
              <a:tblGrid>
                <a:gridCol w="654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Органи виконавчої влади на місцях.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Муніципальна політика: напрями, сутність, зміст.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Муніципальна влада як каталізатор громадянського суспільства.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Муніципальна влада та управління.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Державне управління та управлінські відносини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Функції муніципального управління. 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Співпраця муніципальної влади з соціологами.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14" marR="363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6"/>
          <p:cNvSpPr txBox="1">
            <a:spLocks noGrp="1"/>
          </p:cNvSpPr>
          <p:nvPr>
            <p:ph type="title"/>
          </p:nvPr>
        </p:nvSpPr>
        <p:spPr>
          <a:xfrm>
            <a:off x="354240" y="1898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cap="all" dirty="0"/>
              <a:t>теми для самостійного опрацювання</a:t>
            </a:r>
            <a:endParaRPr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6120"/>
              </p:ext>
            </p:extLst>
          </p:nvPr>
        </p:nvGraphicFramePr>
        <p:xfrm>
          <a:off x="114831" y="701704"/>
          <a:ext cx="5053736" cy="3484899"/>
        </p:xfrm>
        <a:graphic>
          <a:graphicData uri="http://schemas.openxmlformats.org/drawingml/2006/table">
            <a:tbl>
              <a:tblPr firstRow="1" firstCol="1" bandRow="1">
                <a:tableStyleId>{3635045F-AE40-4E94-9188-07AD3364C0B2}</a:tableStyleId>
              </a:tblPr>
              <a:tblGrid>
                <a:gridCol w="495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441">
                <a:tc gridSpan="2"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Органи виконавчої влади на місцях.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95">
                <a:tc gridSpan="2"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Муніципальна політика: напрями, сутність, зміст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41">
                <a:tc gridSpan="2">
                  <a:txBody>
                    <a:bodyPr/>
                    <a:lstStyle/>
                    <a:p>
                      <a:pPr marL="53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Муніципальна влада як каталізатор громадянського суспільства.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03">
                <a:tc gridSpan="2"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Муніципальна влада та управління.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3">
                <a:tc>
                  <a:txBody>
                    <a:bodyPr/>
                    <a:lstStyle/>
                    <a:p>
                      <a:pPr marL="64135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Державне управління та управлінські відносини </a:t>
                      </a:r>
                      <a:endParaRPr lang="ru-RU" sz="1400" dirty="0">
                        <a:effectLst/>
                      </a:endParaRPr>
                    </a:p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07"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Функції муніципального управління. </a:t>
                      </a:r>
                      <a:endParaRPr lang="ru-RU" sz="1400">
                        <a:effectLst/>
                      </a:endParaRPr>
                    </a:p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41">
                <a:tc>
                  <a:txBody>
                    <a:bodyPr/>
                    <a:lstStyle/>
                    <a:p>
                      <a:pPr marL="64135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Співпраця муніципальної влади соціологами. </a:t>
                      </a:r>
                      <a:endParaRPr lang="ru-RU" sz="1400" dirty="0">
                        <a:effectLst/>
                      </a:endParaRPr>
                    </a:p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57"/>
          <p:cNvSpPr txBox="1">
            <a:spLocks noGrp="1"/>
          </p:cNvSpPr>
          <p:nvPr>
            <p:ph type="title"/>
          </p:nvPr>
        </p:nvSpPr>
        <p:spPr>
          <a:xfrm>
            <a:off x="446567" y="157362"/>
            <a:ext cx="6795093" cy="382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000" cap="all" dirty="0"/>
              <a:t>Рекомендована література</a:t>
            </a:r>
            <a:endParaRPr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568" y="599676"/>
            <a:ext cx="8110516" cy="445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Батанов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В. Територіальна громада – основа місцевого самоврядування в Україні /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Батанов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В. – К., 2001. – 260 с.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Енциклопедія державного управління : у 8 т. /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акад.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Президентові України ; наук.-ред. колегія : Ю. В. Ковбасюк (голова) та ін. – Т. 5 : Територіальне управління / наук.-ред. колегія : О. Ю. Амосов (співголова), О. С. Ігнатенко (співголова) та ін. ; за ред. О. Ю. Амосова, О. С. Ігнатенка, А. О. Кузнецова. – Х. : Вид-во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ХарРІ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НАДУ “Магістр”, 2011. – 408 с.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Сірий Є.В. Соціологія: загальна теорія, історія розвитку, спеціальні та  	галузеві теорії /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К.: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Атіка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2004. 480 с.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громадськості у процесі прийняття рішень на місцевому рівні [Текст] :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К. :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Ленвіт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426 с.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Публічна влада. URL: </a:t>
            </a:r>
            <a:r>
              <a:rPr lang="uk-UA" sz="8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https://dic.academic.ru/dic.nsf/ruwiki/314674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55"/>
              </a:spcAft>
            </a:pPr>
            <a:r>
              <a:rPr lang="uk-UA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449580" algn="ctr"/>
                <a:tab pos="899160" algn="ctr"/>
                <a:tab pos="1348740" algn="ctr"/>
                <a:tab pos="1798320" algn="ctr"/>
                <a:tab pos="2247900" algn="ctr"/>
                <a:tab pos="2698115" algn="ctr"/>
                <a:tab pos="3147695" algn="ctr"/>
                <a:tab pos="4370705" algn="ctr"/>
              </a:tabLst>
            </a:pPr>
            <a:r>
              <a:rPr lang="uk-UA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uk-UA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 	 	 	 	 	 	Допоміжна література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Енциклопедія державного управління : у 8 т. /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акад.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Президентові України ; наук.-ред. колегія : Ю. В. Ковбасюк (голова) та ін. – Т. 5 : Територіальне управління / наук.-ред. колегія : О. Ю. Амосов (співголова), О. С. Ігнатенко (співголова) та ін. ; за ред. О. Ю. Амосова, О. С. Ігнатенка, А. О. Кузнецова. – Х. : Вид-во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ХарРІ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НАДУ “Магістр”, 2011. – 408 с.</a:t>
            </a:r>
            <a:r>
              <a:rPr lang="uk-UA" sz="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Конституція України  // Відомості Верховної Ради України. 1996. № 30. Ст. 141. 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місцеве самоврядування в Україні: Закон України від 21 травня 1997 року // Відомості Верховної Ради України. 1997. № 24. Ст. 170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5"/>
              </a:spcAft>
            </a:pPr>
            <a:r>
              <a:rPr lang="uk-UA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449580" algn="ctr"/>
                <a:tab pos="899160" algn="ctr"/>
                <a:tab pos="1348740" algn="ctr"/>
                <a:tab pos="1798320" algn="ctr"/>
                <a:tab pos="2247900" algn="ctr"/>
                <a:tab pos="2698115" algn="ctr"/>
                <a:tab pos="4318635" algn="ctr"/>
              </a:tabLst>
            </a:pPr>
            <a:r>
              <a:rPr lang="uk-UA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 	 	 	 	 	 	 	</a:t>
            </a:r>
            <a:r>
              <a:rPr lang="uk-UA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Інформаційні ресурси в інтернеті.</a:t>
            </a:r>
            <a:r>
              <a:rPr lang="uk-UA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0"/>
              </a:spcAft>
              <a:buClr>
                <a:srgbClr val="222222"/>
              </a:buClr>
              <a:buSzPts val="1200"/>
              <a:buFont typeface="+mj-lt"/>
              <a:buAutoNum type="arabicPeriod"/>
            </a:pP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 соціології НАН України 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uk-UA"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http://www.i-soc.com.ua</a:t>
            </a:r>
            <a:r>
              <a:rPr lang="uk-UA" sz="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Київський міжнародний інститут соціології  </a:t>
            </a:r>
            <a:r>
              <a:rPr lang="uk-UA" sz="8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https://www.kiis.com.ua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Clr>
                <a:srgbClr val="222222"/>
              </a:buClr>
              <a:buSzPts val="1200"/>
              <a:buFont typeface="+mj-lt"/>
              <a:buAutoNum type="arabicPeriod"/>
            </a:pP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GfK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www.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uk-UA"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https://www.gfk.com/uk-ua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0"/>
              </a:spcAft>
              <a:buClr>
                <a:srgbClr val="222222"/>
              </a:buClr>
              <a:buSzPts val="1200"/>
              <a:buFont typeface="+mj-lt"/>
              <a:buAutoNum type="arabicPeriod"/>
            </a:pP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Социологическая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«Рейтинг» (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uk-UA"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http://ratinggroup.ua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0"/>
              </a:spcAft>
              <a:buClr>
                <a:srgbClr val="222222"/>
              </a:buClr>
              <a:buSzPts val="1200"/>
              <a:buFont typeface="+mj-lt"/>
              <a:buAutoNum type="arabicPeriod"/>
            </a:pP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 Демократичні ініціативи імені Ілька </a:t>
            </a:r>
            <a:r>
              <a:rPr lang="uk-UA" sz="800" dirty="0" err="1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Кучеріва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uk-UA"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https://dif.org.ua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07000"/>
              </a:lnSpc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SOCIS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uk-UA" sz="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http://socis.kiev.ua</a:t>
            </a:r>
            <a:r>
              <a:rPr lang="uk-UA" sz="80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іspp.org.ua – офіційний сайт Інституту соціальної та політичної психології АПН України</a:t>
            </a:r>
            <a:r>
              <a:rPr lang="uk-UA" sz="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http://socionet.ru/ - </a:t>
            </a:r>
            <a:r>
              <a:rPr lang="uk-UA" sz="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Cоціонет</a:t>
            </a: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інформаційний простір з суспільних наук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http://www.ras.ru/russian/RAS/ofcpp.html – відділення філософії, соціології, психології і права РАН.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http://www.socium.info/library.html – бібліотека соціологічної літератури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http://www.studfiles.ru/all-vuz/879/folder:2208/ - бібліотека соціологічної літератури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www.uceps.com.ua/ukr/all/sociology (Архів соціологічних даних Українського центру економічних і політичних досліджень імені Олександра Разумкова, м. Київ).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www.ukrstat.gov.ua (Статистичні матеріали Держкомстату України)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www.sociology.kharkov.ua (Домашня сторінка харківських соціологів)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9210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222222"/>
              </a:buClr>
              <a:buSzPts val="1200"/>
              <a:buFont typeface="+mj-lt"/>
              <a:buAutoNum type="arabicPeriod" startAt="7"/>
            </a:pPr>
            <a:r>
              <a:rPr lang="uk-UA" sz="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www.i-soc.com.ua (Домашня сторінка Інституту соціології НАН України </a:t>
            </a:r>
            <a:endParaRPr lang="ru-RU" sz="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30"/>
              </a:spcAft>
            </a:pPr>
            <a:r>
              <a:rPr lang="uk-UA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y - Bachelor of Arts in Mathematics by Slidesgo">
  <a:themeElements>
    <a:clrScheme name="Simple Light">
      <a:dk1>
        <a:srgbClr val="0E2A47"/>
      </a:dk1>
      <a:lt1>
        <a:srgbClr val="F8FAFB"/>
      </a:lt1>
      <a:dk2>
        <a:srgbClr val="00C3B1"/>
      </a:dk2>
      <a:lt2>
        <a:srgbClr val="03A293"/>
      </a:lt2>
      <a:accent1>
        <a:srgbClr val="40566D"/>
      </a:accent1>
      <a:accent2>
        <a:srgbClr val="869FB1"/>
      </a:accent2>
      <a:accent3>
        <a:srgbClr val="CFD9E0"/>
      </a:accent3>
      <a:accent4>
        <a:srgbClr val="FFFFFF"/>
      </a:accent4>
      <a:accent5>
        <a:srgbClr val="FFFFFF"/>
      </a:accent5>
      <a:accent6>
        <a:srgbClr val="FFFFFF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410</Words>
  <Application>Microsoft Office PowerPoint</Application>
  <PresentationFormat>Экран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Share Tech</vt:lpstr>
      <vt:lpstr>Source Sans 3</vt:lpstr>
      <vt:lpstr>Arial</vt:lpstr>
      <vt:lpstr>Times New Roman</vt:lpstr>
      <vt:lpstr>Geometry - Bachelor of Arts in Mathematics by Slidesgo</vt:lpstr>
      <vt:lpstr>СОЦІОЛОГІЧНЕ ЗАБЕЗПЕЧЕННЯ МУНІЦИПАЛЬНОЇ ПОЛІТИКИ </vt:lpstr>
      <vt:lpstr>Метою викладання навчальної дисципліни є  набуття практичних навичок використання методик управління розвитком міст та здійснення виконавчої влади на визначеній території. </vt:lpstr>
      <vt:lpstr>СТРУКТУРА КУРСУ (ЗАГАЛЬНА) </vt:lpstr>
      <vt:lpstr>лекційний блок</vt:lpstr>
      <vt:lpstr>ПРАКТИЧНІ ЗАНЯТТЯ</vt:lpstr>
      <vt:lpstr>теми для самостійного опрацювання</vt:lpstr>
      <vt:lpstr>Рекомендована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проблеми соціогуманітарних наук</dc:title>
  <dc:creator>Olena Reshetnikova</dc:creator>
  <cp:lastModifiedBy>Viktorovna Irina</cp:lastModifiedBy>
  <cp:revision>4</cp:revision>
  <dcterms:modified xsi:type="dcterms:W3CDTF">2023-10-13T17:05:38Z</dcterms:modified>
</cp:coreProperties>
</file>