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BCC3-4106-4349-B2F4-6F9F4ABD1C2C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6AC8-0D4D-4EA7-AE34-8431C5F107B6}" type="slidenum">
              <a:rPr lang="ru-UA" smtClean="0"/>
              <a:t>‹№›</a:t>
            </a:fld>
            <a:endParaRPr lang="ru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836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BCC3-4106-4349-B2F4-6F9F4ABD1C2C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6AC8-0D4D-4EA7-AE34-8431C5F107B6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22428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BCC3-4106-4349-B2F4-6F9F4ABD1C2C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6AC8-0D4D-4EA7-AE34-8431C5F107B6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4273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BCC3-4106-4349-B2F4-6F9F4ABD1C2C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6AC8-0D4D-4EA7-AE34-8431C5F107B6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411771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BCC3-4106-4349-B2F4-6F9F4ABD1C2C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6AC8-0D4D-4EA7-AE34-8431C5F107B6}" type="slidenum">
              <a:rPr lang="ru-UA" smtClean="0"/>
              <a:t>‹№›</a:t>
            </a:fld>
            <a:endParaRPr lang="ru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456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BCC3-4106-4349-B2F4-6F9F4ABD1C2C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6AC8-0D4D-4EA7-AE34-8431C5F107B6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14781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BCC3-4106-4349-B2F4-6F9F4ABD1C2C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6AC8-0D4D-4EA7-AE34-8431C5F107B6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351860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BCC3-4106-4349-B2F4-6F9F4ABD1C2C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6AC8-0D4D-4EA7-AE34-8431C5F107B6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751864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BCC3-4106-4349-B2F4-6F9F4ABD1C2C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6AC8-0D4D-4EA7-AE34-8431C5F107B6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656925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18CBCC3-4106-4349-B2F4-6F9F4ABD1C2C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AEA6AC8-0D4D-4EA7-AE34-8431C5F107B6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565098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BCC3-4106-4349-B2F4-6F9F4ABD1C2C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A6AC8-0D4D-4EA7-AE34-8431C5F107B6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80584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18CBCC3-4106-4349-B2F4-6F9F4ABD1C2C}" type="datetimeFigureOut">
              <a:rPr lang="ru-UA" smtClean="0"/>
              <a:t>04.11.2024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AEA6AC8-0D4D-4EA7-AE34-8431C5F107B6}" type="slidenum">
              <a:rPr lang="ru-UA" smtClean="0"/>
              <a:t>‹№›</a:t>
            </a:fld>
            <a:endParaRPr lang="ru-U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1579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E0B8637-C443-4368-AF80-1FBAC5245CDC}"/>
              </a:ext>
            </a:extLst>
          </p:cNvPr>
          <p:cNvSpPr txBox="1"/>
          <p:nvPr/>
        </p:nvSpPr>
        <p:spPr>
          <a:xfrm>
            <a:off x="2483556" y="5586273"/>
            <a:ext cx="6096000" cy="390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Мелітополь-Запоріжжя – 2024 </a:t>
            </a:r>
            <a:endParaRPr lang="ru-UA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484DF6-1823-48BF-BD29-FAC8D7CB488D}"/>
              </a:ext>
            </a:extLst>
          </p:cNvPr>
          <p:cNvSpPr txBox="1"/>
          <p:nvPr/>
        </p:nvSpPr>
        <p:spPr>
          <a:xfrm>
            <a:off x="2190044" y="225884"/>
            <a:ext cx="6096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Мелітопольський державний педагогічний університет 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імені Богдана Хмельницького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Факультет суспільно-гуманітарних наук та права</a:t>
            </a:r>
            <a:br>
              <a:rPr lang="uk-UA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Кафедра права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5ACA69-E4E5-4535-BBE9-4875561EA93D}"/>
              </a:ext>
            </a:extLst>
          </p:cNvPr>
          <p:cNvSpPr txBox="1"/>
          <p:nvPr/>
        </p:nvSpPr>
        <p:spPr>
          <a:xfrm>
            <a:off x="2122311" y="2267214"/>
            <a:ext cx="6096000" cy="1461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Освітній компонент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kumimoji="0" lang="uk-UA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АДВОКАТУРА ТА НОТАРІАТ УКРАЇНИ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120 годи – 4 кредити (залік)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непарний семестр</a:t>
            </a:r>
          </a:p>
        </p:txBody>
      </p:sp>
      <p:pic>
        <p:nvPicPr>
          <p:cNvPr id="2050" name="Picture 2" descr="УЧАСТЬ НОТАРІУСА У КРИМІНАЛЬНО-ПРОЦЕСУАЛЬНИХ ПРАВОВІДНОСИНАХ – Нотаріат  України">
            <a:extLst>
              <a:ext uri="{FF2B5EF4-FFF2-40B4-BE49-F238E27FC236}">
                <a16:creationId xmlns:a16="http://schemas.microsoft.com/office/drawing/2014/main" id="{38976D8A-B71B-47FC-ACA9-013F74CB5A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1556" y="2604718"/>
            <a:ext cx="3751863" cy="1679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750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620CD4F-1F63-4BD6-A346-CCFACBE8365B}"/>
              </a:ext>
            </a:extLst>
          </p:cNvPr>
          <p:cNvSpPr txBox="1"/>
          <p:nvPr/>
        </p:nvSpPr>
        <p:spPr>
          <a:xfrm>
            <a:off x="1388533" y="2020711"/>
            <a:ext cx="97536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Навчальна дисципліна є правовою дисципліною, яка займає важливе місце у системі професійної підготовки. Поглиблене вивчення курсу дозволяє студентам одержати основи професійних знань у цьому виді юридичної діяльності, належним чином орієнтуватися та застосовувати діюче законодавство України при здійсненні професійних обов'язків, сприяє виробленню у майбутніх правознавців навичок у використанні передбачених законом засобів і способів захисту конституційних прав громадян при наданні різних видів кваліфікованої правової допомоги.</a:t>
            </a:r>
            <a:endParaRPr lang="ru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74C7E3-FD85-4C42-A6AE-343E5D16B143}"/>
              </a:ext>
            </a:extLst>
          </p:cNvPr>
          <p:cNvSpPr txBox="1"/>
          <p:nvPr/>
        </p:nvSpPr>
        <p:spPr>
          <a:xfrm>
            <a:off x="3454400" y="695867"/>
            <a:ext cx="70329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«Адвокатура та нотаріат України» </a:t>
            </a:r>
            <a:endParaRPr lang="ru-UA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462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FFCFF46-3808-4429-9A25-C57A42AF5470}"/>
              </a:ext>
            </a:extLst>
          </p:cNvPr>
          <p:cNvSpPr txBox="1"/>
          <p:nvPr/>
        </p:nvSpPr>
        <p:spPr>
          <a:xfrm>
            <a:off x="406400" y="2169644"/>
            <a:ext cx="523804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1200" b="1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600" b="1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авдання курсу: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теоретичні:</a:t>
            </a:r>
            <a:endParaRPr lang="ru-UA" sz="16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поняття та завдання нотаріату, структура нотаріату, джерела нотаріального процесу, Кодекс професійної етики нотаріусів України.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організація адвокатури в Україні, джерела та правове регулювання адвокатської діяльності, загальні принципи організації адвокатури.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практичні:</a:t>
            </a:r>
            <a:endParaRPr lang="ru-UA" sz="16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знання нотаріального процесу та його стадій, організація роботи державних нотаріальних контор;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організаційні форми та види адвокатської діяльності,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знання міжнародних правових документів, які регламентують діяльність адвокатури;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придбання навичок публічного виступу і спілкування.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6CB16C-64A4-4F96-BF39-A6A165363AA5}"/>
              </a:ext>
            </a:extLst>
          </p:cNvPr>
          <p:cNvSpPr txBox="1"/>
          <p:nvPr/>
        </p:nvSpPr>
        <p:spPr>
          <a:xfrm>
            <a:off x="214489" y="142376"/>
            <a:ext cx="11763022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навчальної дисципліни: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надання студентам базових знань набуття знань з питань правового регулювання організації та діяльності адвокатури та нотаріату України, перспектив подальшого їх розвитку і реформування з врахуванням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входження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України до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європейського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правового простору;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розвиваюча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вивчення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закономірностей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організації роботи нотаріусів та адвокатів, характеристика їх правового статусу в системі органів української держави, методів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прийомів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адвокатської стратегії та тактики у різних видах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судочинства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виховна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сформувати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якості: аналізувати нормативно-правові документи, які застосовують нотаріуси та адвокати у своїй діяльності; складати та застосовувати процесуально-правові документи з нотаріату та адвокатури; готувати судові промови.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73D99E-F250-43D5-B5B6-08EE3A7070A1}"/>
              </a:ext>
            </a:extLst>
          </p:cNvPr>
          <p:cNvSpPr txBox="1"/>
          <p:nvPr/>
        </p:nvSpPr>
        <p:spPr>
          <a:xfrm>
            <a:off x="5825067" y="2261929"/>
            <a:ext cx="607342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Згідно з вимогами освітньо-професійної програми студенти повинні: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b="1" i="1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знати:</a:t>
            </a:r>
            <a:endParaRPr lang="ru-UA" sz="16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16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 дисципліни, її структуру та основні категорії;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16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виникнення та розвиток нотаріату та адвокатури;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16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законодавчу базу, що є підґрунтям діяльності нотаріату та адвокатури;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16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систему органів  адвокатури; систему органів та посадових осіб, які вчиняють нотаріальні дії та забезпечують захист прав та законних інтересів фізичних та юридичних осіб.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b="1" i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вміти:</a:t>
            </a:r>
            <a:endParaRPr lang="ru-UA" sz="16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16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аналізувати нормативно-правові документи, які застосовують нотаріуси та адвокати у своїй діяльності;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16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складати та застосовувати процесуально-правові документи в діяльності нотаріату та адвокатури.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250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A2B4342-04CC-477D-A5BF-36B6EF1A443A}"/>
              </a:ext>
            </a:extLst>
          </p:cNvPr>
          <p:cNvSpPr txBox="1"/>
          <p:nvPr/>
        </p:nvSpPr>
        <p:spPr>
          <a:xfrm>
            <a:off x="406400" y="198280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Модуль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Адвокатура як правозахисний інститут.</a:t>
            </a:r>
            <a:endParaRPr lang="ru-UA" dirty="0"/>
          </a:p>
        </p:txBody>
      </p:sp>
      <p:graphicFrame>
        <p:nvGraphicFramePr>
          <p:cNvPr id="6" name="Таблиця 5">
            <a:extLst>
              <a:ext uri="{FF2B5EF4-FFF2-40B4-BE49-F238E27FC236}">
                <a16:creationId xmlns:a16="http://schemas.microsoft.com/office/drawing/2014/main" id="{3930593C-E6B3-4969-9F49-E1FBEDE471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365761"/>
              </p:ext>
            </p:extLst>
          </p:nvPr>
        </p:nvGraphicFramePr>
        <p:xfrm>
          <a:off x="406400" y="2522758"/>
          <a:ext cx="5452533" cy="2942336"/>
        </p:xfrm>
        <a:graphic>
          <a:graphicData uri="http://schemas.openxmlformats.org/drawingml/2006/table">
            <a:tbl>
              <a:tblPr firstRow="1" firstCol="1" bandRow="1"/>
              <a:tblGrid>
                <a:gridCol w="5452533">
                  <a:extLst>
                    <a:ext uri="{9D8B030D-6E8A-4147-A177-3AD203B41FA5}">
                      <a16:colId xmlns:a16="http://schemas.microsoft.com/office/drawing/2014/main" val="514818283"/>
                    </a:ext>
                  </a:extLst>
                </a:gridCol>
              </a:tblGrid>
              <a:tr h="222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1.</a:t>
                      </a: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Історія виникнення та розвитку адвокатури.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5301442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2.</a:t>
                      </a: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Поняття адвокатури, її завдання, організаційні форми, види і принципи адвокатської діяльності.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49335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3.</a:t>
                      </a:r>
                      <a:r>
                        <a:rPr lang="uk-UA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Адвокатське самоврядування.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404662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4.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Правила адвокатської етики. Дисциплінарна відповідальність адвоката.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56761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5.</a:t>
                      </a:r>
                      <a:r>
                        <a:rPr lang="uk-UA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Правові гарантії адвокатської діяльності.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6945235"/>
                  </a:ext>
                </a:extLst>
              </a:tr>
              <a:tr h="1727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6.</a:t>
                      </a: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Адвокат у кримінальному судочинстві.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91513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7.</a:t>
                      </a:r>
                      <a:r>
                        <a:rPr lang="uk-UA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Участь адвоката у цивільному судочинстві.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5426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8.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Участь адвоката у господарському і адміністративному судочинстві.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05936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48E0AB5-2593-4655-9E9A-7EB39553857E}"/>
              </a:ext>
            </a:extLst>
          </p:cNvPr>
          <p:cNvSpPr txBox="1"/>
          <p:nvPr/>
        </p:nvSpPr>
        <p:spPr>
          <a:xfrm>
            <a:off x="6423378" y="2068113"/>
            <a:ext cx="5000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2. Нотаріальна діяльність в Україні.</a:t>
            </a:r>
            <a:endParaRPr lang="ru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я 9">
            <a:extLst>
              <a:ext uri="{FF2B5EF4-FFF2-40B4-BE49-F238E27FC236}">
                <a16:creationId xmlns:a16="http://schemas.microsoft.com/office/drawing/2014/main" id="{6A512CC8-52D8-481E-80F5-9A9D70436C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355354"/>
              </p:ext>
            </p:extLst>
          </p:nvPr>
        </p:nvGraphicFramePr>
        <p:xfrm>
          <a:off x="6096000" y="2522758"/>
          <a:ext cx="5553427" cy="2458212"/>
        </p:xfrm>
        <a:graphic>
          <a:graphicData uri="http://schemas.openxmlformats.org/drawingml/2006/table">
            <a:tbl>
              <a:tblPr firstRow="1" firstCol="1" bandRow="1"/>
              <a:tblGrid>
                <a:gridCol w="5553427">
                  <a:extLst>
                    <a:ext uri="{9D8B030D-6E8A-4147-A177-3AD203B41FA5}">
                      <a16:colId xmlns:a16="http://schemas.microsoft.com/office/drawing/2014/main" val="1809536100"/>
                    </a:ext>
                  </a:extLst>
                </a:gridCol>
              </a:tblGrid>
              <a:tr h="601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9.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Виникнення та становлення нотаріату. Поняття нотаріуса.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1294997"/>
                  </a:ext>
                </a:extLst>
              </a:tr>
              <a:tr h="254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10. 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Організація роботи нотаріальних органів.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4328127"/>
                  </a:ext>
                </a:extLst>
              </a:tr>
              <a:tr h="254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11.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Загальні правила вчинення нотаріальних дій.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9744931"/>
                  </a:ext>
                </a:extLst>
              </a:tr>
              <a:tr h="254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12.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Правила вчинення окремих видів нотаріальних дій.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2480381"/>
                  </a:ext>
                </a:extLst>
              </a:tr>
              <a:tr h="254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13. 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Видача нотаріусом свідоцтв.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231769"/>
                  </a:ext>
                </a:extLst>
              </a:tr>
              <a:tr h="254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14.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Нотаріальне засвідчення та зберігання.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1295900"/>
                  </a:ext>
                </a:extLst>
              </a:tr>
              <a:tr h="254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15.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Застосування нотаріусом законодавства іноземних держав.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7421818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BEB6672-2014-476B-9E74-F78FA2150E02}"/>
              </a:ext>
            </a:extLst>
          </p:cNvPr>
          <p:cNvSpPr txBox="1"/>
          <p:nvPr/>
        </p:nvSpPr>
        <p:spPr>
          <a:xfrm>
            <a:off x="1083733" y="639423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Короткий зміст курсу:</a:t>
            </a:r>
            <a:endParaRPr lang="ru-UA" sz="3200" b="1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AA0E899-8C48-4F9A-B9F2-E58406592C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6669" y="211292"/>
            <a:ext cx="1513417" cy="144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707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BA8E2A4-CBDD-4ED6-9E26-B716EB0EDD57}"/>
              </a:ext>
            </a:extLst>
          </p:cNvPr>
          <p:cNvSpPr txBox="1"/>
          <p:nvPr/>
        </p:nvSpPr>
        <p:spPr>
          <a:xfrm>
            <a:off x="959555" y="181957"/>
            <a:ext cx="10453511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1600" b="1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Перелік</a:t>
            </a:r>
            <a:r>
              <a:rPr lang="uk-UA" sz="1600" b="1" kern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компетентностей,</a:t>
            </a:r>
            <a:r>
              <a:rPr lang="uk-UA" sz="1600" b="1" kern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uk-UA" sz="1600" b="1" kern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uk-UA" sz="1600" b="1" kern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uk-UA" sz="1600" b="1" kern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uk-UA" sz="1600" b="1" kern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навчальної</a:t>
            </a:r>
            <a:r>
              <a:rPr lang="uk-UA" sz="1600" b="1" kern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uk-UA" sz="1600" b="1" kern="1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(з</a:t>
            </a:r>
            <a:r>
              <a:rPr lang="uk-UA" sz="1600" b="1" kern="14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ОПП).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b="1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Загальні компетентності (ЗК)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b="1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ЗК2.</a:t>
            </a:r>
            <a:r>
              <a:rPr lang="uk-UA" sz="1600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Здатність застосовувати знання у практичних ситуаціях;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b="1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ЗКЗ</a:t>
            </a:r>
            <a:r>
              <a:rPr lang="uk-UA" sz="1600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Знання та розуміння предметної області та розуміння професійної діяльності. 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b="1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ЗК4</a:t>
            </a:r>
            <a:r>
              <a:rPr lang="uk-UA" sz="1600" kern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Здатність спілкуватися державною мовою як усно, так і письмово.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b="1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Спеціальні (фахові, предметні компетентності) (СК)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b="1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СК3</a:t>
            </a:r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Повага до честі і гідності людини як найвищої соціальної цінності, розуміння їх правової природи.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СК7</a:t>
            </a:r>
            <a:r>
              <a:rPr lang="ru-RU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Здатність застосовувати знання завдань, принципів і доктрин національного права, а також змісту правових інститутів, щонайменше з таких галузей права, як: конституційне право, адміністративне право і адміністративне процесуальне право, цивільне і цивільне процесуальне право, кримінальне і кримінальне процесуальне право. 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СК13.</a:t>
            </a:r>
            <a:r>
              <a:rPr lang="ru-RU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Здатність до критичного та системного аналізу правових явищ і застосування </a:t>
            </a:r>
            <a:r>
              <a:rPr lang="ru-RU" sz="1600" kern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набутих</a:t>
            </a:r>
            <a:r>
              <a:rPr lang="ru-RU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знань у професійній діяльності. 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b="1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СК14.</a:t>
            </a:r>
            <a:r>
              <a:rPr lang="uk-UA" sz="16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Здатність до консультування з правових питань, зокрема, можливих способів захисту прав та інтересів клієнтів, відповідно до вимог професійної етики, належного дотримання норм щодо нерозголошення персональних даних та конфіденційної інформації. 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580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4ACA225-807A-4C3C-AE88-4E00A002E135}"/>
              </a:ext>
            </a:extLst>
          </p:cNvPr>
          <p:cNvSpPr txBox="1"/>
          <p:nvPr/>
        </p:nvSpPr>
        <p:spPr>
          <a:xfrm>
            <a:off x="598313" y="852906"/>
            <a:ext cx="60960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ПРН2.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Здійснювати аналіз суспільних процесів у контексті аналізованої проблеми і демонструвати власне бачення шляхів її розв’язання.</a:t>
            </a:r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ПРН10.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Вільно спілкуватися державною та іноземною мовами як усно, так і письмово, правильно вживаючи правничу термінологію.</a:t>
            </a:r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ПРН12.</a:t>
            </a:r>
            <a:r>
              <a:rPr lang="uk-UA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Доносити до респондента матеріал з певної проблематики доступно і зрозуміло.</a:t>
            </a:r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ПРН13.</a:t>
            </a:r>
            <a:r>
              <a:rPr lang="uk-UA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Пояснювати характер певних подій та процесів з розумінням професійного та суспільного контексту.</a:t>
            </a:r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ПРН23</a:t>
            </a:r>
            <a:r>
              <a:rPr lang="uk-UA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Надавати консультації щодо можливих способів захисту прав та інтересів клієнтів у різних правових ситуаціях.</a:t>
            </a:r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Вивчення навчальної дисципліни «Адвокатура та нотаріат України» спрямовано на розвиток у здобувачів вищої освіти таких компетентностей.</a:t>
            </a:r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1CA46C-D9DA-4D2D-AD81-17C0032F00A4}"/>
              </a:ext>
            </a:extLst>
          </p:cNvPr>
          <p:cNvSpPr txBox="1"/>
          <p:nvPr/>
        </p:nvSpPr>
        <p:spPr>
          <a:xfrm>
            <a:off x="2246489" y="33462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Програмні результати навчання (ПРН)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6F73CC-38F8-4468-B0A3-579D6A6450FB}"/>
              </a:ext>
            </a:extLst>
          </p:cNvPr>
          <p:cNvSpPr txBox="1"/>
          <p:nvPr/>
        </p:nvSpPr>
        <p:spPr>
          <a:xfrm>
            <a:off x="7247466" y="2078503"/>
            <a:ext cx="466231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en-US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Soft </a:t>
            </a:r>
            <a:r>
              <a:rPr lang="uk-UA" b="1" i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en-US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kills</a:t>
            </a:r>
            <a:r>
              <a:rPr lang="uk-UA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які формуються в освітньому компоненті</a:t>
            </a:r>
          </a:p>
          <a:p>
            <a:pPr indent="450215" algn="ctr"/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Комунікація </a:t>
            </a:r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Критичне мислення </a:t>
            </a:r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Вирішення проблем  </a:t>
            </a:r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Прийняття рішень  </a:t>
            </a:r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Емоційний інтелект </a:t>
            </a:r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Ненасильницьке спілкування  </a:t>
            </a:r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 Управління знаннями </a:t>
            </a:r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 Робота в режимі невизначеності </a:t>
            </a:r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9. Самоаналіз і саморефлексія.</a:t>
            </a:r>
            <a:endParaRPr lang="ru-UA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38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992A91-92D3-4BAF-8B76-C4685EB84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194426"/>
            <a:ext cx="9917289" cy="1450757"/>
          </a:xfrm>
        </p:spPr>
        <p:txBody>
          <a:bodyPr/>
          <a:lstStyle/>
          <a:p>
            <a:pPr algn="ctr"/>
            <a:r>
              <a:rPr lang="uk-UA" b="1" dirty="0"/>
              <a:t>Дякую за увагу!</a:t>
            </a:r>
            <a:endParaRPr lang="ru-UA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CC5CF56-F8CE-4018-AE59-6F8FC27AD9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979" y="1941002"/>
            <a:ext cx="3408362" cy="340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296251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спектива">
  <a:themeElements>
    <a:clrScheme name="Ретроспектива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Ретроспектив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спектива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</TotalTime>
  <Words>909</Words>
  <Application>Microsoft Office PowerPoint</Application>
  <PresentationFormat>Широкий екран</PresentationFormat>
  <Paragraphs>79</Paragraphs>
  <Slides>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 3</vt:lpstr>
      <vt:lpstr>Ретроспектива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ВЛАДИМИР ИВАНОВИЧ</dc:creator>
  <cp:lastModifiedBy>ВЛАДИМИР ИВАНОВИЧ</cp:lastModifiedBy>
  <cp:revision>4</cp:revision>
  <dcterms:created xsi:type="dcterms:W3CDTF">2024-11-04T21:09:51Z</dcterms:created>
  <dcterms:modified xsi:type="dcterms:W3CDTF">2024-11-04T21:37:50Z</dcterms:modified>
</cp:coreProperties>
</file>