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2" autoAdjust="0"/>
    <p:restoredTop sz="94650" autoAdjust="0"/>
  </p:normalViewPr>
  <p:slideViewPr>
    <p:cSldViewPr>
      <p:cViewPr varScale="1">
        <p:scale>
          <a:sx n="96" d="100"/>
          <a:sy n="96" d="100"/>
        </p:scale>
        <p:origin x="1233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042D-4207-4860-B513-0B048140F92F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2F330-73BE-460B-ADBE-F11514206ABE}" type="slidenum">
              <a:rPr lang="ru-RU" smtClean="0"/>
              <a:t>‹№›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042D-4207-4860-B513-0B048140F92F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2F330-73BE-460B-ADBE-F11514206ABE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042D-4207-4860-B513-0B048140F92F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2F330-73BE-460B-ADBE-F11514206ABE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042D-4207-4860-B513-0B048140F92F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2F330-73BE-460B-ADBE-F11514206ABE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042D-4207-4860-B513-0B048140F92F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912F330-73BE-460B-ADBE-F11514206ABE}" type="slidenum">
              <a:rPr lang="ru-RU" smtClean="0"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042D-4207-4860-B513-0B048140F92F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2F330-73BE-460B-ADBE-F11514206ABE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042D-4207-4860-B513-0B048140F92F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2F330-73BE-460B-ADBE-F11514206ABE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042D-4207-4860-B513-0B048140F92F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2F330-73BE-460B-ADBE-F11514206ABE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042D-4207-4860-B513-0B048140F92F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2F330-73BE-460B-ADBE-F11514206ABE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042D-4207-4860-B513-0B048140F92F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2F330-73BE-460B-ADBE-F11514206ABE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042D-4207-4860-B513-0B048140F92F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2F330-73BE-460B-ADBE-F11514206ABE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A87042D-4207-4860-B513-0B048140F92F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912F330-73BE-460B-ADBE-F11514206ABE}" type="slidenum">
              <a:rPr lang="ru-RU" smtClean="0"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Андрій Гордєєв привітав курсантів з нагоди складання Присяги працівника поліції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36712" y="44624"/>
            <a:ext cx="12313368" cy="9525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1332656" y="2967335"/>
            <a:ext cx="10513168" cy="2554545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8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ДОСУДОВЕ РОЗСЛІДУВАННЯ</a:t>
            </a:r>
            <a:endParaRPr lang="ru-RU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ДЯКУЮ ЗА УВАГУ</a:t>
            </a:r>
            <a:endParaRPr lang="ru-RU" dirty="0"/>
          </a:p>
        </p:txBody>
      </p:sp>
      <p:sp>
        <p:nvSpPr>
          <p:cNvPr id="5" name="Місце для вмісту 4">
            <a:extLst>
              <a:ext uri="{FF2B5EF4-FFF2-40B4-BE49-F238E27FC236}">
                <a16:creationId xmlns:a16="http://schemas.microsoft.com/office/drawing/2014/main" id="{998CCD60-F665-09BB-D649-40FA83F36E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chemeClr val="bg1"/>
                </a:solidFill>
              </a:rPr>
              <a:t>ДОСУДОВЕ РОЗСЛІДУВАННЯ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4558184"/>
          </a:xfrm>
        </p:spPr>
        <p:txBody>
          <a:bodyPr>
            <a:normAutofit/>
          </a:bodyPr>
          <a:lstStyle/>
          <a:p>
            <a:pPr algn="ctr"/>
            <a:r>
              <a:rPr lang="ru-RU" i="1" dirty="0">
                <a:solidFill>
                  <a:schemeClr val="bg1"/>
                </a:solidFill>
                <a:latin typeface="Bookman Old Style" pitchFamily="18" charset="0"/>
              </a:rPr>
              <a:t>Введений в </a:t>
            </a:r>
            <a:r>
              <a:rPr lang="ru-RU" i="1" dirty="0" err="1">
                <a:solidFill>
                  <a:schemeClr val="bg1"/>
                </a:solidFill>
                <a:latin typeface="Bookman Old Style" pitchFamily="18" charset="0"/>
              </a:rPr>
              <a:t>Кримінальний</a:t>
            </a:r>
            <a:r>
              <a:rPr lang="ru-RU" i="1" dirty="0">
                <a:solidFill>
                  <a:schemeClr val="bg1"/>
                </a:solidFill>
                <a:latin typeface="Bookman Old Style" pitchFamily="18" charset="0"/>
              </a:rPr>
              <a:t> кодекс </a:t>
            </a:r>
            <a:r>
              <a:rPr lang="ru-RU" i="1" dirty="0" err="1">
                <a:solidFill>
                  <a:schemeClr val="bg1"/>
                </a:solidFill>
                <a:latin typeface="Bookman Old Style" pitchFamily="18" charset="0"/>
              </a:rPr>
              <a:t>України</a:t>
            </a:r>
            <a:r>
              <a:rPr lang="ru-RU" i="1" dirty="0">
                <a:solidFill>
                  <a:schemeClr val="bg1"/>
                </a:solidFill>
                <a:latin typeface="Bookman Old Style" pitchFamily="18" charset="0"/>
              </a:rPr>
              <a:t> та </a:t>
            </a:r>
            <a:r>
              <a:rPr lang="ru-RU" i="1" dirty="0" err="1">
                <a:solidFill>
                  <a:schemeClr val="bg1"/>
                </a:solidFill>
                <a:latin typeface="Bookman Old Style" pitchFamily="18" charset="0"/>
              </a:rPr>
              <a:t>Кримінальний</a:t>
            </a:r>
            <a:r>
              <a:rPr lang="ru-RU" i="1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i="1" dirty="0" err="1">
                <a:solidFill>
                  <a:schemeClr val="bg1"/>
                </a:solidFill>
                <a:latin typeface="Bookman Old Style" pitchFamily="18" charset="0"/>
              </a:rPr>
              <a:t>процесуальний</a:t>
            </a:r>
            <a:r>
              <a:rPr lang="ru-RU" i="1" dirty="0">
                <a:solidFill>
                  <a:schemeClr val="bg1"/>
                </a:solidFill>
                <a:latin typeface="Bookman Old Style" pitchFamily="18" charset="0"/>
              </a:rPr>
              <a:t> кодекс </a:t>
            </a:r>
            <a:r>
              <a:rPr lang="ru-RU" i="1" dirty="0" err="1">
                <a:solidFill>
                  <a:schemeClr val="bg1"/>
                </a:solidFill>
                <a:latin typeface="Bookman Old Style" pitchFamily="18" charset="0"/>
              </a:rPr>
              <a:t>України</a:t>
            </a:r>
            <a:r>
              <a:rPr lang="ru-RU" i="1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i="1" dirty="0" err="1">
                <a:solidFill>
                  <a:schemeClr val="bg1"/>
                </a:solidFill>
                <a:latin typeface="Bookman Old Style" pitchFamily="18" charset="0"/>
              </a:rPr>
              <a:t>передбачає</a:t>
            </a:r>
            <a:r>
              <a:rPr lang="ru-RU" i="1" dirty="0">
                <a:solidFill>
                  <a:schemeClr val="bg1"/>
                </a:solidFill>
                <a:latin typeface="Bookman Old Style" pitchFamily="18" charset="0"/>
              </a:rPr>
              <a:t> ЗАГАЛЬНІ ТА </a:t>
            </a:r>
            <a:r>
              <a:rPr lang="ru-RU" i="1" dirty="0" err="1">
                <a:solidFill>
                  <a:schemeClr val="bg1"/>
                </a:solidFill>
                <a:latin typeface="Bookman Old Style" pitchFamily="18" charset="0"/>
              </a:rPr>
              <a:t>особливІ</a:t>
            </a:r>
            <a:r>
              <a:rPr lang="ru-RU" i="1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i="1" dirty="0" err="1">
                <a:solidFill>
                  <a:schemeClr val="bg1"/>
                </a:solidFill>
                <a:latin typeface="Bookman Old Style" pitchFamily="18" charset="0"/>
              </a:rPr>
              <a:t>процедурИ</a:t>
            </a:r>
            <a:r>
              <a:rPr lang="ru-RU" i="1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i="1" dirty="0" err="1">
                <a:solidFill>
                  <a:schemeClr val="bg1"/>
                </a:solidFill>
                <a:latin typeface="Bookman Old Style" pitchFamily="18" charset="0"/>
              </a:rPr>
              <a:t>проведення</a:t>
            </a:r>
            <a:r>
              <a:rPr lang="ru-RU" i="1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i="1" dirty="0" err="1">
                <a:solidFill>
                  <a:schemeClr val="bg1"/>
                </a:solidFill>
                <a:latin typeface="Bookman Old Style" pitchFamily="18" charset="0"/>
              </a:rPr>
              <a:t>досудового</a:t>
            </a:r>
            <a:r>
              <a:rPr lang="ru-RU" i="1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i="1" dirty="0" err="1">
                <a:solidFill>
                  <a:schemeClr val="bg1"/>
                </a:solidFill>
                <a:latin typeface="Bookman Old Style" pitchFamily="18" charset="0"/>
              </a:rPr>
              <a:t>розслідування</a:t>
            </a:r>
            <a:r>
              <a:rPr lang="ru-RU" i="1" dirty="0">
                <a:solidFill>
                  <a:schemeClr val="bg1"/>
                </a:solidFill>
                <a:latin typeface="Bookman Old Style" pitchFamily="18" charset="0"/>
              </a:rPr>
              <a:t>..</a:t>
            </a:r>
            <a:endParaRPr lang="ru-RU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9" name="Содержимое 8" descr="small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44008" y="2070470"/>
            <a:ext cx="4040188" cy="3662785"/>
          </a:xfrm>
        </p:spPr>
      </p:pic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Досудове розслідування</a:t>
            </a:r>
            <a:endParaRPr lang="ru-RU" dirty="0"/>
          </a:p>
        </p:txBody>
      </p:sp>
      <p:pic>
        <p:nvPicPr>
          <p:cNvPr id="4" name="Содержимое 3" descr="201058_police-2122394_1920-m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2324" y="1607309"/>
            <a:ext cx="7899351" cy="4708525"/>
          </a:xfrm>
          <a:ln>
            <a:solidFill>
              <a:schemeClr val="accent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0E5B6D-1A61-33B5-C3B7-4A01938CE16D}"/>
              </a:ext>
            </a:extLst>
          </p:cNvPr>
          <p:cNvSpPr txBox="1"/>
          <p:nvPr/>
        </p:nvSpPr>
        <p:spPr>
          <a:xfrm>
            <a:off x="683568" y="1772816"/>
            <a:ext cx="7632848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це перша стадія кримінального процесу яка починається з моменту внесення відомостей про кримінальне правопорушення до Єдиного реєстру досудових розслідувань, в ході якої відповідно до кримінального процесуального закону спеціально уповноважені особи органів досудового розслідування зобов’язані всебічно, повно і неупереджено дослідити обставин кримінального провадження, виявити як ті обставини, що викривають, так і ті, що виправдовують підозрюваного, обвинуваченого, а також обставини, що пом’якшують чи обтяжують його покарання, надати їм належну правову оцінку та забезпечити прийняття законних і неупереджених процесуальних рішень.</a:t>
            </a:r>
            <a:endParaRPr lang="uk-UA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Завданнями досудового розслідування є </a:t>
            </a:r>
            <a:endParaRPr lang="ru-RU" dirty="0"/>
          </a:p>
        </p:txBody>
      </p:sp>
      <p:pic>
        <p:nvPicPr>
          <p:cNvPr id="9" name="Содержимое 8" descr="depositphotos_178861212-stock-photo-wooden-judge-gavel-scales-justic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3645024"/>
            <a:ext cx="5881836" cy="2952328"/>
          </a:xfrm>
        </p:spPr>
      </p:pic>
      <p:sp>
        <p:nvSpPr>
          <p:cNvPr id="10" name="TextBox 9"/>
          <p:cNvSpPr txBox="1"/>
          <p:nvPr/>
        </p:nvSpPr>
        <p:spPr>
          <a:xfrm>
            <a:off x="467544" y="1268760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>
                <a:solidFill>
                  <a:schemeClr val="bg1"/>
                </a:solidFill>
              </a:rPr>
              <a:t>захист</a:t>
            </a:r>
            <a:r>
              <a:rPr lang="ru-RU" dirty="0">
                <a:solidFill>
                  <a:schemeClr val="bg1"/>
                </a:solidFill>
              </a:rPr>
              <a:t> особи, </a:t>
            </a:r>
            <a:r>
              <a:rPr lang="ru-RU" dirty="0" err="1">
                <a:solidFill>
                  <a:schemeClr val="bg1"/>
                </a:solidFill>
              </a:rPr>
              <a:t>суспільства</a:t>
            </a:r>
            <a:r>
              <a:rPr lang="ru-RU" dirty="0">
                <a:solidFill>
                  <a:schemeClr val="bg1"/>
                </a:solidFill>
              </a:rPr>
              <a:t> та </a:t>
            </a:r>
            <a:r>
              <a:rPr lang="ru-RU" dirty="0" err="1">
                <a:solidFill>
                  <a:schemeClr val="bg1"/>
                </a:solidFill>
              </a:rPr>
              <a:t>держави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кримінальних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правопорушень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охорона</a:t>
            </a:r>
            <a:r>
              <a:rPr lang="ru-RU" dirty="0">
                <a:solidFill>
                  <a:schemeClr val="bg1"/>
                </a:solidFill>
              </a:rPr>
              <a:t> прав, свобод та </a:t>
            </a:r>
            <a:r>
              <a:rPr lang="ru-RU" dirty="0" err="1">
                <a:solidFill>
                  <a:schemeClr val="bg1"/>
                </a:solidFill>
              </a:rPr>
              <a:t>законних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інтересів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учасників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кримінального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провадження</a:t>
            </a:r>
            <a:r>
              <a:rPr lang="ru-RU" dirty="0">
                <a:solidFill>
                  <a:schemeClr val="bg1"/>
                </a:solidFill>
              </a:rPr>
              <a:t>, а </a:t>
            </a:r>
            <a:r>
              <a:rPr lang="ru-RU" dirty="0" err="1">
                <a:solidFill>
                  <a:schemeClr val="bg1"/>
                </a:solidFill>
              </a:rPr>
              <a:t>також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забезпечення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швидкого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повного</a:t>
            </a:r>
            <a:r>
              <a:rPr lang="ru-RU" dirty="0">
                <a:solidFill>
                  <a:schemeClr val="bg1"/>
                </a:solidFill>
              </a:rPr>
              <a:t> та </a:t>
            </a:r>
            <a:r>
              <a:rPr lang="ru-RU" dirty="0" err="1">
                <a:solidFill>
                  <a:schemeClr val="bg1"/>
                </a:solidFill>
              </a:rPr>
              <a:t>неупередженого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розслідування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</a:t>
            </a:r>
            <a:r>
              <a:rPr lang="ru-RU" dirty="0">
                <a:solidFill>
                  <a:schemeClr val="bg1"/>
                </a:solidFill>
              </a:rPr>
              <a:t> судового </a:t>
            </a:r>
            <a:r>
              <a:rPr lang="ru-RU" dirty="0" err="1">
                <a:solidFill>
                  <a:schemeClr val="bg1"/>
                </a:solidFill>
              </a:rPr>
              <a:t>розгляду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тим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щоб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кожний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хто</a:t>
            </a:r>
            <a:r>
              <a:rPr lang="ru-RU" dirty="0">
                <a:solidFill>
                  <a:schemeClr val="bg1"/>
                </a:solidFill>
              </a:rPr>
              <a:t> вчинив </a:t>
            </a:r>
            <a:r>
              <a:rPr lang="ru-RU" dirty="0" err="1">
                <a:solidFill>
                  <a:schemeClr val="bg1"/>
                </a:solidFill>
              </a:rPr>
              <a:t>кримінальне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правопорушення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був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притягнутий</a:t>
            </a:r>
            <a:r>
              <a:rPr lang="ru-RU" dirty="0">
                <a:solidFill>
                  <a:schemeClr val="bg1"/>
                </a:solidFill>
              </a:rPr>
              <a:t> до </a:t>
            </a:r>
            <a:r>
              <a:rPr lang="ru-RU" dirty="0" err="1">
                <a:solidFill>
                  <a:schemeClr val="bg1"/>
                </a:solidFill>
              </a:rPr>
              <a:t>відповідальності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міру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своєї</a:t>
            </a:r>
            <a:r>
              <a:rPr lang="ru-RU" dirty="0">
                <a:solidFill>
                  <a:schemeClr val="bg1"/>
                </a:solidFill>
              </a:rPr>
              <a:t> вини, </a:t>
            </a:r>
            <a:r>
              <a:rPr lang="ru-RU" dirty="0" err="1">
                <a:solidFill>
                  <a:schemeClr val="bg1"/>
                </a:solidFill>
              </a:rPr>
              <a:t>жоден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невинуватий</a:t>
            </a:r>
            <a:r>
              <a:rPr lang="ru-RU" dirty="0">
                <a:solidFill>
                  <a:schemeClr val="bg1"/>
                </a:solidFill>
              </a:rPr>
              <a:t> не </a:t>
            </a:r>
            <a:r>
              <a:rPr lang="ru-RU" dirty="0" err="1">
                <a:solidFill>
                  <a:schemeClr val="bg1"/>
                </a:solidFill>
              </a:rPr>
              <a:t>був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обвинувачений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або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засуджений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жодна</a:t>
            </a:r>
            <a:r>
              <a:rPr lang="ru-RU" dirty="0">
                <a:solidFill>
                  <a:schemeClr val="bg1"/>
                </a:solidFill>
              </a:rPr>
              <a:t> особа не </a:t>
            </a:r>
            <a:r>
              <a:rPr lang="ru-RU" dirty="0" err="1">
                <a:solidFill>
                  <a:schemeClr val="bg1"/>
                </a:solidFill>
              </a:rPr>
              <a:t>була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піддана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необґрунтованому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процесуальному</a:t>
            </a:r>
            <a:r>
              <a:rPr lang="ru-RU" dirty="0">
                <a:solidFill>
                  <a:schemeClr val="bg1"/>
                </a:solidFill>
              </a:rPr>
              <a:t> примусу </a:t>
            </a:r>
            <a:r>
              <a:rPr lang="ru-RU" dirty="0" err="1">
                <a:solidFill>
                  <a:schemeClr val="bg1"/>
                </a:solidFill>
              </a:rPr>
              <a:t>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щоб</a:t>
            </a:r>
            <a:r>
              <a:rPr lang="ru-RU" dirty="0">
                <a:solidFill>
                  <a:schemeClr val="bg1"/>
                </a:solidFill>
              </a:rPr>
              <a:t> до кожного </a:t>
            </a:r>
            <a:r>
              <a:rPr lang="ru-RU" dirty="0" err="1">
                <a:solidFill>
                  <a:schemeClr val="bg1"/>
                </a:solidFill>
              </a:rPr>
              <a:t>учасника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кримінального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провадження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була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застосована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належна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правова</a:t>
            </a:r>
            <a:r>
              <a:rPr lang="ru-RU" dirty="0">
                <a:solidFill>
                  <a:schemeClr val="bg1"/>
                </a:solidFill>
              </a:rPr>
              <a:t> процедура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>
                <a:solidFill>
                  <a:schemeClr val="bg1"/>
                </a:solidFill>
              </a:rPr>
              <a:t>ЗАВДАННЯМИ ДИСЦИПЛІНИ Є:</a:t>
            </a:r>
            <a:br>
              <a:rPr lang="uk-UA" dirty="0">
                <a:solidFill>
                  <a:schemeClr val="bg1"/>
                </a:solidFill>
              </a:rPr>
            </a:br>
            <a:r>
              <a:rPr lang="uk-UA" dirty="0">
                <a:solidFill>
                  <a:schemeClr val="bg1"/>
                </a:solidFill>
              </a:rPr>
              <a:t>навчити слухача розрізняти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uk-UA" sz="2800" dirty="0">
                <a:solidFill>
                  <a:schemeClr val="bg1"/>
                </a:solidFill>
              </a:rPr>
              <a:t>Кримінальний проступок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chemeClr val="bg1"/>
                </a:solidFill>
              </a:rPr>
              <a:t>від                 Злочину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512px-Геральдичний_знак_-_емблема_МВС_України.svg.pn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582007" y="1998230"/>
            <a:ext cx="3691955" cy="3763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427985" y="2362200"/>
            <a:ext cx="4258816" cy="3763963"/>
          </a:xfrm>
        </p:spPr>
        <p:txBody>
          <a:bodyPr/>
          <a:lstStyle/>
          <a:p>
            <a:pPr>
              <a:buNone/>
            </a:pPr>
            <a:r>
              <a:rPr lang="uk-UA" sz="2800" dirty="0">
                <a:solidFill>
                  <a:schemeClr val="bg1"/>
                </a:solidFill>
              </a:rPr>
              <a:t>ВІД               СЛІДЧОГО</a:t>
            </a:r>
          </a:p>
          <a:p>
            <a:pPr>
              <a:buNone/>
            </a:pPr>
            <a:endParaRPr lang="uk-UA" sz="2800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uk-UA" sz="2800" dirty="0">
                <a:solidFill>
                  <a:schemeClr val="bg1"/>
                </a:solidFill>
              </a:rPr>
              <a:t>ВІД        ДОСУДОВОГО РОЗСЛІДУВАННЯ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9552" y="2492896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>
                <a:solidFill>
                  <a:schemeClr val="bg1"/>
                </a:solidFill>
              </a:rPr>
              <a:t>ДІЗНАВАЧА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552" y="3356992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>
                <a:solidFill>
                  <a:schemeClr val="bg1"/>
                </a:solidFill>
              </a:rPr>
              <a:t>ДІЗНАННЯ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РОЗ'ЯСНИТИ:</a:t>
            </a:r>
            <a:endParaRPr lang="ru-RU" dirty="0"/>
          </a:p>
        </p:txBody>
      </p:sp>
      <p:pic>
        <p:nvPicPr>
          <p:cNvPr id="8" name="Содержимое 7" descr="512px-Геральдичний_знак_-_емблема_МВС_України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7737" y="1600200"/>
            <a:ext cx="4708525" cy="4708525"/>
          </a:xfrm>
        </p:spPr>
      </p:pic>
      <p:sp>
        <p:nvSpPr>
          <p:cNvPr id="9" name="TextBox 8"/>
          <p:cNvSpPr txBox="1"/>
          <p:nvPr/>
        </p:nvSpPr>
        <p:spPr>
          <a:xfrm>
            <a:off x="683568" y="1556792"/>
            <a:ext cx="792088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>
                <a:solidFill>
                  <a:schemeClr val="bg1"/>
                </a:solidFill>
              </a:rPr>
              <a:t>Особливості досудового розслідування  злочинів та кримінальних проступків:</a:t>
            </a:r>
          </a:p>
          <a:p>
            <a:pPr algn="ctr"/>
            <a:r>
              <a:rPr lang="uk-UA" sz="2800" dirty="0">
                <a:solidFill>
                  <a:schemeClr val="bg1"/>
                </a:solidFill>
              </a:rPr>
              <a:t>Щодо строків та їх перебігу.</a:t>
            </a:r>
          </a:p>
          <a:p>
            <a:pPr algn="ctr"/>
            <a:r>
              <a:rPr lang="uk-UA" sz="2800" dirty="0">
                <a:solidFill>
                  <a:schemeClr val="bg1"/>
                </a:solidFill>
              </a:rPr>
              <a:t>Щодо процедури закінчення дізнання та її особливостей.</a:t>
            </a:r>
          </a:p>
          <a:p>
            <a:pPr algn="ctr"/>
            <a:r>
              <a:rPr lang="uk-UA" sz="2800" dirty="0">
                <a:solidFill>
                  <a:schemeClr val="bg1"/>
                </a:solidFill>
              </a:rPr>
              <a:t>Щодо клопотання прокурора про розгляд обвинувального </a:t>
            </a:r>
            <a:r>
              <a:rPr lang="uk-UA" sz="2800" dirty="0" err="1">
                <a:solidFill>
                  <a:schemeClr val="bg1"/>
                </a:solidFill>
              </a:rPr>
              <a:t>акта</a:t>
            </a:r>
            <a:r>
              <a:rPr lang="uk-UA" sz="2800" dirty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uk-UA" sz="2800" dirty="0">
                <a:solidFill>
                  <a:schemeClr val="bg1"/>
                </a:solidFill>
              </a:rPr>
              <a:t>Щодо прав обвинувачених</a:t>
            </a:r>
          </a:p>
          <a:p>
            <a:pPr algn="ctr"/>
            <a:endParaRPr lang="uk-UA" sz="2800" dirty="0">
              <a:solidFill>
                <a:schemeClr val="bg1"/>
              </a:solidFill>
            </a:endParaRPr>
          </a:p>
          <a:p>
            <a:pPr algn="ctr"/>
            <a:endParaRPr lang="uk-UA" sz="2400" dirty="0">
              <a:solidFill>
                <a:schemeClr val="bg1"/>
              </a:solidFill>
            </a:endParaRPr>
          </a:p>
          <a:p>
            <a:endParaRPr lang="uk-UA" dirty="0">
              <a:solidFill>
                <a:schemeClr val="bg1"/>
              </a:solidFill>
            </a:endParaRPr>
          </a:p>
          <a:p>
            <a:endParaRPr lang="uk-UA" dirty="0">
              <a:solidFill>
                <a:schemeClr val="bg1"/>
              </a:solidFill>
            </a:endParaRPr>
          </a:p>
          <a:p>
            <a:endParaRPr lang="uk-UA" dirty="0">
              <a:solidFill>
                <a:schemeClr val="bg1"/>
              </a:solidFill>
            </a:endParaRPr>
          </a:p>
          <a:p>
            <a:endParaRPr lang="uk-UA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ДОСЛІДИТИ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1844824"/>
            <a:ext cx="82809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>
                <a:solidFill>
                  <a:schemeClr val="bg1"/>
                </a:solidFill>
              </a:rPr>
              <a:t>Особливості застосування  запобіжних заходів, дозволених статтею 299 КПК України, під час досудового розслідування кримінальних проступків та процедуру їх обрання.</a:t>
            </a:r>
            <a:r>
              <a:rPr lang="ru-RU" sz="2800" i="1" dirty="0"/>
              <a:t> </a:t>
            </a:r>
          </a:p>
          <a:p>
            <a:pPr algn="just"/>
            <a:endParaRPr lang="uk-UA" sz="2800" i="1" dirty="0"/>
          </a:p>
          <a:p>
            <a:pPr algn="just"/>
            <a:endParaRPr lang="ru-RU" sz="2800" i="1" dirty="0"/>
          </a:p>
          <a:p>
            <a:pPr algn="just"/>
            <a:r>
              <a:rPr lang="ru-RU" sz="2800" b="1" dirty="0">
                <a:solidFill>
                  <a:schemeClr val="bg1"/>
                </a:solidFill>
              </a:rPr>
              <a:t>До </a:t>
            </a:r>
            <a:r>
              <a:rPr lang="ru-RU" sz="2800" b="1" dirty="0" err="1">
                <a:solidFill>
                  <a:schemeClr val="bg1"/>
                </a:solidFill>
              </a:rPr>
              <a:t>підозрюваного</a:t>
            </a:r>
            <a:r>
              <a:rPr lang="ru-RU" sz="2800" b="1" dirty="0">
                <a:solidFill>
                  <a:schemeClr val="bg1"/>
                </a:solidFill>
              </a:rPr>
              <a:t> </a:t>
            </a:r>
            <a:r>
              <a:rPr lang="ru-RU" sz="2800" b="1" dirty="0" err="1">
                <a:solidFill>
                  <a:schemeClr val="bg1"/>
                </a:solidFill>
              </a:rPr>
              <a:t>можуть</a:t>
            </a:r>
            <a:r>
              <a:rPr lang="ru-RU" sz="2800" b="1" dirty="0">
                <a:solidFill>
                  <a:schemeClr val="bg1"/>
                </a:solidFill>
              </a:rPr>
              <a:t> </a:t>
            </a:r>
            <a:r>
              <a:rPr lang="ru-RU" sz="2800" b="1" dirty="0" err="1">
                <a:solidFill>
                  <a:schemeClr val="bg1"/>
                </a:solidFill>
              </a:rPr>
              <a:t>застосовуватись</a:t>
            </a:r>
            <a:r>
              <a:rPr lang="ru-RU" sz="2800" b="1" dirty="0">
                <a:solidFill>
                  <a:schemeClr val="bg1"/>
                </a:solidFill>
              </a:rPr>
              <a:t> </a:t>
            </a:r>
            <a:r>
              <a:rPr lang="ru-RU" sz="2800" b="1" dirty="0" err="1">
                <a:solidFill>
                  <a:schemeClr val="bg1"/>
                </a:solidFill>
              </a:rPr>
              <a:t>лише</a:t>
            </a:r>
            <a:r>
              <a:rPr lang="ru-RU" sz="2800" b="1" dirty="0">
                <a:solidFill>
                  <a:schemeClr val="bg1"/>
                </a:solidFill>
              </a:rPr>
              <a:t> </a:t>
            </a:r>
            <a:r>
              <a:rPr lang="ru-RU" sz="2800" b="1" dirty="0" err="1">
                <a:solidFill>
                  <a:schemeClr val="bg1"/>
                </a:solidFill>
              </a:rPr>
              <a:t>запобіжні</a:t>
            </a:r>
            <a:r>
              <a:rPr lang="ru-RU" sz="2800" b="1" dirty="0">
                <a:solidFill>
                  <a:schemeClr val="bg1"/>
                </a:solidFill>
              </a:rPr>
              <a:t> заходи у </a:t>
            </a:r>
            <a:r>
              <a:rPr lang="ru-RU" sz="2800" b="1" dirty="0" err="1">
                <a:solidFill>
                  <a:schemeClr val="bg1"/>
                </a:solidFill>
              </a:rPr>
              <a:t>вигляді</a:t>
            </a:r>
            <a:r>
              <a:rPr lang="ru-RU" sz="2800" b="1" dirty="0">
                <a:solidFill>
                  <a:schemeClr val="bg1"/>
                </a:solidFill>
              </a:rPr>
              <a:t> </a:t>
            </a:r>
            <a:r>
              <a:rPr lang="ru-RU" sz="2800" b="1" dirty="0" err="1">
                <a:solidFill>
                  <a:schemeClr val="bg1"/>
                </a:solidFill>
              </a:rPr>
              <a:t>особистого</a:t>
            </a:r>
            <a:r>
              <a:rPr lang="ru-RU" sz="2800" b="1" dirty="0">
                <a:solidFill>
                  <a:schemeClr val="bg1"/>
                </a:solidFill>
              </a:rPr>
              <a:t> </a:t>
            </a:r>
            <a:r>
              <a:rPr lang="ru-RU" sz="2800" b="1" dirty="0" err="1">
                <a:solidFill>
                  <a:schemeClr val="bg1"/>
                </a:solidFill>
              </a:rPr>
              <a:t>зобов’язання</a:t>
            </a:r>
            <a:r>
              <a:rPr lang="ru-RU" sz="2800" b="1" dirty="0">
                <a:solidFill>
                  <a:schemeClr val="bg1"/>
                </a:solidFill>
              </a:rPr>
              <a:t> </a:t>
            </a:r>
            <a:r>
              <a:rPr lang="ru-RU" sz="2800" b="1" dirty="0" err="1">
                <a:solidFill>
                  <a:schemeClr val="bg1"/>
                </a:solidFill>
              </a:rPr>
              <a:t>чи</a:t>
            </a:r>
            <a:r>
              <a:rPr lang="ru-RU" sz="2800" b="1" dirty="0">
                <a:solidFill>
                  <a:schemeClr val="bg1"/>
                </a:solidFill>
              </a:rPr>
              <a:t> </a:t>
            </a:r>
            <a:r>
              <a:rPr lang="ru-RU" sz="2800" b="1" dirty="0" err="1">
                <a:solidFill>
                  <a:schemeClr val="bg1"/>
                </a:solidFill>
              </a:rPr>
              <a:t>особистої</a:t>
            </a:r>
            <a:r>
              <a:rPr lang="ru-RU" sz="2800" b="1" dirty="0">
                <a:solidFill>
                  <a:schemeClr val="bg1"/>
                </a:solidFill>
              </a:rPr>
              <a:t> поруки. </a:t>
            </a:r>
            <a:endParaRPr lang="uk-UA" sz="2800" b="1" dirty="0">
              <a:solidFill>
                <a:schemeClr val="bg1"/>
              </a:solidFill>
            </a:endParaRPr>
          </a:p>
          <a:p>
            <a:pPr algn="just"/>
            <a:endParaRPr lang="uk-UA" sz="2800" dirty="0">
              <a:solidFill>
                <a:schemeClr val="bg1"/>
              </a:solidFill>
            </a:endParaRPr>
          </a:p>
          <a:p>
            <a:pPr algn="just"/>
            <a:endParaRPr lang="uk-UA" sz="2800" dirty="0">
              <a:solidFill>
                <a:schemeClr val="bg1"/>
              </a:solidFill>
            </a:endParaRPr>
          </a:p>
          <a:p>
            <a:pPr algn="just"/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Місце для вмісту 4">
            <a:extLst>
              <a:ext uri="{FF2B5EF4-FFF2-40B4-BE49-F238E27FC236}">
                <a16:creationId xmlns:a16="http://schemas.microsoft.com/office/drawing/2014/main" id="{E47E7C50-E6D7-AFFB-7329-E02C7DDFB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ДОСЛІДИТИ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03649" y="1916832"/>
            <a:ext cx="698477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>
                <a:solidFill>
                  <a:schemeClr val="bg1"/>
                </a:solidFill>
              </a:rPr>
              <a:t>Методику проведення слідчих (розшукових) дій, зокрема проведення оглядів, обшуків, допитів, пред'явлення для впізнання, освідування, проведення слідчого експерименту; та негласних слідчих дій, які передбачені статями 264 та 268 КПК України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B97BB34E-A76A-84E1-8C07-8DACE4D52E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Дізнатись</a:t>
            </a:r>
            <a:br>
              <a:rPr lang="uk-UA" dirty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47665" y="1268760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>
                <a:solidFill>
                  <a:schemeClr val="bg1"/>
                </a:solidFill>
              </a:rPr>
              <a:t>ОСОБЛИВОСТІ  ЗАКІНЧЕННЯ ДОСУДОВОГО СЛІДСТВА: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75656" y="2564904"/>
            <a:ext cx="633670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>
                <a:solidFill>
                  <a:schemeClr val="bg1"/>
                </a:solidFill>
              </a:rPr>
              <a:t>Обвинувальний акт</a:t>
            </a:r>
          </a:p>
          <a:p>
            <a:pPr algn="ctr"/>
            <a:endParaRPr lang="uk-UA" sz="2800" b="1" dirty="0">
              <a:solidFill>
                <a:schemeClr val="bg1"/>
              </a:solidFill>
            </a:endParaRPr>
          </a:p>
          <a:p>
            <a:pPr algn="ctr"/>
            <a:r>
              <a:rPr lang="uk-UA" sz="2800" b="1" dirty="0">
                <a:solidFill>
                  <a:schemeClr val="bg1"/>
                </a:solidFill>
              </a:rPr>
              <a:t>Клопотання про астосування заходів медичного або виховного характеру</a:t>
            </a:r>
          </a:p>
          <a:p>
            <a:pPr algn="ctr"/>
            <a:endParaRPr lang="uk-UA" sz="2800" b="1" dirty="0">
              <a:solidFill>
                <a:schemeClr val="bg1"/>
              </a:solidFill>
            </a:endParaRPr>
          </a:p>
          <a:p>
            <a:pPr algn="ctr"/>
            <a:r>
              <a:rPr lang="uk-UA" sz="2800" b="1" dirty="0">
                <a:solidFill>
                  <a:schemeClr val="bg1"/>
                </a:solidFill>
              </a:rPr>
              <a:t>Постанова про закриття кримінального провадження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ED239296-15CE-0F59-74D4-8D5CBFC684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356</Words>
  <Application>Microsoft Office PowerPoint</Application>
  <PresentationFormat>Екран (4:3)</PresentationFormat>
  <Paragraphs>43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9" baseType="lpstr">
      <vt:lpstr>Arial</vt:lpstr>
      <vt:lpstr>Book Antiqua</vt:lpstr>
      <vt:lpstr>Bookman Old Style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Презентація PowerPoint</vt:lpstr>
      <vt:lpstr>ДОСУДОВЕ РОЗСЛІДУВАННЯ</vt:lpstr>
      <vt:lpstr>Досудове розслідування</vt:lpstr>
      <vt:lpstr>Завданнями досудового розслідування є </vt:lpstr>
      <vt:lpstr>ЗАВДАННЯМИ ДИСЦИПЛІНИ Є: навчити слухача розрізняти</vt:lpstr>
      <vt:lpstr>РОЗ'ЯСНИТИ:</vt:lpstr>
      <vt:lpstr>ДОСЛІДИТИ</vt:lpstr>
      <vt:lpstr>ДОСЛІДИТИ</vt:lpstr>
      <vt:lpstr>Дізнатись </vt:lpstr>
      <vt:lpstr>ДЯКУЮ ЗА УВАГУ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ДІЗНАННЯ</dc:title>
  <dc:creator>Пользователь Windows</dc:creator>
  <cp:lastModifiedBy>Elvira Orzhynska</cp:lastModifiedBy>
  <cp:revision>22</cp:revision>
  <dcterms:created xsi:type="dcterms:W3CDTF">2021-11-22T15:06:15Z</dcterms:created>
  <dcterms:modified xsi:type="dcterms:W3CDTF">2024-10-23T07:28:32Z</dcterms:modified>
</cp:coreProperties>
</file>