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0254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 фотографі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171192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762896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75897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763694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69995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71700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6349671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4224660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258276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890872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367961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234066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465257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28557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010521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052713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32FA595-C26D-4655-9D18-E7C86C16A7DA}" type="datetimeFigureOut">
              <a:rPr lang="ru-UA" smtClean="0"/>
              <a:t>04.11.2024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5D2F947-9C18-44FB-A543-C492B9113250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9966247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2A73CFE4-1269-4F9B-9EB5-396F102273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5333" y="2562577"/>
            <a:ext cx="7281333" cy="14562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Освітній компонент «Енергетичне право»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годи – 4 кредити (залік)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парний семестр</a:t>
            </a:r>
          </a:p>
          <a:p>
            <a:endParaRPr lang="ru-UA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F5B06C-2313-4593-8A94-0AF26B43F699}"/>
              </a:ext>
            </a:extLst>
          </p:cNvPr>
          <p:cNvSpPr txBox="1"/>
          <p:nvPr/>
        </p:nvSpPr>
        <p:spPr>
          <a:xfrm>
            <a:off x="936977" y="280116"/>
            <a:ext cx="97084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Мелітопольський державний педагогічний університет 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імені Богдана Хмельницького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суспільно-гуманітарних наук та права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права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C17E05-F275-49E7-9484-48E1FD2A5F87}"/>
              </a:ext>
            </a:extLst>
          </p:cNvPr>
          <p:cNvSpPr txBox="1"/>
          <p:nvPr/>
        </p:nvSpPr>
        <p:spPr>
          <a:xfrm>
            <a:off x="4521200" y="5933912"/>
            <a:ext cx="38212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Мелітополь-Запоріжжя – 2024 </a:t>
            </a:r>
            <a:endParaRPr lang="ru-UA" dirty="0">
              <a:solidFill>
                <a:schemeClr val="bg1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DE95C26-CA77-4643-9212-862A71D75C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21" y="3526513"/>
            <a:ext cx="3888651" cy="2592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32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8092667-8BB7-4333-A38A-4007A3A0B84E}"/>
              </a:ext>
            </a:extLst>
          </p:cNvPr>
          <p:cNvSpPr txBox="1"/>
          <p:nvPr/>
        </p:nvSpPr>
        <p:spPr>
          <a:xfrm>
            <a:off x="248356" y="289973"/>
            <a:ext cx="11684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Енергія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одна з основ всесвіту, ключовий чинник життя Землі і Людства. Стійкий розвиток енергетики входить до числа найважливіших, ключових проблем світової економіки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XXI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ст., і не дивно, що інтерес політичних і ділових кругів всіх країн незмінно прикований до ситуації, що складається в енергетичній сфері. В контексті суперечливої і слабо прогнозованої ситуації на ринку вуглеводневої сировини питання ресурсного потенціалу, ціноутворення, стабільності поставок енергоносіїв входять в обов'язковий набір порядку цілого ряду переговорів на вищому рівні.</a:t>
            </a:r>
            <a:endParaRPr lang="ru-UA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701A1E2-0B93-4994-916F-38C9938B44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2816976"/>
            <a:ext cx="6626577" cy="3539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807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27001F7-7F59-4B1B-9EF8-6ED97DB2CF7B}"/>
              </a:ext>
            </a:extLst>
          </p:cNvPr>
          <p:cNvSpPr txBox="1"/>
          <p:nvPr/>
        </p:nvSpPr>
        <p:spPr>
          <a:xfrm>
            <a:off x="169332" y="292164"/>
            <a:ext cx="1179688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Метою навчальної дисципліни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«Енергетичне право» є формування у здобувачів навичок вивчення навчального компоненту та полягає у засвоєнні здобувачами вищої освіти обсягу теоретичних знань, щодо вивчення системи енергетичного права України, особливостей правового регулювання в енергетиці; набутті практичних навичок, щодо кваліфікованого застосування норм енергетичного права у конкретних практичних ситуаціях, а також навичок самостійної роботи, необхідних для подальшого поглиблення й своєчасного оновлення професійних юридичних знань з енергетичного законодавства; формуванні правосвідомості і правової культури у майбутніх фахівців. </a:t>
            </a:r>
            <a:endParaRPr lang="ru-UA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D5234F-9146-4148-8BD9-A0DDA8125E95}"/>
              </a:ext>
            </a:extLst>
          </p:cNvPr>
          <p:cNvSpPr txBox="1"/>
          <p:nvPr/>
        </p:nvSpPr>
        <p:spPr>
          <a:xfrm>
            <a:off x="4639733" y="3110005"/>
            <a:ext cx="732648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Завданням курсу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 – набуття здобувачами вищої освіти таких знань та навичок: 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знати та вміти аналізувати загальні положення та сфери дії законодавства про електроенергетику, енергозбереження, альтернативні види палива; 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аналізувати положення державного управління, нагляду і контролю та принципи регулювання діяльності в електроенергетиці. </a:t>
            </a:r>
            <a:endParaRPr lang="ru-UA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21027FE-D002-4AF7-A8CA-D9736B8711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571" y="2697839"/>
            <a:ext cx="2509830" cy="386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990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460D91-3E19-4D4B-A61F-895FC5773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111" y="168154"/>
            <a:ext cx="5396089" cy="536222"/>
          </a:xfrm>
        </p:spPr>
        <p:txBody>
          <a:bodyPr>
            <a:normAutofit/>
          </a:bodyPr>
          <a:lstStyle/>
          <a:p>
            <a:r>
              <a:rPr lang="uk-UA" sz="24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Короткий зміст курсу:</a:t>
            </a:r>
            <a:endParaRPr lang="ru-UA" sz="2400" i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FCE230-CCC6-4DFA-894E-FD1B0095BDE5}"/>
              </a:ext>
            </a:extLst>
          </p:cNvPr>
          <p:cNvSpPr txBox="1"/>
          <p:nvPr/>
        </p:nvSpPr>
        <p:spPr>
          <a:xfrm>
            <a:off x="355599" y="641108"/>
            <a:ext cx="55597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1. Загальні положення енергетичного права. </a:t>
            </a:r>
          </a:p>
          <a:p>
            <a:r>
              <a:rPr lang="ru-RU" dirty="0"/>
              <a:t> </a:t>
            </a:r>
            <a:endParaRPr lang="ru-UA" dirty="0"/>
          </a:p>
        </p:txBody>
      </p:sp>
      <p:graphicFrame>
        <p:nvGraphicFramePr>
          <p:cNvPr id="9" name="Таблиця 8">
            <a:extLst>
              <a:ext uri="{FF2B5EF4-FFF2-40B4-BE49-F238E27FC236}">
                <a16:creationId xmlns:a16="http://schemas.microsoft.com/office/drawing/2014/main" id="{A442E58C-26B0-421C-9A01-3A1AE5AFFC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191815"/>
              </p:ext>
            </p:extLst>
          </p:nvPr>
        </p:nvGraphicFramePr>
        <p:xfrm>
          <a:off x="496711" y="1287439"/>
          <a:ext cx="4933244" cy="2918839"/>
        </p:xfrm>
        <a:graphic>
          <a:graphicData uri="http://schemas.openxmlformats.org/drawingml/2006/table">
            <a:tbl>
              <a:tblPr firstRow="1" firstCol="1" bandRow="1"/>
              <a:tblGrid>
                <a:gridCol w="4933244">
                  <a:extLst>
                    <a:ext uri="{9D8B030D-6E8A-4147-A177-3AD203B41FA5}">
                      <a16:colId xmlns:a16="http://schemas.microsoft.com/office/drawing/2014/main" val="126379596"/>
                    </a:ext>
                  </a:extLst>
                </a:gridCol>
              </a:tblGrid>
              <a:tr h="288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1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Характеристика законодавства України про енергетику.</a:t>
                      </a:r>
                      <a:endParaRPr lang="ru-UA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7604786"/>
                  </a:ext>
                </a:extLst>
              </a:tr>
              <a:tr h="288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2. Поняття, предмет, метод та система енергетичного права України.</a:t>
                      </a:r>
                      <a:endParaRPr lang="ru-UA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2178460"/>
                  </a:ext>
                </a:extLst>
              </a:tr>
              <a:tr h="288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3. Джерела енергетичного права.</a:t>
                      </a:r>
                      <a:endParaRPr lang="ru-UA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258479"/>
                  </a:ext>
                </a:extLst>
              </a:tr>
              <a:tr h="3409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4. Окремі правові питання ресурсоенергозбереження.</a:t>
                      </a:r>
                      <a:endParaRPr lang="ru-UA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475819"/>
                  </a:ext>
                </a:extLst>
              </a:tr>
              <a:tr h="288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5. Формування правової бази енерговикористання.</a:t>
                      </a:r>
                      <a:endParaRPr lang="ru-UA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4103975"/>
                  </a:ext>
                </a:extLst>
              </a:tr>
              <a:tr h="288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6. </a:t>
                      </a: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Загальні положення та сфера дії законодавства про електроенергетику.</a:t>
                      </a:r>
                      <a:endParaRPr lang="ru-UA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5291681"/>
                  </a:ext>
                </a:extLst>
              </a:tr>
              <a:tr h="288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7. Державне регулювання діяльності в електроенергетиці.</a:t>
                      </a:r>
                      <a:endParaRPr lang="ru-UA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522483"/>
                  </a:ext>
                </a:extLst>
              </a:tr>
              <a:tr h="288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8. Економічний механізми енергозбереження.</a:t>
                      </a:r>
                      <a:endParaRPr lang="ru-UA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7306316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A8D86C50-68E2-447E-A9D6-D5979B98FF8F}"/>
              </a:ext>
            </a:extLst>
          </p:cNvPr>
          <p:cNvSpPr txBox="1"/>
          <p:nvPr/>
        </p:nvSpPr>
        <p:spPr>
          <a:xfrm>
            <a:off x="5791200" y="242711"/>
            <a:ext cx="608471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2. Правове регулювання </a:t>
            </a:r>
            <a:r>
              <a:rPr lang="ru-RU" b="1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паливно</a:t>
            </a:r>
            <a:r>
              <a:rPr lang="ru-RU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-енергетичного комплексу та </a:t>
            </a:r>
            <a:r>
              <a:rPr lang="ru-RU" b="1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окремих</a:t>
            </a:r>
            <a:r>
              <a:rPr lang="ru-RU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видів енергетичних відносин. </a:t>
            </a:r>
            <a:r>
              <a:rPr lang="ru-RU" b="1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Міжнародна</a:t>
            </a:r>
            <a:r>
              <a:rPr lang="ru-RU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співпраця</a:t>
            </a:r>
            <a:r>
              <a:rPr lang="ru-RU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UA" b="1" i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Таблиця 11">
            <a:extLst>
              <a:ext uri="{FF2B5EF4-FFF2-40B4-BE49-F238E27FC236}">
                <a16:creationId xmlns:a16="http://schemas.microsoft.com/office/drawing/2014/main" id="{8F76BE54-8C2F-491B-AC82-CAF26EF015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440154"/>
              </p:ext>
            </p:extLst>
          </p:nvPr>
        </p:nvGraphicFramePr>
        <p:xfrm>
          <a:off x="5637917" y="1287439"/>
          <a:ext cx="6391275" cy="2915160"/>
        </p:xfrm>
        <a:graphic>
          <a:graphicData uri="http://schemas.openxmlformats.org/drawingml/2006/table">
            <a:tbl>
              <a:tblPr firstRow="1" firstCol="1" bandRow="1"/>
              <a:tblGrid>
                <a:gridCol w="6391275">
                  <a:extLst>
                    <a:ext uri="{9D8B030D-6E8A-4147-A177-3AD203B41FA5}">
                      <a16:colId xmlns:a16="http://schemas.microsoft.com/office/drawing/2014/main" val="3993004973"/>
                    </a:ext>
                  </a:extLst>
                </a:gridCol>
              </a:tblGrid>
              <a:tr h="254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b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9. Поняття та структура власності в ПЕК.</a:t>
                      </a:r>
                      <a:endParaRPr lang="ru-UA" sz="1400" b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9863004"/>
                  </a:ext>
                </a:extLst>
              </a:tr>
              <a:tr h="254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b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10. Державне управління в ПЕК.</a:t>
                      </a:r>
                      <a:endParaRPr lang="ru-UA" sz="1400" b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537965"/>
                  </a:ext>
                </a:extLst>
              </a:tr>
              <a:tr h="254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b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11. Основні завдання державного нагляду в електроенергетиці.</a:t>
                      </a:r>
                      <a:endParaRPr lang="ru-UA" sz="1400" b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514486"/>
                  </a:ext>
                </a:extLst>
              </a:tr>
              <a:tr h="2546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12. Характеристика Європейського Союзу як суб’єкта енергетичних правовідносин.</a:t>
                      </a:r>
                      <a:endParaRPr lang="ru-UA" sz="14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4941082"/>
                  </a:ext>
                </a:extLst>
              </a:tr>
              <a:tr h="254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b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13. Співпраця України та ЄС в області енергетики.</a:t>
                      </a:r>
                      <a:endParaRPr lang="ru-UA" sz="1400" b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155043"/>
                  </a:ext>
                </a:extLst>
              </a:tr>
              <a:tr h="254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b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14. Правовиховна освіта в міжнародному та європейському праві навколишнього середовища та енергозбереження.</a:t>
                      </a:r>
                      <a:endParaRPr lang="ru-UA" sz="1400" b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801251"/>
                  </a:ext>
                </a:extLst>
              </a:tr>
              <a:tr h="254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15. Законодавчо-правовий супровід будівництва, підключення та експлуатації об’єктів альтернативної енергії.</a:t>
                      </a:r>
                      <a:endParaRPr lang="ru-UA" sz="14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5270429"/>
                  </a:ext>
                </a:extLst>
              </a:tr>
              <a:tr h="254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16. Правове забезпечення розвитку вітрової та сонячної енергетики в південно-східному регіоні України.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821224"/>
                  </a:ext>
                </a:extLst>
              </a:tr>
            </a:tbl>
          </a:graphicData>
        </a:graphic>
      </p:graphicFrame>
      <p:graphicFrame>
        <p:nvGraphicFramePr>
          <p:cNvPr id="14" name="Таблиця 13">
            <a:extLst>
              <a:ext uri="{FF2B5EF4-FFF2-40B4-BE49-F238E27FC236}">
                <a16:creationId xmlns:a16="http://schemas.microsoft.com/office/drawing/2014/main" id="{5B41A2DD-300C-4E04-A80C-0C8D62EC9E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371920"/>
              </p:ext>
            </p:extLst>
          </p:nvPr>
        </p:nvGraphicFramePr>
        <p:xfrm>
          <a:off x="5637917" y="4399303"/>
          <a:ext cx="6391275" cy="1925512"/>
        </p:xfrm>
        <a:graphic>
          <a:graphicData uri="http://schemas.openxmlformats.org/drawingml/2006/table">
            <a:tbl>
              <a:tblPr firstRow="1" firstCol="1" bandRow="1"/>
              <a:tblGrid>
                <a:gridCol w="6391275">
                  <a:extLst>
                    <a:ext uri="{9D8B030D-6E8A-4147-A177-3AD203B41FA5}">
                      <a16:colId xmlns:a16="http://schemas.microsoft.com/office/drawing/2014/main" val="1530797950"/>
                    </a:ext>
                  </a:extLst>
                </a:gridCol>
              </a:tblGrid>
              <a:tr h="254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17. Забруднення навколишнього природного середовища та альтернативна енергетика.</a:t>
                      </a:r>
                      <a:endParaRPr lang="ru-UA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1383214"/>
                  </a:ext>
                </a:extLst>
              </a:tr>
              <a:tr h="254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18. Перепідготовка державних і муніципальних службовців в сфері енергозбереження за сучасними європейськими програмами як дієвий засіб зміцнення енергонезалежності держави.</a:t>
                      </a:r>
                      <a:endParaRPr lang="ru-UA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4361115"/>
                  </a:ext>
                </a:extLst>
              </a:tr>
              <a:tr h="254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19. Перспективи впровадження нанотехнологій в енергетичній сфері: правовий аспект.</a:t>
                      </a:r>
                      <a:endParaRPr lang="ru-UA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288360"/>
                  </a:ext>
                </a:extLst>
              </a:tr>
              <a:tr h="254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20. Міжнародно-правове забезпечення ядерної безпеки.</a:t>
                      </a:r>
                      <a:endParaRPr lang="ru-UA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003420"/>
                  </a:ext>
                </a:extLst>
              </a:tr>
            </a:tbl>
          </a:graphicData>
        </a:graphic>
      </p:graphicFrame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15199BD-2A76-442C-81B1-C67F2E9C3E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647" b="4724"/>
          <a:stretch/>
        </p:blipFill>
        <p:spPr>
          <a:xfrm>
            <a:off x="936977" y="4393059"/>
            <a:ext cx="4492978" cy="191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123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5AA9DAA-9C6A-44BF-AABB-234C745B6739}"/>
              </a:ext>
            </a:extLst>
          </p:cNvPr>
          <p:cNvSpPr txBox="1"/>
          <p:nvPr/>
        </p:nvSpPr>
        <p:spPr>
          <a:xfrm>
            <a:off x="507999" y="152704"/>
            <a:ext cx="11345333" cy="5093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Перелік компетентностей, які набуваються під час опанування освітнього компонента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Загальні компетентності (ЗК)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ЗК 2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Здатність застосовувати знання у практичних ситуаціях.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ЗК 3.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Знання та розуміння предметної області та розуміння професійної діяльності.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Спеціальні (фахові, предметні компетентності) (СК)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 3.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Повага до честі і гідності людини як найвищої соціальної цінності, розуміння їх правової природи.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 7.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Здатність застосовувати знання завдань, принципів і доктрин національного права, а також змісту правових інститутів, щонайменше з таких галузей права, як: конституційне право, адміністративне право і адміністративне процесуальне право, цивільне і цивільне процесуальне право, кримінальне і кримінальне процесуальне право.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 8.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Знання і розуміння особливостей реалізації та застосування норм матеріального і процесуального права.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 14.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Здатність до консультування з правових питань, зокрема, можливих способів захисту прав та інтересів клієнтів, відповідно до вимог професійної етики, належного дотримання норм щодо нерозголошення персональних даних та конфіденційної інформації.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795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D676603-D1E7-47C6-B910-FB4A1CC8848E}"/>
              </a:ext>
            </a:extLst>
          </p:cNvPr>
          <p:cNvSpPr txBox="1"/>
          <p:nvPr/>
        </p:nvSpPr>
        <p:spPr>
          <a:xfrm>
            <a:off x="383822" y="124963"/>
            <a:ext cx="11571111" cy="4156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Програмні результати навчання (ПРН)</a:t>
            </a:r>
            <a:endParaRPr lang="ru-UA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ПРН 2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Здійснювати аналіз суспільних процесів у контексті аналізованої проблеми і демонструвати власне бачення шляхів її розв’язання.</a:t>
            </a:r>
            <a:endParaRPr lang="uk-UA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ПРН 8.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Використовувати різноманітні інформаційні джерела для повного та всебічного встановлення певних обставин.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ПРН 13.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Пояснювати характер певних подій та процесів з розумінням професійного та суспільного контексту.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ПРН 15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Вільно використовувати для професійної діяльності доступні інформаційні технології і бази даних.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ПРН 19.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Демонструвати необхідні знання та розуміння сутності та змісту основних правових інститутів і норм фундаментальних галузей права.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ПРН 21.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Застосовувати набуті знання у різних правових ситуаціях, виокремлювати юридично значущі факти і формувати обґрунтовані правові висновки.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kern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UA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22AB3B-8675-4DE8-802B-67208E7E2451}"/>
              </a:ext>
            </a:extLst>
          </p:cNvPr>
          <p:cNvSpPr txBox="1"/>
          <p:nvPr/>
        </p:nvSpPr>
        <p:spPr>
          <a:xfrm>
            <a:off x="383822" y="4100395"/>
            <a:ext cx="11119556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 Skills,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формуються в освітньому компоненті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Комунікація 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Критичне мислення 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Вирішення проблем  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Прийняття рішень  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Емоційний інтелект 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Ненасильницьке спілкування  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Управління знаннями 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Робота в режимі невизначеності 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Самоаналіз і саморефлексія.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A06C6ED-5444-4F22-96A7-5010277FA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561" y="4464169"/>
            <a:ext cx="3337278" cy="208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0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6AED872-1CDB-44CB-B88F-62B5E8B82C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515" y="1230489"/>
            <a:ext cx="7840551" cy="4071056"/>
          </a:xfrm>
          <a:prstGeom prst="rect">
            <a:avLst/>
          </a:prstGeom>
        </p:spPr>
      </p:pic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7E3C69A4-C77B-4742-A92E-AE479556EF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834" y="1114777"/>
            <a:ext cx="4255911" cy="15042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  <a:endParaRPr lang="ru-UA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307454"/>
      </p:ext>
    </p:extLst>
  </p:cSld>
  <p:clrMapOvr>
    <a:masterClrMapping/>
  </p:clrMapOvr>
</p:sld>
</file>

<file path=ppt/theme/theme1.xml><?xml version="1.0" encoding="utf-8"?>
<a:theme xmlns:a="http://schemas.openxmlformats.org/drawingml/2006/main" name="Скибка">
  <a:themeElements>
    <a:clrScheme name="Скибка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Скибка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кибка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47</TotalTime>
  <Words>836</Words>
  <Application>Microsoft Office PowerPoint</Application>
  <PresentationFormat>Широкий екран</PresentationFormat>
  <Paragraphs>65</Paragraphs>
  <Slides>7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7</vt:i4>
      </vt:variant>
    </vt:vector>
  </HeadingPairs>
  <TitlesOfParts>
    <vt:vector size="12" baseType="lpstr">
      <vt:lpstr>Calibri</vt:lpstr>
      <vt:lpstr>Century Gothic</vt:lpstr>
      <vt:lpstr>Times New Roman</vt:lpstr>
      <vt:lpstr>Wingdings 3</vt:lpstr>
      <vt:lpstr>Скибка</vt:lpstr>
      <vt:lpstr>Презентація PowerPoint</vt:lpstr>
      <vt:lpstr>Презентація PowerPoint</vt:lpstr>
      <vt:lpstr>Презентація PowerPoint</vt:lpstr>
      <vt:lpstr>Короткий зміст курсу: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ВЛАДИМИР ИВАНОВИЧ</dc:creator>
  <cp:lastModifiedBy>ВЛАДИМИР ИВАНОВИЧ</cp:lastModifiedBy>
  <cp:revision>5</cp:revision>
  <dcterms:created xsi:type="dcterms:W3CDTF">2024-11-04T19:43:18Z</dcterms:created>
  <dcterms:modified xsi:type="dcterms:W3CDTF">2024-11-04T20:33:05Z</dcterms:modified>
</cp:coreProperties>
</file>