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915" r:id="rId1"/>
  </p:sldMasterIdLst>
  <p:sldIdLst>
    <p:sldId id="256" r:id="rId2"/>
    <p:sldId id="257" r:id="rId3"/>
    <p:sldId id="293" r:id="rId4"/>
    <p:sldId id="336" r:id="rId5"/>
    <p:sldId id="337" r:id="rId6"/>
    <p:sldId id="338" r:id="rId7"/>
    <p:sldId id="339" r:id="rId8"/>
    <p:sldId id="340" r:id="rId9"/>
    <p:sldId id="341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0253C656-5C34-4196-A6C8-C19AE045CF47}">
          <p14:sldIdLst>
            <p14:sldId id="256"/>
            <p14:sldId id="257"/>
            <p14:sldId id="293"/>
            <p14:sldId id="336"/>
            <p14:sldId id="337"/>
            <p14:sldId id="338"/>
            <p14:sldId id="339"/>
            <p14:sldId id="340"/>
            <p14:sldId id="34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2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69" y="75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B6BCBB-18A2-4284-8BCE-61BC41EE576D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312D684-C963-4A3E-B64A-85BF3B2E62B0}">
      <dgm:prSet phldrT="[Текст]"/>
      <dgm:spPr/>
      <dgm:t>
        <a:bodyPr/>
        <a:lstStyle/>
        <a:p>
          <a:r>
            <a:rPr lang="uk-UA" b="1" dirty="0"/>
            <a:t>Медіація</a:t>
          </a:r>
          <a:r>
            <a:rPr lang="uk-UA" dirty="0"/>
            <a:t> — структурована добровільна та конфіденційна процедура позасудового врегулювання спору (конфлікту), в якій медіатор (посередник) допомагає сторонам у розумінні їхніх інтересів та пошуку ефективних шляхів досягнення взаємоприйнятного рішення. </a:t>
          </a:r>
          <a:endParaRPr lang="ru-RU" dirty="0"/>
        </a:p>
      </dgm:t>
    </dgm:pt>
    <dgm:pt modelId="{F0163D65-949D-4857-901E-111BB4AA1AF3}" type="parTrans" cxnId="{A594BA96-4413-45E2-8FCC-034C9A7FFAE7}">
      <dgm:prSet/>
      <dgm:spPr/>
      <dgm:t>
        <a:bodyPr/>
        <a:lstStyle/>
        <a:p>
          <a:endParaRPr lang="ru-RU"/>
        </a:p>
      </dgm:t>
    </dgm:pt>
    <dgm:pt modelId="{F38B33DD-3EB3-4EFC-A460-A996802035DF}" type="sibTrans" cxnId="{A594BA96-4413-45E2-8FCC-034C9A7FFAE7}">
      <dgm:prSet/>
      <dgm:spPr/>
      <dgm:t>
        <a:bodyPr/>
        <a:lstStyle/>
        <a:p>
          <a:endParaRPr lang="ru-RU"/>
        </a:p>
      </dgm:t>
    </dgm:pt>
    <dgm:pt modelId="{F32BDA0E-21D5-4F98-B355-C146A2F4B448}">
      <dgm:prSet phldrT="[Текст]"/>
      <dgm:spPr/>
      <dgm:t>
        <a:bodyPr/>
        <a:lstStyle/>
        <a:p>
          <a:r>
            <a:rPr lang="uk-UA" b="1" dirty="0"/>
            <a:t>Метою медіації</a:t>
          </a:r>
          <a:r>
            <a:rPr lang="uk-UA" dirty="0"/>
            <a:t> є обговорення, усвідомлення й опрацювання складної конфліктної (проблемної) ситуації задля оптимального виходу з неї.</a:t>
          </a:r>
          <a:endParaRPr lang="ru-RU" dirty="0"/>
        </a:p>
      </dgm:t>
    </dgm:pt>
    <dgm:pt modelId="{47C86FF8-E0BE-4B95-A8F6-73FC3D9EA9FC}" type="parTrans" cxnId="{3E7159AD-2B5F-4BB9-B0E5-478DCB77B737}">
      <dgm:prSet/>
      <dgm:spPr/>
      <dgm:t>
        <a:bodyPr/>
        <a:lstStyle/>
        <a:p>
          <a:endParaRPr lang="ru-RU"/>
        </a:p>
      </dgm:t>
    </dgm:pt>
    <dgm:pt modelId="{2311C512-4728-4F30-B5FD-46671A89BC77}" type="sibTrans" cxnId="{3E7159AD-2B5F-4BB9-B0E5-478DCB77B737}">
      <dgm:prSet/>
      <dgm:spPr/>
      <dgm:t>
        <a:bodyPr/>
        <a:lstStyle/>
        <a:p>
          <a:endParaRPr lang="ru-RU"/>
        </a:p>
      </dgm:t>
    </dgm:pt>
    <dgm:pt modelId="{B6306295-8D04-4636-9AEB-05B0FEC424D6}" type="pres">
      <dgm:prSet presAssocID="{B9B6BCBB-18A2-4284-8BCE-61BC41EE576D}" presName="compositeShape" presStyleCnt="0">
        <dgm:presLayoutVars>
          <dgm:chMax val="2"/>
          <dgm:dir/>
          <dgm:resizeHandles val="exact"/>
        </dgm:presLayoutVars>
      </dgm:prSet>
      <dgm:spPr/>
    </dgm:pt>
    <dgm:pt modelId="{3EAF260B-72B0-4410-8BA0-86F127DA9957}" type="pres">
      <dgm:prSet presAssocID="{B9B6BCBB-18A2-4284-8BCE-61BC41EE576D}" presName="divider" presStyleLbl="fgShp" presStyleIdx="0" presStyleCnt="1"/>
      <dgm:spPr>
        <a:solidFill>
          <a:schemeClr val="accent2">
            <a:lumMod val="75000"/>
          </a:schemeClr>
        </a:solidFill>
      </dgm:spPr>
    </dgm:pt>
    <dgm:pt modelId="{CD050AED-1C79-4572-972A-4535D0821F56}" type="pres">
      <dgm:prSet presAssocID="{5312D684-C963-4A3E-B64A-85BF3B2E62B0}" presName="downArrow" presStyleLbl="node1" presStyleIdx="0" presStyleCnt="2"/>
      <dgm:spPr>
        <a:solidFill>
          <a:schemeClr val="accent2">
            <a:lumMod val="50000"/>
          </a:schemeClr>
        </a:solidFill>
      </dgm:spPr>
    </dgm:pt>
    <dgm:pt modelId="{87F9F707-79D6-47CD-BA71-9363EF37396D}" type="pres">
      <dgm:prSet presAssocID="{5312D684-C963-4A3E-B64A-85BF3B2E62B0}" presName="downArrowText" presStyleLbl="revTx" presStyleIdx="0" presStyleCnt="2" custScaleX="175634" custScaleY="88510">
        <dgm:presLayoutVars>
          <dgm:bulletEnabled val="1"/>
        </dgm:presLayoutVars>
      </dgm:prSet>
      <dgm:spPr/>
    </dgm:pt>
    <dgm:pt modelId="{A3F4152A-AA7F-4A3C-BAA3-C3CF4CB08C2B}" type="pres">
      <dgm:prSet presAssocID="{F32BDA0E-21D5-4F98-B355-C146A2F4B448}" presName="upArrow" presStyleLbl="node1" presStyleIdx="1" presStyleCnt="2"/>
      <dgm:spPr>
        <a:solidFill>
          <a:schemeClr val="accent2">
            <a:lumMod val="50000"/>
          </a:schemeClr>
        </a:solidFill>
      </dgm:spPr>
    </dgm:pt>
    <dgm:pt modelId="{3D3ED126-5136-45EC-AC17-D653168B0E6E}" type="pres">
      <dgm:prSet presAssocID="{F32BDA0E-21D5-4F98-B355-C146A2F4B448}" presName="upArrowText" presStyleLbl="revTx" presStyleIdx="1" presStyleCnt="2" custScaleX="129498">
        <dgm:presLayoutVars>
          <dgm:bulletEnabled val="1"/>
        </dgm:presLayoutVars>
      </dgm:prSet>
      <dgm:spPr/>
    </dgm:pt>
  </dgm:ptLst>
  <dgm:cxnLst>
    <dgm:cxn modelId="{C7B6EA1B-8A74-4F44-B947-E10B30509502}" type="presOf" srcId="{F32BDA0E-21D5-4F98-B355-C146A2F4B448}" destId="{3D3ED126-5136-45EC-AC17-D653168B0E6E}" srcOrd="0" destOrd="0" presId="urn:microsoft.com/office/officeart/2005/8/layout/arrow3"/>
    <dgm:cxn modelId="{98D8E724-7875-4A14-9ED5-739AEB8E0406}" type="presOf" srcId="{5312D684-C963-4A3E-B64A-85BF3B2E62B0}" destId="{87F9F707-79D6-47CD-BA71-9363EF37396D}" srcOrd="0" destOrd="0" presId="urn:microsoft.com/office/officeart/2005/8/layout/arrow3"/>
    <dgm:cxn modelId="{A594BA96-4413-45E2-8FCC-034C9A7FFAE7}" srcId="{B9B6BCBB-18A2-4284-8BCE-61BC41EE576D}" destId="{5312D684-C963-4A3E-B64A-85BF3B2E62B0}" srcOrd="0" destOrd="0" parTransId="{F0163D65-949D-4857-901E-111BB4AA1AF3}" sibTransId="{F38B33DD-3EB3-4EFC-A460-A996802035DF}"/>
    <dgm:cxn modelId="{3E7159AD-2B5F-4BB9-B0E5-478DCB77B737}" srcId="{B9B6BCBB-18A2-4284-8BCE-61BC41EE576D}" destId="{F32BDA0E-21D5-4F98-B355-C146A2F4B448}" srcOrd="1" destOrd="0" parTransId="{47C86FF8-E0BE-4B95-A8F6-73FC3D9EA9FC}" sibTransId="{2311C512-4728-4F30-B5FD-46671A89BC77}"/>
    <dgm:cxn modelId="{14238AE7-B1D0-44CE-A7FE-D2B67D04CF9A}" type="presOf" srcId="{B9B6BCBB-18A2-4284-8BCE-61BC41EE576D}" destId="{B6306295-8D04-4636-9AEB-05B0FEC424D6}" srcOrd="0" destOrd="0" presId="urn:microsoft.com/office/officeart/2005/8/layout/arrow3"/>
    <dgm:cxn modelId="{E008EE65-11CD-4709-B7DE-35B96990DFAE}" type="presParOf" srcId="{B6306295-8D04-4636-9AEB-05B0FEC424D6}" destId="{3EAF260B-72B0-4410-8BA0-86F127DA9957}" srcOrd="0" destOrd="0" presId="urn:microsoft.com/office/officeart/2005/8/layout/arrow3"/>
    <dgm:cxn modelId="{DCDA8069-80C4-455B-A1E8-B147A6721CC9}" type="presParOf" srcId="{B6306295-8D04-4636-9AEB-05B0FEC424D6}" destId="{CD050AED-1C79-4572-972A-4535D0821F56}" srcOrd="1" destOrd="0" presId="urn:microsoft.com/office/officeart/2005/8/layout/arrow3"/>
    <dgm:cxn modelId="{2E6D5040-AC12-44B5-95C3-22C201E87CDA}" type="presParOf" srcId="{B6306295-8D04-4636-9AEB-05B0FEC424D6}" destId="{87F9F707-79D6-47CD-BA71-9363EF37396D}" srcOrd="2" destOrd="0" presId="urn:microsoft.com/office/officeart/2005/8/layout/arrow3"/>
    <dgm:cxn modelId="{892D8803-411D-428D-BC78-9B7DC48ACCA8}" type="presParOf" srcId="{B6306295-8D04-4636-9AEB-05B0FEC424D6}" destId="{A3F4152A-AA7F-4A3C-BAA3-C3CF4CB08C2B}" srcOrd="3" destOrd="0" presId="urn:microsoft.com/office/officeart/2005/8/layout/arrow3"/>
    <dgm:cxn modelId="{3C2DC111-5101-4DFD-97A8-210CCE17A5AF}" type="presParOf" srcId="{B6306295-8D04-4636-9AEB-05B0FEC424D6}" destId="{3D3ED126-5136-45EC-AC17-D653168B0E6E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AF260B-72B0-4410-8BA0-86F127DA9957}">
      <dsp:nvSpPr>
        <dsp:cNvPr id="0" name=""/>
        <dsp:cNvSpPr/>
      </dsp:nvSpPr>
      <dsp:spPr>
        <a:xfrm rot="21300000">
          <a:off x="35739" y="2278996"/>
          <a:ext cx="11788011" cy="1334806"/>
        </a:xfrm>
        <a:prstGeom prst="mathMinus">
          <a:avLst/>
        </a:prstGeom>
        <a:solidFill>
          <a:schemeClr val="accent2">
            <a:lumMod val="75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050AED-1C79-4572-972A-4535D0821F56}">
      <dsp:nvSpPr>
        <dsp:cNvPr id="0" name=""/>
        <dsp:cNvSpPr/>
      </dsp:nvSpPr>
      <dsp:spPr>
        <a:xfrm>
          <a:off x="1423138" y="294639"/>
          <a:ext cx="3557847" cy="2357119"/>
        </a:xfrm>
        <a:prstGeom prst="downArrow">
          <a:avLst/>
        </a:prstGeom>
        <a:solidFill>
          <a:schemeClr val="accent2">
            <a:lumMod val="5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F9F707-79D6-47CD-BA71-9363EF37396D}">
      <dsp:nvSpPr>
        <dsp:cNvPr id="0" name=""/>
        <dsp:cNvSpPr/>
      </dsp:nvSpPr>
      <dsp:spPr>
        <a:xfrm>
          <a:off x="4850361" y="142187"/>
          <a:ext cx="6665375" cy="2190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000" b="1" kern="1200" dirty="0"/>
            <a:t>Медіація</a:t>
          </a:r>
          <a:r>
            <a:rPr lang="uk-UA" sz="2000" kern="1200" dirty="0"/>
            <a:t> — структурована добровільна та конфіденційна процедура позасудового врегулювання спору (конфлікту), в якій медіатор (посередник) допомагає сторонам у розумінні їхніх інтересів та пошуку ефективних шляхів досягнення взаємоприйнятного рішення. </a:t>
          </a:r>
          <a:endParaRPr lang="ru-RU" sz="2000" kern="1200" dirty="0"/>
        </a:p>
      </dsp:txBody>
      <dsp:txXfrm>
        <a:off x="4850361" y="142187"/>
        <a:ext cx="6665375" cy="2190600"/>
      </dsp:txXfrm>
    </dsp:sp>
    <dsp:sp modelId="{A3F4152A-AA7F-4A3C-BAA3-C3CF4CB08C2B}">
      <dsp:nvSpPr>
        <dsp:cNvPr id="0" name=""/>
        <dsp:cNvSpPr/>
      </dsp:nvSpPr>
      <dsp:spPr>
        <a:xfrm>
          <a:off x="6878504" y="3241039"/>
          <a:ext cx="3557847" cy="2357119"/>
        </a:xfrm>
        <a:prstGeom prst="upArrow">
          <a:avLst/>
        </a:prstGeom>
        <a:solidFill>
          <a:schemeClr val="accent2">
            <a:lumMod val="5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3ED126-5136-45EC-AC17-D653168B0E6E}">
      <dsp:nvSpPr>
        <dsp:cNvPr id="0" name=""/>
        <dsp:cNvSpPr/>
      </dsp:nvSpPr>
      <dsp:spPr>
        <a:xfrm>
          <a:off x="1219193" y="3417823"/>
          <a:ext cx="4914497" cy="24749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000" b="1" kern="1200" dirty="0"/>
            <a:t>Метою медіації</a:t>
          </a:r>
          <a:r>
            <a:rPr lang="uk-UA" sz="2000" kern="1200" dirty="0"/>
            <a:t> є обговорення, усвідомлення й опрацювання складної конфліктної (проблемної) ситуації задля оптимального виходу з неї.</a:t>
          </a:r>
          <a:endParaRPr lang="ru-RU" sz="2000" kern="1200" dirty="0"/>
        </a:p>
      </dsp:txBody>
      <dsp:txXfrm>
        <a:off x="1219193" y="3417823"/>
        <a:ext cx="4914497" cy="24749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287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64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‹№›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55234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53514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‹№›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79228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0450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6287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243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806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1017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555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619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195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1188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225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926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680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  <p:sldLayoutId id="2147483927" r:id="rId12"/>
    <p:sldLayoutId id="2147483928" r:id="rId13"/>
    <p:sldLayoutId id="2147483929" r:id="rId14"/>
    <p:sldLayoutId id="2147483930" r:id="rId15"/>
    <p:sldLayoutId id="214748393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6628" y="625393"/>
            <a:ext cx="8831304" cy="659798"/>
          </a:xfrm>
        </p:spPr>
        <p:txBody>
          <a:bodyPr>
            <a:noAutofit/>
          </a:bodyPr>
          <a:lstStyle/>
          <a:p>
            <a:pPr algn="ctr"/>
            <a:endParaRPr lang="ru-RU" sz="2000" b="1" i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17904" y="2189149"/>
            <a:ext cx="9339297" cy="1403796"/>
          </a:xfrm>
        </p:spPr>
        <p:txBody>
          <a:bodyPr>
            <a:noAutofit/>
          </a:bodyPr>
          <a:lstStyle/>
          <a:p>
            <a:pPr algn="ctr"/>
            <a:r>
              <a:rPr lang="uk-UA" sz="3600" b="1" i="1" dirty="0">
                <a:solidFill>
                  <a:schemeClr val="accent1">
                    <a:lumMod val="50000"/>
                  </a:schemeClr>
                </a:solidFill>
              </a:rPr>
              <a:t>Освітній компонент «МЕДІАЦІЯ»</a:t>
            </a:r>
            <a:br>
              <a:rPr lang="uk-UA" sz="3600" b="1" i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uk-UA" sz="3600" b="1" i="1" dirty="0">
                <a:solidFill>
                  <a:schemeClr val="accent1">
                    <a:lumMod val="50000"/>
                  </a:schemeClr>
                </a:solidFill>
              </a:rPr>
              <a:t>120 годи – 4 кредити (залік)</a:t>
            </a:r>
            <a:br>
              <a:rPr lang="uk-UA" sz="3600" b="1" i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uk-UA" sz="3600" b="1" i="1" dirty="0">
                <a:solidFill>
                  <a:schemeClr val="accent1">
                    <a:lumMod val="50000"/>
                  </a:schemeClr>
                </a:solidFill>
              </a:rPr>
              <a:t>непарний семестр</a:t>
            </a:r>
            <a:endParaRPr lang="ru-RU" sz="3600" b="1" i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i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437" y="3888508"/>
            <a:ext cx="3859436" cy="2568279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softEdge rad="12700"/>
          </a:effectLst>
          <a:scene3d>
            <a:camera prst="perspectiveRigh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439862097"/>
              </p:ext>
            </p:extLst>
          </p:nvPr>
        </p:nvGraphicFramePr>
        <p:xfrm>
          <a:off x="129309" y="775855"/>
          <a:ext cx="11859491" cy="5892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834627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9A2E372-1721-4AA0-A03E-4E19D4D7D68F}"/>
              </a:ext>
            </a:extLst>
          </p:cNvPr>
          <p:cNvSpPr/>
          <p:nvPr/>
        </p:nvSpPr>
        <p:spPr>
          <a:xfrm>
            <a:off x="387927" y="161200"/>
            <a:ext cx="11171583" cy="7405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uk-UA" sz="3200" b="1" dirty="0">
                <a:solidFill>
                  <a:schemeClr val="tx2">
                    <a:lumMod val="50000"/>
                  </a:schemeClr>
                </a:solidFill>
              </a:rPr>
              <a:t>Перевага медіації: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трелка: вниз 2">
            <a:extLst>
              <a:ext uri="{FF2B5EF4-FFF2-40B4-BE49-F238E27FC236}">
                <a16:creationId xmlns:a16="http://schemas.microsoft.com/office/drawing/2014/main" id="{A07E3C6D-F3A2-4906-AA25-F82B5F69076D}"/>
              </a:ext>
            </a:extLst>
          </p:cNvPr>
          <p:cNvSpPr/>
          <p:nvPr/>
        </p:nvSpPr>
        <p:spPr>
          <a:xfrm>
            <a:off x="1260765" y="1633086"/>
            <a:ext cx="484632" cy="978408"/>
          </a:xfrm>
          <a:prstGeom prst="down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7E44505-8C6A-4A98-A741-28F9CCBFF61C}"/>
              </a:ext>
            </a:extLst>
          </p:cNvPr>
          <p:cNvSpPr/>
          <p:nvPr/>
        </p:nvSpPr>
        <p:spPr>
          <a:xfrm>
            <a:off x="332509" y="2867890"/>
            <a:ext cx="31034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економія часу</a:t>
            </a:r>
            <a:endParaRPr lang="ru-RU" sz="2800" dirty="0"/>
          </a:p>
        </p:txBody>
      </p:sp>
      <p:sp>
        <p:nvSpPr>
          <p:cNvPr id="6" name="Стрелка: вниз 5">
            <a:extLst>
              <a:ext uri="{FF2B5EF4-FFF2-40B4-BE49-F238E27FC236}">
                <a16:creationId xmlns:a16="http://schemas.microsoft.com/office/drawing/2014/main" id="{F7604A26-7CE8-4654-B13A-116B6922BC63}"/>
              </a:ext>
            </a:extLst>
          </p:cNvPr>
          <p:cNvSpPr/>
          <p:nvPr/>
        </p:nvSpPr>
        <p:spPr>
          <a:xfrm>
            <a:off x="5410339" y="1889482"/>
            <a:ext cx="484632" cy="1501628"/>
          </a:xfrm>
          <a:prstGeom prst="downArrow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247CA929-7C17-4809-81AC-C69130FBF24B}"/>
              </a:ext>
            </a:extLst>
          </p:cNvPr>
          <p:cNvSpPr/>
          <p:nvPr/>
        </p:nvSpPr>
        <p:spPr>
          <a:xfrm>
            <a:off x="3075710" y="3466891"/>
            <a:ext cx="51538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b="1" dirty="0">
                <a:latin typeface="Times New Roman" panose="02020603050405020304" pitchFamily="18" charset="0"/>
              </a:rPr>
              <a:t>економія фінансових ресурсів</a:t>
            </a:r>
            <a:endParaRPr lang="ru-RU" sz="2800" b="1" dirty="0">
              <a:latin typeface="Times New Roman" panose="02020603050405020304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F4313A25-2DEF-4181-8287-BF830E5B29BD}"/>
              </a:ext>
            </a:extLst>
          </p:cNvPr>
          <p:cNvSpPr/>
          <p:nvPr/>
        </p:nvSpPr>
        <p:spPr>
          <a:xfrm>
            <a:off x="7633854" y="2521527"/>
            <a:ext cx="42606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b="1" dirty="0">
                <a:latin typeface="Times New Roman" panose="02020603050405020304" pitchFamily="18" charset="0"/>
              </a:rPr>
              <a:t>неофіційність процедури </a:t>
            </a:r>
            <a:endParaRPr lang="ru-RU" sz="2800" b="1" dirty="0">
              <a:latin typeface="Times New Roman" panose="02020603050405020304" pitchFamily="18" charset="0"/>
            </a:endParaRPr>
          </a:p>
        </p:txBody>
      </p:sp>
      <p:sp>
        <p:nvSpPr>
          <p:cNvPr id="9" name="Стрелка: вниз 8">
            <a:extLst>
              <a:ext uri="{FF2B5EF4-FFF2-40B4-BE49-F238E27FC236}">
                <a16:creationId xmlns:a16="http://schemas.microsoft.com/office/drawing/2014/main" id="{75056D5B-ACE1-4587-9CD6-9DE5471A279A}"/>
              </a:ext>
            </a:extLst>
          </p:cNvPr>
          <p:cNvSpPr/>
          <p:nvPr/>
        </p:nvSpPr>
        <p:spPr>
          <a:xfrm>
            <a:off x="9102714" y="1400278"/>
            <a:ext cx="484632" cy="978408"/>
          </a:xfrm>
          <a:prstGeom prst="down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: вниз 9">
            <a:extLst>
              <a:ext uri="{FF2B5EF4-FFF2-40B4-BE49-F238E27FC236}">
                <a16:creationId xmlns:a16="http://schemas.microsoft.com/office/drawing/2014/main" id="{080F3167-6B60-4EF8-8591-A7D234CC465E}"/>
              </a:ext>
            </a:extLst>
          </p:cNvPr>
          <p:cNvSpPr/>
          <p:nvPr/>
        </p:nvSpPr>
        <p:spPr>
          <a:xfrm>
            <a:off x="2299856" y="4002213"/>
            <a:ext cx="484632" cy="978408"/>
          </a:xfrm>
          <a:prstGeom prst="downArrow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6DF8EA02-4ADB-4333-8394-82AAE5057AD0}"/>
              </a:ext>
            </a:extLst>
          </p:cNvPr>
          <p:cNvSpPr/>
          <p:nvPr/>
        </p:nvSpPr>
        <p:spPr>
          <a:xfrm>
            <a:off x="900548" y="5298566"/>
            <a:ext cx="369916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гнучкість і контроль</a:t>
            </a:r>
            <a:endParaRPr lang="ru-RU" sz="2800" dirty="0"/>
          </a:p>
        </p:txBody>
      </p:sp>
      <p:sp>
        <p:nvSpPr>
          <p:cNvPr id="12" name="Стрелка: вниз 11">
            <a:extLst>
              <a:ext uri="{FF2B5EF4-FFF2-40B4-BE49-F238E27FC236}">
                <a16:creationId xmlns:a16="http://schemas.microsoft.com/office/drawing/2014/main" id="{E43F3261-6CFC-4BDB-BF7C-1959C99CA474}"/>
              </a:ext>
            </a:extLst>
          </p:cNvPr>
          <p:cNvSpPr/>
          <p:nvPr/>
        </p:nvSpPr>
        <p:spPr>
          <a:xfrm>
            <a:off x="8229600" y="3324050"/>
            <a:ext cx="484632" cy="978408"/>
          </a:xfrm>
          <a:prstGeom prst="down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1E7097CC-90DE-44C3-B65A-5960E4720AF1}"/>
              </a:ext>
            </a:extLst>
          </p:cNvPr>
          <p:cNvSpPr/>
          <p:nvPr/>
        </p:nvSpPr>
        <p:spPr>
          <a:xfrm>
            <a:off x="4876800" y="4468886"/>
            <a:ext cx="70935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>
                <a:latin typeface="Times New Roman" panose="02020603050405020304" pitchFamily="18" charset="0"/>
              </a:rPr>
              <a:t>конфіденційність та збереження репутації</a:t>
            </a:r>
            <a:endParaRPr lang="ru-RU" sz="2800" b="1" dirty="0">
              <a:latin typeface="Times New Roman" panose="02020603050405020304" pitchFamily="18" charset="0"/>
            </a:endParaRPr>
          </a:p>
        </p:txBody>
      </p:sp>
      <p:sp>
        <p:nvSpPr>
          <p:cNvPr id="14" name="Стрелка: вниз 13">
            <a:extLst>
              <a:ext uri="{FF2B5EF4-FFF2-40B4-BE49-F238E27FC236}">
                <a16:creationId xmlns:a16="http://schemas.microsoft.com/office/drawing/2014/main" id="{0FF52A05-C489-4E15-97EB-D611B96D9467}"/>
              </a:ext>
            </a:extLst>
          </p:cNvPr>
          <p:cNvSpPr/>
          <p:nvPr/>
        </p:nvSpPr>
        <p:spPr>
          <a:xfrm>
            <a:off x="6982692" y="4980621"/>
            <a:ext cx="484632" cy="978408"/>
          </a:xfrm>
          <a:prstGeom prst="downArrow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4798E703-3D35-458D-B27F-C30ACBE015F9}"/>
              </a:ext>
            </a:extLst>
          </p:cNvPr>
          <p:cNvSpPr/>
          <p:nvPr/>
        </p:nvSpPr>
        <p:spPr>
          <a:xfrm>
            <a:off x="5694218" y="5959029"/>
            <a:ext cx="35253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>
                <a:latin typeface="Times New Roman" panose="02020603050405020304" pitchFamily="18" charset="0"/>
              </a:rPr>
              <a:t>сталість рішення</a:t>
            </a:r>
            <a:endParaRPr lang="ru-RU" sz="2800" b="1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416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7B7EFD05-5F12-420E-8AEF-74D5EF9D58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id="{6B6786B7-9BA0-488B-8C6B-1C5BB4E2A5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id="{ACF6C842-D596-43D3-B584-5672E0D331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6DF84F3E-35FA-497B-B6FA-F453E82F32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2846D7FA-E05C-448E-B156-F77C205A14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E269AD3A-E6B6-4322-A013-276CBC1B08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CEFB9F00-6239-4BF6-B439-D16231B240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19" name="Freeform 17">
              <a:extLst>
                <a:ext uri="{FF2B5EF4-FFF2-40B4-BE49-F238E27FC236}">
                  <a16:creationId xmlns:a16="http://schemas.microsoft.com/office/drawing/2014/main" id="{74D1DDDB-FC85-40C5-9225-06312C4515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20" name="Freeform 18">
              <a:extLst>
                <a:ext uri="{FF2B5EF4-FFF2-40B4-BE49-F238E27FC236}">
                  <a16:creationId xmlns:a16="http://schemas.microsoft.com/office/drawing/2014/main" id="{E9217709-40C1-4F4A-AB69-8A693608AB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21" name="Freeform 19">
              <a:extLst>
                <a:ext uri="{FF2B5EF4-FFF2-40B4-BE49-F238E27FC236}">
                  <a16:creationId xmlns:a16="http://schemas.microsoft.com/office/drawing/2014/main" id="{ACCD26D6-BC97-43F5-B803-5838985FCC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22" name="Freeform 20">
              <a:extLst>
                <a:ext uri="{FF2B5EF4-FFF2-40B4-BE49-F238E27FC236}">
                  <a16:creationId xmlns:a16="http://schemas.microsoft.com/office/drawing/2014/main" id="{8136022F-2988-42E2-90E1-617D189FF1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23" name="Freeform 21">
              <a:extLst>
                <a:ext uri="{FF2B5EF4-FFF2-40B4-BE49-F238E27FC236}">
                  <a16:creationId xmlns:a16="http://schemas.microsoft.com/office/drawing/2014/main" id="{03859925-85FA-4D69-A0AB-6F827E3B5C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BAE65FC7-970A-4DCC-9FB4-CF0F7496A9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64F33C7-E158-4057-87E7-6F42AA6D03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157"/>
            <a:ext cx="2356675" cy="6853096"/>
            <a:chOff x="6627813" y="195610"/>
            <a:chExt cx="1952625" cy="5678141"/>
          </a:xfrm>
        </p:grpSpPr>
        <p:sp>
          <p:nvSpPr>
            <p:cNvPr id="27" name="Freeform 27">
              <a:extLst>
                <a:ext uri="{FF2B5EF4-FFF2-40B4-BE49-F238E27FC236}">
                  <a16:creationId xmlns:a16="http://schemas.microsoft.com/office/drawing/2014/main" id="{26714E66-FCC0-42F6-B127-0F91203BC5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28" name="Freeform 28">
              <a:extLst>
                <a:ext uri="{FF2B5EF4-FFF2-40B4-BE49-F238E27FC236}">
                  <a16:creationId xmlns:a16="http://schemas.microsoft.com/office/drawing/2014/main" id="{7E0BD3C9-F0D9-4A53-87DF-71D17D328D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29" name="Freeform 29">
              <a:extLst>
                <a:ext uri="{FF2B5EF4-FFF2-40B4-BE49-F238E27FC236}">
                  <a16:creationId xmlns:a16="http://schemas.microsoft.com/office/drawing/2014/main" id="{DFA9FE4C-FCED-4A9A-9E43-358EB75011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0" name="Freeform 30">
              <a:extLst>
                <a:ext uri="{FF2B5EF4-FFF2-40B4-BE49-F238E27FC236}">
                  <a16:creationId xmlns:a16="http://schemas.microsoft.com/office/drawing/2014/main" id="{E5D5BB28-15EC-4D32-9C05-C2206AF9E2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1" name="Freeform 31">
              <a:extLst>
                <a:ext uri="{FF2B5EF4-FFF2-40B4-BE49-F238E27FC236}">
                  <a16:creationId xmlns:a16="http://schemas.microsoft.com/office/drawing/2014/main" id="{06210E9D-4080-4566-B32A-3A8BE356F8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2" name="Freeform 32">
              <a:extLst>
                <a:ext uri="{FF2B5EF4-FFF2-40B4-BE49-F238E27FC236}">
                  <a16:creationId xmlns:a16="http://schemas.microsoft.com/office/drawing/2014/main" id="{894D3505-0982-40B2-8131-1B6BFF2736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3" name="Freeform 33">
              <a:extLst>
                <a:ext uri="{FF2B5EF4-FFF2-40B4-BE49-F238E27FC236}">
                  <a16:creationId xmlns:a16="http://schemas.microsoft.com/office/drawing/2014/main" id="{11598CAB-0965-48D6-999C-91450C50D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4" name="Freeform 34">
              <a:extLst>
                <a:ext uri="{FF2B5EF4-FFF2-40B4-BE49-F238E27FC236}">
                  <a16:creationId xmlns:a16="http://schemas.microsoft.com/office/drawing/2014/main" id="{29E94126-468A-4060-BCBC-DC3806A46F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5" name="Freeform 35">
              <a:extLst>
                <a:ext uri="{FF2B5EF4-FFF2-40B4-BE49-F238E27FC236}">
                  <a16:creationId xmlns:a16="http://schemas.microsoft.com/office/drawing/2014/main" id="{438F3422-C112-405B-B955-7B16907214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6" name="Freeform 36">
              <a:extLst>
                <a:ext uri="{FF2B5EF4-FFF2-40B4-BE49-F238E27FC236}">
                  <a16:creationId xmlns:a16="http://schemas.microsoft.com/office/drawing/2014/main" id="{C99C65FC-23C1-4B1D-A385-29B46619D2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7" name="Freeform 37">
              <a:extLst>
                <a:ext uri="{FF2B5EF4-FFF2-40B4-BE49-F238E27FC236}">
                  <a16:creationId xmlns:a16="http://schemas.microsoft.com/office/drawing/2014/main" id="{53D192C3-5E79-4B85-98D0-8F6C681CDC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8" name="Freeform 38">
              <a:extLst>
                <a:ext uri="{FF2B5EF4-FFF2-40B4-BE49-F238E27FC236}">
                  <a16:creationId xmlns:a16="http://schemas.microsoft.com/office/drawing/2014/main" id="{8709C0CF-D42A-4EE0-9C30-B0B72C69AD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B8FE8EF1-7AF2-4864-A8DE-7EE3481DA1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uk-UA"/>
          </a:p>
        </p:txBody>
      </p:sp>
      <p:sp>
        <p:nvSpPr>
          <p:cNvPr id="42" name="Freeform 11">
            <a:extLst>
              <a:ext uri="{FF2B5EF4-FFF2-40B4-BE49-F238E27FC236}">
                <a16:creationId xmlns:a16="http://schemas.microsoft.com/office/drawing/2014/main" id="{5B3CCFC9-E82D-444E-9621-FE5F95E679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uk-UA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083DF72-02D9-F7A9-717F-48ABFB67A805}"/>
              </a:ext>
            </a:extLst>
          </p:cNvPr>
          <p:cNvSpPr txBox="1"/>
          <p:nvPr/>
        </p:nvSpPr>
        <p:spPr>
          <a:xfrm>
            <a:off x="2589212" y="2125362"/>
            <a:ext cx="5835121" cy="37858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defTabSz="457200"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en-US" b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Метою викладання дисципліни “Медіація є формування у здобувачів медіативних умінь і навичок з вирішення конфліктів і спорів способом який є альтернативний суду, підвищення ефективності професійної діяльності шляхом налагодження взаємовідносин у робочому колективі, побудові співпраці всередині і поза межами робочого середовища, застосування медіаційних та діалогових навичок до управління конфліктними ситуаціями.</a:t>
            </a:r>
          </a:p>
        </p:txBody>
      </p:sp>
      <p:pic>
        <p:nvPicPr>
          <p:cNvPr id="7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631452" y="2673565"/>
            <a:ext cx="2873159" cy="2649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7626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04E9F44E-02E7-4A97-B7DB-1DB0F1F4EB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154F2546-BFC4-4B9A-B22A-40C22269F5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4BB2355B-3CC7-4F78-AEE5-42361DBF49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id="{031B8A19-2FD3-4302-91CF-C8B6F93B30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12" name="Freeform 14">
              <a:extLst>
                <a:ext uri="{FF2B5EF4-FFF2-40B4-BE49-F238E27FC236}">
                  <a16:creationId xmlns:a16="http://schemas.microsoft.com/office/drawing/2014/main" id="{73162A24-700C-424E-96EC-86CB156D05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13" name="Freeform 15">
              <a:extLst>
                <a:ext uri="{FF2B5EF4-FFF2-40B4-BE49-F238E27FC236}">
                  <a16:creationId xmlns:a16="http://schemas.microsoft.com/office/drawing/2014/main" id="{1F0C1D92-E435-4491-B392-AB951E055E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14" name="Freeform 16">
              <a:extLst>
                <a:ext uri="{FF2B5EF4-FFF2-40B4-BE49-F238E27FC236}">
                  <a16:creationId xmlns:a16="http://schemas.microsoft.com/office/drawing/2014/main" id="{0212CAD4-9EC5-41A6-B23D-EBA0527104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15" name="Freeform 17">
              <a:extLst>
                <a:ext uri="{FF2B5EF4-FFF2-40B4-BE49-F238E27FC236}">
                  <a16:creationId xmlns:a16="http://schemas.microsoft.com/office/drawing/2014/main" id="{6EFDEEEF-07D4-42EA-BAF2-B6FB6442DD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16" name="Freeform 18">
              <a:extLst>
                <a:ext uri="{FF2B5EF4-FFF2-40B4-BE49-F238E27FC236}">
                  <a16:creationId xmlns:a16="http://schemas.microsoft.com/office/drawing/2014/main" id="{2F4FA7A2-4814-4283-AED6-51BE578606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17" name="Freeform 19">
              <a:extLst>
                <a:ext uri="{FF2B5EF4-FFF2-40B4-BE49-F238E27FC236}">
                  <a16:creationId xmlns:a16="http://schemas.microsoft.com/office/drawing/2014/main" id="{3A80AF23-BF8E-4209-B9DE-1D2A637B4D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18" name="Freeform 20">
              <a:extLst>
                <a:ext uri="{FF2B5EF4-FFF2-40B4-BE49-F238E27FC236}">
                  <a16:creationId xmlns:a16="http://schemas.microsoft.com/office/drawing/2014/main" id="{19128847-0CCA-451D-A00A-2855A4D6D6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19" name="Freeform 21">
              <a:extLst>
                <a:ext uri="{FF2B5EF4-FFF2-40B4-BE49-F238E27FC236}">
                  <a16:creationId xmlns:a16="http://schemas.microsoft.com/office/drawing/2014/main" id="{5007ABF4-C6D7-4D5A-B621-E22A6CDE24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20" name="Freeform 22">
              <a:extLst>
                <a:ext uri="{FF2B5EF4-FFF2-40B4-BE49-F238E27FC236}">
                  <a16:creationId xmlns:a16="http://schemas.microsoft.com/office/drawing/2014/main" id="{C626D9E0-6E9C-49D1-9350-E85A88DD35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F22DE9C-F188-48E2-A82C-4434A8EEEA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157"/>
            <a:ext cx="2356675" cy="6853096"/>
            <a:chOff x="6627813" y="195610"/>
            <a:chExt cx="1952625" cy="5678141"/>
          </a:xfrm>
        </p:grpSpPr>
        <p:sp>
          <p:nvSpPr>
            <p:cNvPr id="23" name="Freeform 27">
              <a:extLst>
                <a:ext uri="{FF2B5EF4-FFF2-40B4-BE49-F238E27FC236}">
                  <a16:creationId xmlns:a16="http://schemas.microsoft.com/office/drawing/2014/main" id="{02013AA2-1F55-4C5D-AA37-2F66C2056B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24" name="Freeform 28">
              <a:extLst>
                <a:ext uri="{FF2B5EF4-FFF2-40B4-BE49-F238E27FC236}">
                  <a16:creationId xmlns:a16="http://schemas.microsoft.com/office/drawing/2014/main" id="{1FB61D00-6151-464C-A1C0-2F19F64139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25" name="Freeform 29">
              <a:extLst>
                <a:ext uri="{FF2B5EF4-FFF2-40B4-BE49-F238E27FC236}">
                  <a16:creationId xmlns:a16="http://schemas.microsoft.com/office/drawing/2014/main" id="{A5ED6B64-D948-4BCE-9D88-5BB2FDD8F3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26" name="Freeform 30">
              <a:extLst>
                <a:ext uri="{FF2B5EF4-FFF2-40B4-BE49-F238E27FC236}">
                  <a16:creationId xmlns:a16="http://schemas.microsoft.com/office/drawing/2014/main" id="{F89D4BEB-9156-4620-A774-3B780CC758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27" name="Freeform 31">
              <a:extLst>
                <a:ext uri="{FF2B5EF4-FFF2-40B4-BE49-F238E27FC236}">
                  <a16:creationId xmlns:a16="http://schemas.microsoft.com/office/drawing/2014/main" id="{B4A8D726-AC9C-413C-BA61-279C42A85A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28" name="Freeform 32">
              <a:extLst>
                <a:ext uri="{FF2B5EF4-FFF2-40B4-BE49-F238E27FC236}">
                  <a16:creationId xmlns:a16="http://schemas.microsoft.com/office/drawing/2014/main" id="{F17D811C-C413-4847-8A99-0C428A5835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29" name="Freeform 33">
              <a:extLst>
                <a:ext uri="{FF2B5EF4-FFF2-40B4-BE49-F238E27FC236}">
                  <a16:creationId xmlns:a16="http://schemas.microsoft.com/office/drawing/2014/main" id="{75BC74C6-A8D3-43B7-88D6-D36F1C0388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0" name="Freeform 34">
              <a:extLst>
                <a:ext uri="{FF2B5EF4-FFF2-40B4-BE49-F238E27FC236}">
                  <a16:creationId xmlns:a16="http://schemas.microsoft.com/office/drawing/2014/main" id="{57EEDAFB-AA1B-4B29-B0D8-E3F097A308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1" name="Freeform 35">
              <a:extLst>
                <a:ext uri="{FF2B5EF4-FFF2-40B4-BE49-F238E27FC236}">
                  <a16:creationId xmlns:a16="http://schemas.microsoft.com/office/drawing/2014/main" id="{2037E8F3-503E-4F56-81D4-C0058A8556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2" name="Freeform 36">
              <a:extLst>
                <a:ext uri="{FF2B5EF4-FFF2-40B4-BE49-F238E27FC236}">
                  <a16:creationId xmlns:a16="http://schemas.microsoft.com/office/drawing/2014/main" id="{B3B14D57-F75A-402A-B35D-98E84AD685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3" name="Freeform 37">
              <a:extLst>
                <a:ext uri="{FF2B5EF4-FFF2-40B4-BE49-F238E27FC236}">
                  <a16:creationId xmlns:a16="http://schemas.microsoft.com/office/drawing/2014/main" id="{4AFB6E2F-5AF1-4DB0-851C-8F7492A9EC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4" name="Freeform 38">
              <a:extLst>
                <a:ext uri="{FF2B5EF4-FFF2-40B4-BE49-F238E27FC236}">
                  <a16:creationId xmlns:a16="http://schemas.microsoft.com/office/drawing/2014/main" id="{6725B281-5E62-47B4-873A-9B12614235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6A10670B-6568-4038-91D8-392C78C0CF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uk-UA"/>
          </a:p>
        </p:txBody>
      </p:sp>
      <p:sp>
        <p:nvSpPr>
          <p:cNvPr id="38" name="Freeform 11">
            <a:extLst>
              <a:ext uri="{FF2B5EF4-FFF2-40B4-BE49-F238E27FC236}">
                <a16:creationId xmlns:a16="http://schemas.microsoft.com/office/drawing/2014/main" id="{179DBEAA-367B-4941-8368-15EBD551F6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uk-UA"/>
          </a:p>
        </p:txBody>
      </p:sp>
      <p:sp useBgFill="1">
        <p:nvSpPr>
          <p:cNvPr id="40" name="Rectangle 39">
            <a:extLst>
              <a:ext uri="{FF2B5EF4-FFF2-40B4-BE49-F238E27FC236}">
                <a16:creationId xmlns:a16="http://schemas.microsoft.com/office/drawing/2014/main" id="{CD306B45-25EE-434D-ABA9-A27B79320C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A42F85E-4939-431E-8B4A-EC07C8E0AB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uk-UA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27EBB3F9-D6F7-4F6A-8843-9FEBA15E49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871831"/>
            <a:ext cx="0" cy="3200400"/>
          </a:xfrm>
          <a:prstGeom prst="line">
            <a:avLst/>
          </a:prstGeom>
          <a:ln w="158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45">
            <a:extLst>
              <a:ext uri="{FF2B5EF4-FFF2-40B4-BE49-F238E27FC236}">
                <a16:creationId xmlns:a16="http://schemas.microsoft.com/office/drawing/2014/main" id="{5D2B17EF-74EB-4C33-B2E2-8E727B2E7D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6009967" y="0"/>
            <a:ext cx="6176982" cy="6853245"/>
            <a:chOff x="2487613" y="285750"/>
            <a:chExt cx="2428876" cy="5654676"/>
          </a:xfrm>
          <a:solidFill>
            <a:schemeClr val="bg1">
              <a:alpha val="30000"/>
            </a:schemeClr>
          </a:solidFill>
        </p:grpSpPr>
        <p:sp>
          <p:nvSpPr>
            <p:cNvPr id="47" name="Freeform 11">
              <a:extLst>
                <a:ext uri="{FF2B5EF4-FFF2-40B4-BE49-F238E27FC236}">
                  <a16:creationId xmlns:a16="http://schemas.microsoft.com/office/drawing/2014/main" id="{0A5F1F8A-3206-4B86-883F-65E98BB6E4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48" name="Freeform 12">
              <a:extLst>
                <a:ext uri="{FF2B5EF4-FFF2-40B4-BE49-F238E27FC236}">
                  <a16:creationId xmlns:a16="http://schemas.microsoft.com/office/drawing/2014/main" id="{6935F8C7-CC88-4243-9786-F3CDBF04A0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49" name="Freeform 13">
              <a:extLst>
                <a:ext uri="{FF2B5EF4-FFF2-40B4-BE49-F238E27FC236}">
                  <a16:creationId xmlns:a16="http://schemas.microsoft.com/office/drawing/2014/main" id="{9AF7BAD9-71B3-40D8-A089-EFF7FE67BD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50" name="Freeform 14">
              <a:extLst>
                <a:ext uri="{FF2B5EF4-FFF2-40B4-BE49-F238E27FC236}">
                  <a16:creationId xmlns:a16="http://schemas.microsoft.com/office/drawing/2014/main" id="{6467094F-AEF0-4D3B-BB76-8B3C1F08B9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51" name="Freeform 15">
              <a:extLst>
                <a:ext uri="{FF2B5EF4-FFF2-40B4-BE49-F238E27FC236}">
                  <a16:creationId xmlns:a16="http://schemas.microsoft.com/office/drawing/2014/main" id="{36F56AF9-DEF1-44E7-BF42-6AAC1AA9D1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52" name="Freeform 16">
              <a:extLst>
                <a:ext uri="{FF2B5EF4-FFF2-40B4-BE49-F238E27FC236}">
                  <a16:creationId xmlns:a16="http://schemas.microsoft.com/office/drawing/2014/main" id="{A43EBE71-20BA-4A40-A513-516678089D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53" name="Freeform 17">
              <a:extLst>
                <a:ext uri="{FF2B5EF4-FFF2-40B4-BE49-F238E27FC236}">
                  <a16:creationId xmlns:a16="http://schemas.microsoft.com/office/drawing/2014/main" id="{1DB39648-7B38-4D0B-93C5-048EC4A45C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54" name="Freeform 18">
              <a:extLst>
                <a:ext uri="{FF2B5EF4-FFF2-40B4-BE49-F238E27FC236}">
                  <a16:creationId xmlns:a16="http://schemas.microsoft.com/office/drawing/2014/main" id="{8DD2661F-DE5F-45EA-B30B-7C65896388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55" name="Freeform 19">
              <a:extLst>
                <a:ext uri="{FF2B5EF4-FFF2-40B4-BE49-F238E27FC236}">
                  <a16:creationId xmlns:a16="http://schemas.microsoft.com/office/drawing/2014/main" id="{ABF0A0E5-E68E-4183-A913-228692FD85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4" y="468286"/>
              <a:ext cx="1768475" cy="4262464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56" name="Freeform 20">
              <a:extLst>
                <a:ext uri="{FF2B5EF4-FFF2-40B4-BE49-F238E27FC236}">
                  <a16:creationId xmlns:a16="http://schemas.microsoft.com/office/drawing/2014/main" id="{615D8F55-8ACD-4EFE-A832-06E785479E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57" name="Freeform 21">
              <a:extLst>
                <a:ext uri="{FF2B5EF4-FFF2-40B4-BE49-F238E27FC236}">
                  <a16:creationId xmlns:a16="http://schemas.microsoft.com/office/drawing/2014/main" id="{0FDF4201-8CEC-474B-A6B1-88039B7041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58" name="Freeform 22">
              <a:extLst>
                <a:ext uri="{FF2B5EF4-FFF2-40B4-BE49-F238E27FC236}">
                  <a16:creationId xmlns:a16="http://schemas.microsoft.com/office/drawing/2014/main" id="{0F60AEA4-B25F-417E-93FC-59686DFBE5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51A0C285-2596-A3C3-4B01-EC94483907CA}"/>
              </a:ext>
            </a:extLst>
          </p:cNvPr>
          <p:cNvSpPr txBox="1"/>
          <p:nvPr/>
        </p:nvSpPr>
        <p:spPr>
          <a:xfrm>
            <a:off x="5049062" y="942108"/>
            <a:ext cx="6455549" cy="4969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285750" indent="-285750" defTabSz="4572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зрозуміти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правову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природу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та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значення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конфліктів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;</a:t>
            </a:r>
          </a:p>
          <a:p>
            <a:pPr marL="285750" indent="-285750" defTabSz="4572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ознайомитися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з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різними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підходами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до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врегулювання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конфліктів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(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спорів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);</a:t>
            </a:r>
          </a:p>
          <a:p>
            <a:pPr marL="285750" indent="-285750" defTabSz="4572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зрозуміти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свій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особистісний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потенціал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, з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метою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для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його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використання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для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підвищення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ефективності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власної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професійної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діяльності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та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у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налагодженні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стосунків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із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членами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суспільства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і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трудового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колективу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в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майбутньому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;</a:t>
            </a:r>
          </a:p>
          <a:p>
            <a:pPr marL="285750" indent="-285750" defTabSz="4572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отримати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знання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про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практики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альтернативного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способу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вирішення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спорів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–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медіацію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;</a:t>
            </a:r>
          </a:p>
          <a:p>
            <a:pPr marL="285750" indent="-285750" defTabSz="4572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навчитися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аналізувати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стилі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поведінки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сторін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у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спірних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ситуаціях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;</a:t>
            </a:r>
          </a:p>
          <a:p>
            <a:pPr marL="285750" indent="-285750" defTabSz="4572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сформувати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здатність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чути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та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враховувати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думки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інших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сторін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та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учасників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,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керувати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своїми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емоціями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,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розуміти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емоції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інших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,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приймати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рішення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відкрито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та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із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залученням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максимальної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кількості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зацікавлених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осіб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; </a:t>
            </a:r>
          </a:p>
          <a:p>
            <a:pPr marL="285750" indent="-285750" defTabSz="4572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опанувати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комунікативні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навички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,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необхідні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для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ведення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колективних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обговорень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та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зустрічей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effectLst/>
              </a:rPr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3932F9-44F5-7BE3-CECD-7EA3EEB7B35B}"/>
              </a:ext>
            </a:extLst>
          </p:cNvPr>
          <p:cNvSpPr txBox="1"/>
          <p:nvPr/>
        </p:nvSpPr>
        <p:spPr>
          <a:xfrm>
            <a:off x="251512" y="3013198"/>
            <a:ext cx="4338171" cy="8402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en-US" sz="18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Завдання</a:t>
            </a:r>
            <a:r>
              <a:rPr lang="en-US" sz="18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8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які</a:t>
            </a:r>
            <a:r>
              <a:rPr lang="en-US" sz="18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8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вирішуються</a:t>
            </a:r>
            <a:r>
              <a:rPr lang="en-US" sz="1800" b="1" dirty="0">
                <a:solidFill>
                  <a:schemeClr val="tx2">
                    <a:lumMod val="75000"/>
                  </a:schemeClr>
                </a:solidFill>
                <a:effectLst/>
              </a:rPr>
              <a:t> в </a:t>
            </a:r>
            <a:r>
              <a:rPr lang="en-US" sz="18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процесі</a:t>
            </a:r>
            <a:r>
              <a:rPr lang="en-US" sz="18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8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її</a:t>
            </a:r>
            <a:r>
              <a:rPr lang="en-US" sz="18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8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викладання</a:t>
            </a:r>
            <a:r>
              <a:rPr lang="en-US" sz="1800" b="1" dirty="0">
                <a:solidFill>
                  <a:schemeClr val="tx2">
                    <a:lumMod val="75000"/>
                  </a:schemeClr>
                </a:solidFill>
                <a:effectLst/>
              </a:rPr>
              <a:t>, </a:t>
            </a:r>
            <a:r>
              <a:rPr lang="en-US" sz="18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полягають</a:t>
            </a:r>
            <a:r>
              <a:rPr lang="en-US" sz="1800" b="1" dirty="0">
                <a:solidFill>
                  <a:schemeClr val="tx2">
                    <a:lumMod val="75000"/>
                  </a:schemeClr>
                </a:solidFill>
                <a:effectLst/>
              </a:rPr>
              <a:t> у </a:t>
            </a:r>
            <a:r>
              <a:rPr lang="en-US" sz="18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тому</a:t>
            </a:r>
            <a:r>
              <a:rPr lang="en-US" sz="1800" b="1" dirty="0">
                <a:solidFill>
                  <a:schemeClr val="tx2">
                    <a:lumMod val="75000"/>
                  </a:schemeClr>
                </a:solidFill>
                <a:effectLst/>
              </a:rPr>
              <a:t>, </a:t>
            </a:r>
            <a:r>
              <a:rPr lang="en-US" sz="18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щоб</a:t>
            </a:r>
            <a:r>
              <a:rPr lang="en-US" sz="18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8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допомогти</a:t>
            </a:r>
            <a:r>
              <a:rPr lang="en-US" sz="1800" b="1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800" b="1" dirty="0" err="1">
                <a:solidFill>
                  <a:schemeClr val="tx2">
                    <a:lumMod val="75000"/>
                  </a:schemeClr>
                </a:solidFill>
                <a:effectLst/>
              </a:rPr>
              <a:t>студентам</a:t>
            </a:r>
            <a:r>
              <a:rPr lang="en-US" sz="1800" b="1" dirty="0">
                <a:solidFill>
                  <a:schemeClr val="tx2">
                    <a:lumMod val="75000"/>
                  </a:schemeClr>
                </a:solidFill>
                <a:effectLst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6712479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7B7EFD05-5F12-420E-8AEF-74D5EF9D58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10" name="Freeform 11">
              <a:extLst>
                <a:ext uri="{FF2B5EF4-FFF2-40B4-BE49-F238E27FC236}">
                  <a16:creationId xmlns:a16="http://schemas.microsoft.com/office/drawing/2014/main" id="{6B6786B7-9BA0-488B-8C6B-1C5BB4E2A5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11" name="Freeform 12">
              <a:extLst>
                <a:ext uri="{FF2B5EF4-FFF2-40B4-BE49-F238E27FC236}">
                  <a16:creationId xmlns:a16="http://schemas.microsoft.com/office/drawing/2014/main" id="{ACF6C842-D596-43D3-B584-5672E0D331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6DF84F3E-35FA-497B-B6FA-F453E82F32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2846D7FA-E05C-448E-B156-F77C205A14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14" name="Freeform 15">
              <a:extLst>
                <a:ext uri="{FF2B5EF4-FFF2-40B4-BE49-F238E27FC236}">
                  <a16:creationId xmlns:a16="http://schemas.microsoft.com/office/drawing/2014/main" id="{E269AD3A-E6B6-4322-A013-276CBC1B08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15" name="Freeform 16">
              <a:extLst>
                <a:ext uri="{FF2B5EF4-FFF2-40B4-BE49-F238E27FC236}">
                  <a16:creationId xmlns:a16="http://schemas.microsoft.com/office/drawing/2014/main" id="{CEFB9F00-6239-4BF6-B439-D16231B240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16" name="Freeform 17">
              <a:extLst>
                <a:ext uri="{FF2B5EF4-FFF2-40B4-BE49-F238E27FC236}">
                  <a16:creationId xmlns:a16="http://schemas.microsoft.com/office/drawing/2014/main" id="{74D1DDDB-FC85-40C5-9225-06312C4515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17" name="Freeform 18">
              <a:extLst>
                <a:ext uri="{FF2B5EF4-FFF2-40B4-BE49-F238E27FC236}">
                  <a16:creationId xmlns:a16="http://schemas.microsoft.com/office/drawing/2014/main" id="{E9217709-40C1-4F4A-AB69-8A693608AB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18" name="Freeform 19">
              <a:extLst>
                <a:ext uri="{FF2B5EF4-FFF2-40B4-BE49-F238E27FC236}">
                  <a16:creationId xmlns:a16="http://schemas.microsoft.com/office/drawing/2014/main" id="{ACCD26D6-BC97-43F5-B803-5838985FCC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19" name="Freeform 20">
              <a:extLst>
                <a:ext uri="{FF2B5EF4-FFF2-40B4-BE49-F238E27FC236}">
                  <a16:creationId xmlns:a16="http://schemas.microsoft.com/office/drawing/2014/main" id="{8136022F-2988-42E2-90E1-617D189FF1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20" name="Freeform 21">
              <a:extLst>
                <a:ext uri="{FF2B5EF4-FFF2-40B4-BE49-F238E27FC236}">
                  <a16:creationId xmlns:a16="http://schemas.microsoft.com/office/drawing/2014/main" id="{03859925-85FA-4D69-A0AB-6F827E3B5C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21" name="Freeform 22">
              <a:extLst>
                <a:ext uri="{FF2B5EF4-FFF2-40B4-BE49-F238E27FC236}">
                  <a16:creationId xmlns:a16="http://schemas.microsoft.com/office/drawing/2014/main" id="{BAE65FC7-970A-4DCC-9FB4-CF0F7496A9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64F33C7-E158-4057-87E7-6F42AA6D03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157"/>
            <a:ext cx="2356675" cy="6853096"/>
            <a:chOff x="6627813" y="195610"/>
            <a:chExt cx="1952625" cy="5678141"/>
          </a:xfrm>
        </p:grpSpPr>
        <p:sp>
          <p:nvSpPr>
            <p:cNvPr id="24" name="Freeform 27">
              <a:extLst>
                <a:ext uri="{FF2B5EF4-FFF2-40B4-BE49-F238E27FC236}">
                  <a16:creationId xmlns:a16="http://schemas.microsoft.com/office/drawing/2014/main" id="{26714E66-FCC0-42F6-B127-0F91203BC5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25" name="Freeform 28">
              <a:extLst>
                <a:ext uri="{FF2B5EF4-FFF2-40B4-BE49-F238E27FC236}">
                  <a16:creationId xmlns:a16="http://schemas.microsoft.com/office/drawing/2014/main" id="{7E0BD3C9-F0D9-4A53-87DF-71D17D328D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26" name="Freeform 29">
              <a:extLst>
                <a:ext uri="{FF2B5EF4-FFF2-40B4-BE49-F238E27FC236}">
                  <a16:creationId xmlns:a16="http://schemas.microsoft.com/office/drawing/2014/main" id="{DFA9FE4C-FCED-4A9A-9E43-358EB75011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27" name="Freeform 30">
              <a:extLst>
                <a:ext uri="{FF2B5EF4-FFF2-40B4-BE49-F238E27FC236}">
                  <a16:creationId xmlns:a16="http://schemas.microsoft.com/office/drawing/2014/main" id="{E5D5BB28-15EC-4D32-9C05-C2206AF9E2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28" name="Freeform 31">
              <a:extLst>
                <a:ext uri="{FF2B5EF4-FFF2-40B4-BE49-F238E27FC236}">
                  <a16:creationId xmlns:a16="http://schemas.microsoft.com/office/drawing/2014/main" id="{06210E9D-4080-4566-B32A-3A8BE356F8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29" name="Freeform 32">
              <a:extLst>
                <a:ext uri="{FF2B5EF4-FFF2-40B4-BE49-F238E27FC236}">
                  <a16:creationId xmlns:a16="http://schemas.microsoft.com/office/drawing/2014/main" id="{894D3505-0982-40B2-8131-1B6BFF2736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0" name="Freeform 33">
              <a:extLst>
                <a:ext uri="{FF2B5EF4-FFF2-40B4-BE49-F238E27FC236}">
                  <a16:creationId xmlns:a16="http://schemas.microsoft.com/office/drawing/2014/main" id="{11598CAB-0965-48D6-999C-91450C50D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1" name="Freeform 34">
              <a:extLst>
                <a:ext uri="{FF2B5EF4-FFF2-40B4-BE49-F238E27FC236}">
                  <a16:creationId xmlns:a16="http://schemas.microsoft.com/office/drawing/2014/main" id="{29E94126-468A-4060-BCBC-DC3806A46F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2" name="Freeform 35">
              <a:extLst>
                <a:ext uri="{FF2B5EF4-FFF2-40B4-BE49-F238E27FC236}">
                  <a16:creationId xmlns:a16="http://schemas.microsoft.com/office/drawing/2014/main" id="{438F3422-C112-405B-B955-7B16907214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3" name="Freeform 36">
              <a:extLst>
                <a:ext uri="{FF2B5EF4-FFF2-40B4-BE49-F238E27FC236}">
                  <a16:creationId xmlns:a16="http://schemas.microsoft.com/office/drawing/2014/main" id="{C99C65FC-23C1-4B1D-A385-29B46619D2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4" name="Freeform 37">
              <a:extLst>
                <a:ext uri="{FF2B5EF4-FFF2-40B4-BE49-F238E27FC236}">
                  <a16:creationId xmlns:a16="http://schemas.microsoft.com/office/drawing/2014/main" id="{53D192C3-5E79-4B85-98D0-8F6C681CDC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35" name="Freeform 38">
              <a:extLst>
                <a:ext uri="{FF2B5EF4-FFF2-40B4-BE49-F238E27FC236}">
                  <a16:creationId xmlns:a16="http://schemas.microsoft.com/office/drawing/2014/main" id="{8709C0CF-D42A-4EE0-9C30-B0B72C69AD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B8FE8EF1-7AF2-4864-A8DE-7EE3481DA1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uk-UA"/>
          </a:p>
        </p:txBody>
      </p:sp>
      <p:sp>
        <p:nvSpPr>
          <p:cNvPr id="39" name="Freeform 6">
            <a:extLst>
              <a:ext uri="{FF2B5EF4-FFF2-40B4-BE49-F238E27FC236}">
                <a16:creationId xmlns:a16="http://schemas.microsoft.com/office/drawing/2014/main" id="{76CB6AE4-A444-41E5-A744-47F048A15E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uk-UA"/>
          </a:p>
        </p:txBody>
      </p:sp>
      <p:sp useBgFill="1">
        <p:nvSpPr>
          <p:cNvPr id="41" name="Rectangle 40">
            <a:extLst>
              <a:ext uri="{FF2B5EF4-FFF2-40B4-BE49-F238E27FC236}">
                <a16:creationId xmlns:a16="http://schemas.microsoft.com/office/drawing/2014/main" id="{B4BAC1B2-6636-4CB3-8018-BAAE8A045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9E51F2A-41B1-4159-8DCF-C9E46EDC59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047" y="935646"/>
            <a:ext cx="4851190" cy="4968016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tx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868BDA6-98C8-4E7B-8A59-1162BE9390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087364" y="228600"/>
            <a:ext cx="2851523" cy="6638625"/>
            <a:chOff x="2487613" y="285750"/>
            <a:chExt cx="2428875" cy="5654676"/>
          </a:xfrm>
        </p:grpSpPr>
        <p:sp>
          <p:nvSpPr>
            <p:cNvPr id="46" name="Freeform 11">
              <a:extLst>
                <a:ext uri="{FF2B5EF4-FFF2-40B4-BE49-F238E27FC236}">
                  <a16:creationId xmlns:a16="http://schemas.microsoft.com/office/drawing/2014/main" id="{D81ADA10-FA3B-405F-86D4-1BA4D41406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47" name="Freeform 12">
              <a:extLst>
                <a:ext uri="{FF2B5EF4-FFF2-40B4-BE49-F238E27FC236}">
                  <a16:creationId xmlns:a16="http://schemas.microsoft.com/office/drawing/2014/main" id="{D4F2022F-50BA-40A0-9DE3-95D8E5D847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48" name="Freeform 13">
              <a:extLst>
                <a:ext uri="{FF2B5EF4-FFF2-40B4-BE49-F238E27FC236}">
                  <a16:creationId xmlns:a16="http://schemas.microsoft.com/office/drawing/2014/main" id="{D45B3AAD-CD8F-42A9-8911-746584CB4F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49" name="Freeform 14">
              <a:extLst>
                <a:ext uri="{FF2B5EF4-FFF2-40B4-BE49-F238E27FC236}">
                  <a16:creationId xmlns:a16="http://schemas.microsoft.com/office/drawing/2014/main" id="{1B5BBA15-98B5-49B1-BFAA-70496407C6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50" name="Freeform 15">
              <a:extLst>
                <a:ext uri="{FF2B5EF4-FFF2-40B4-BE49-F238E27FC236}">
                  <a16:creationId xmlns:a16="http://schemas.microsoft.com/office/drawing/2014/main" id="{1426328E-D8AD-4CF3-84C4-EADAF4B7CC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51" name="Freeform 16">
              <a:extLst>
                <a:ext uri="{FF2B5EF4-FFF2-40B4-BE49-F238E27FC236}">
                  <a16:creationId xmlns:a16="http://schemas.microsoft.com/office/drawing/2014/main" id="{6D173D77-4FAE-4B6E-BCA3-88C023DEA7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52" name="Freeform 17">
              <a:extLst>
                <a:ext uri="{FF2B5EF4-FFF2-40B4-BE49-F238E27FC236}">
                  <a16:creationId xmlns:a16="http://schemas.microsoft.com/office/drawing/2014/main" id="{D2F3C6ED-3296-4551-890C-E00636FC45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53" name="Freeform 18">
              <a:extLst>
                <a:ext uri="{FF2B5EF4-FFF2-40B4-BE49-F238E27FC236}">
                  <a16:creationId xmlns:a16="http://schemas.microsoft.com/office/drawing/2014/main" id="{CCD94978-E895-4165-8420-BFD493A48B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54" name="Freeform 19">
              <a:extLst>
                <a:ext uri="{FF2B5EF4-FFF2-40B4-BE49-F238E27FC236}">
                  <a16:creationId xmlns:a16="http://schemas.microsoft.com/office/drawing/2014/main" id="{2D296B6E-5119-44C6-8316-91B13AC22B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55" name="Freeform 20">
              <a:extLst>
                <a:ext uri="{FF2B5EF4-FFF2-40B4-BE49-F238E27FC236}">
                  <a16:creationId xmlns:a16="http://schemas.microsoft.com/office/drawing/2014/main" id="{9718EC72-EF07-434B-86CA-F9FB74FA47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56" name="Freeform 21">
              <a:extLst>
                <a:ext uri="{FF2B5EF4-FFF2-40B4-BE49-F238E27FC236}">
                  <a16:creationId xmlns:a16="http://schemas.microsoft.com/office/drawing/2014/main" id="{4A84889A-F40B-4581-B8FF-D34D3EC211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57" name="Freeform 22">
              <a:extLst>
                <a:ext uri="{FF2B5EF4-FFF2-40B4-BE49-F238E27FC236}">
                  <a16:creationId xmlns:a16="http://schemas.microsoft.com/office/drawing/2014/main" id="{EEA5C22F-63E7-4E2A-9135-6820FC6B8C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12B2B893-BDFC-47A3-A8C8-B3351994BF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114579" y="-786"/>
            <a:ext cx="2356675" cy="6854040"/>
            <a:chOff x="6627813" y="194833"/>
            <a:chExt cx="1952625" cy="5678918"/>
          </a:xfrm>
        </p:grpSpPr>
        <p:sp>
          <p:nvSpPr>
            <p:cNvPr id="60" name="Freeform 27">
              <a:extLst>
                <a:ext uri="{FF2B5EF4-FFF2-40B4-BE49-F238E27FC236}">
                  <a16:creationId xmlns:a16="http://schemas.microsoft.com/office/drawing/2014/main" id="{8D083C0B-408E-4195-B8E1-33451B8A3C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61" name="Freeform 28">
              <a:extLst>
                <a:ext uri="{FF2B5EF4-FFF2-40B4-BE49-F238E27FC236}">
                  <a16:creationId xmlns:a16="http://schemas.microsoft.com/office/drawing/2014/main" id="{7C7442FE-70AA-4B30-9386-0E011A0A92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62" name="Freeform 29">
              <a:extLst>
                <a:ext uri="{FF2B5EF4-FFF2-40B4-BE49-F238E27FC236}">
                  <a16:creationId xmlns:a16="http://schemas.microsoft.com/office/drawing/2014/main" id="{6183366D-5F8A-40D5-9D35-25286ECB4F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63" name="Freeform 30">
              <a:extLst>
                <a:ext uri="{FF2B5EF4-FFF2-40B4-BE49-F238E27FC236}">
                  <a16:creationId xmlns:a16="http://schemas.microsoft.com/office/drawing/2014/main" id="{F9E4E29F-ED9B-42DE-8858-A3B54120E2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64" name="Freeform 31">
              <a:extLst>
                <a:ext uri="{FF2B5EF4-FFF2-40B4-BE49-F238E27FC236}">
                  <a16:creationId xmlns:a16="http://schemas.microsoft.com/office/drawing/2014/main" id="{75C77770-2C7D-4356-A1C0-F3B10DCCCE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65" name="Freeform 32">
              <a:extLst>
                <a:ext uri="{FF2B5EF4-FFF2-40B4-BE49-F238E27FC236}">
                  <a16:creationId xmlns:a16="http://schemas.microsoft.com/office/drawing/2014/main" id="{A583B398-24D3-452A-9279-409D85D4C3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66" name="Freeform 33">
              <a:extLst>
                <a:ext uri="{FF2B5EF4-FFF2-40B4-BE49-F238E27FC236}">
                  <a16:creationId xmlns:a16="http://schemas.microsoft.com/office/drawing/2014/main" id="{8592BE0E-0BF6-4FE9-ABD6-7B7188BFD1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67" name="Freeform 34">
              <a:extLst>
                <a:ext uri="{FF2B5EF4-FFF2-40B4-BE49-F238E27FC236}">
                  <a16:creationId xmlns:a16="http://schemas.microsoft.com/office/drawing/2014/main" id="{C3D34FBF-02FF-4A36-BD2F-560F61252E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68" name="Freeform 35">
              <a:extLst>
                <a:ext uri="{FF2B5EF4-FFF2-40B4-BE49-F238E27FC236}">
                  <a16:creationId xmlns:a16="http://schemas.microsoft.com/office/drawing/2014/main" id="{F7F01C2A-5852-4E78-87E5-9639938154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69" name="Freeform 36">
              <a:extLst>
                <a:ext uri="{FF2B5EF4-FFF2-40B4-BE49-F238E27FC236}">
                  <a16:creationId xmlns:a16="http://schemas.microsoft.com/office/drawing/2014/main" id="{3F3D15E2-E389-4E28-815C-9F1EF53878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70" name="Freeform 37">
              <a:extLst>
                <a:ext uri="{FF2B5EF4-FFF2-40B4-BE49-F238E27FC236}">
                  <a16:creationId xmlns:a16="http://schemas.microsoft.com/office/drawing/2014/main" id="{933BD079-DCEA-44C2-A3ED-3919F996F1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71" name="Freeform 38">
              <a:extLst>
                <a:ext uri="{FF2B5EF4-FFF2-40B4-BE49-F238E27FC236}">
                  <a16:creationId xmlns:a16="http://schemas.microsoft.com/office/drawing/2014/main" id="{760D82AC-986D-4E9A-9989-BB83B349D4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uk-UA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1CE36D62-53CF-5F5F-AE24-5BB45659400A}"/>
              </a:ext>
            </a:extLst>
          </p:cNvPr>
          <p:cNvSpPr txBox="1"/>
          <p:nvPr/>
        </p:nvSpPr>
        <p:spPr>
          <a:xfrm>
            <a:off x="8324602" y="935646"/>
            <a:ext cx="3181597" cy="38417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indent="0" defTabSz="457200">
              <a:spcBef>
                <a:spcPct val="0"/>
              </a:spcBef>
              <a:spcAft>
                <a:spcPts val="600"/>
              </a:spcAft>
            </a:pPr>
            <a:r>
              <a:rPr lang="en-US" sz="4400" b="1" i="1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Короткий зміст курсу: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FE8CCA1D-3EED-438C-8DF2-1F365B6F1C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87355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uk-UA"/>
          </a:p>
        </p:txBody>
      </p:sp>
      <p:sp>
        <p:nvSpPr>
          <p:cNvPr id="75" name="Freeform 33">
            <a:extLst>
              <a:ext uri="{FF2B5EF4-FFF2-40B4-BE49-F238E27FC236}">
                <a16:creationId xmlns:a16="http://schemas.microsoft.com/office/drawing/2014/main" id="{32D9B158-7DEE-41F9-AC1A-4F746D4282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087355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uk-UA"/>
          </a:p>
        </p:txBody>
      </p:sp>
      <p:graphicFrame>
        <p:nvGraphicFramePr>
          <p:cNvPr id="4" name="Таблиця 3">
            <a:extLst>
              <a:ext uri="{FF2B5EF4-FFF2-40B4-BE49-F238E27FC236}">
                <a16:creationId xmlns:a16="http://schemas.microsoft.com/office/drawing/2014/main" id="{DDA78E51-F01D-2DBD-E1AD-14DC9F07C3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7094219"/>
              </p:ext>
            </p:extLst>
          </p:nvPr>
        </p:nvGraphicFramePr>
        <p:xfrm>
          <a:off x="901411" y="1102756"/>
          <a:ext cx="4213521" cy="4466304"/>
        </p:xfrm>
        <a:graphic>
          <a:graphicData uri="http://schemas.openxmlformats.org/drawingml/2006/table">
            <a:tbl>
              <a:tblPr firstRow="1" firstCol="1" bandRow="1">
                <a:noFill/>
                <a:tableStyleId>{5C22544A-7EE6-4342-B048-85BDC9FD1C3A}</a:tableStyleId>
              </a:tblPr>
              <a:tblGrid>
                <a:gridCol w="3758872">
                  <a:extLst>
                    <a:ext uri="{9D8B030D-6E8A-4147-A177-3AD203B41FA5}">
                      <a16:colId xmlns:a16="http://schemas.microsoft.com/office/drawing/2014/main" val="1275317451"/>
                    </a:ext>
                  </a:extLst>
                </a:gridCol>
                <a:gridCol w="454649">
                  <a:extLst>
                    <a:ext uri="{9D8B030D-6E8A-4147-A177-3AD203B41FA5}">
                      <a16:colId xmlns:a16="http://schemas.microsoft.com/office/drawing/2014/main" val="2275277450"/>
                    </a:ext>
                  </a:extLst>
                </a:gridCol>
              </a:tblGrid>
              <a:tr h="498933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cap="none" spc="0" dirty="0" err="1">
                          <a:solidFill>
                            <a:schemeClr val="tx1"/>
                          </a:solidFill>
                          <a:effectLst/>
                        </a:rPr>
                        <a:t>Змістовний</a:t>
                      </a:r>
                      <a:r>
                        <a:rPr lang="ru-RU" sz="1200" b="1" cap="none" spc="0" dirty="0">
                          <a:solidFill>
                            <a:schemeClr val="tx1"/>
                          </a:solidFill>
                          <a:effectLst/>
                        </a:rPr>
                        <a:t> модуль </a:t>
                      </a:r>
                      <a:r>
                        <a:rPr lang="uk-UA" sz="1200" b="1" cap="none" spc="0" dirty="0">
                          <a:solidFill>
                            <a:schemeClr val="tx1"/>
                          </a:solidFill>
                          <a:effectLst/>
                        </a:rPr>
                        <a:t>№ </a:t>
                      </a:r>
                      <a:r>
                        <a:rPr lang="ru-RU" sz="1200" b="1" cap="none" spc="0" dirty="0">
                          <a:solidFill>
                            <a:schemeClr val="tx1"/>
                          </a:solidFill>
                          <a:effectLst/>
                        </a:rPr>
                        <a:t>1. </a:t>
                      </a:r>
                      <a:r>
                        <a:rPr lang="uk-UA" sz="1200" b="1" cap="none" spc="0" dirty="0">
                          <a:solidFill>
                            <a:schemeClr val="tx1"/>
                          </a:solidFill>
                          <a:effectLst/>
                        </a:rPr>
                        <a:t>Загальні засади медіації та теорії конфлікту </a:t>
                      </a:r>
                      <a:endParaRPr lang="uk-UA" sz="1200" b="1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64" marR="46569" marT="12418" marB="93137" anchor="b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155563"/>
                  </a:ext>
                </a:extLst>
              </a:tr>
              <a:tr h="2640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cap="none" spc="0" dirty="0" err="1">
                          <a:solidFill>
                            <a:schemeClr val="tx1"/>
                          </a:solidFill>
                          <a:effectLst/>
                        </a:rPr>
                        <a:t>Теорія</a:t>
                      </a:r>
                      <a:r>
                        <a:rPr lang="ru-RU" sz="1200" b="1" cap="none" spc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200" b="1" cap="none" spc="0" dirty="0" err="1">
                          <a:solidFill>
                            <a:schemeClr val="tx1"/>
                          </a:solidFill>
                          <a:effectLst/>
                        </a:rPr>
                        <a:t>конфлікту</a:t>
                      </a:r>
                      <a:r>
                        <a:rPr lang="ru-RU" sz="1200" b="1" cap="none" spc="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uk-UA" sz="1200" b="1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64" marR="46569" marT="12418" marB="93137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800" cap="none" spc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uk-UA" sz="800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64" marR="0" marT="12418" marB="9313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3688174"/>
                  </a:ext>
                </a:extLst>
              </a:tr>
              <a:tr h="2640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1" cap="none" spc="0" dirty="0">
                          <a:solidFill>
                            <a:schemeClr val="tx1"/>
                          </a:solidFill>
                          <a:effectLst/>
                        </a:rPr>
                        <a:t>Типологія юридичних конфліктів</a:t>
                      </a:r>
                      <a:endParaRPr lang="uk-UA" sz="1200" b="1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64" marR="46569" marT="12418" marB="93137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800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uk-UA" sz="8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64" marR="0" marT="12418" marB="9313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2631072"/>
                  </a:ext>
                </a:extLst>
              </a:tr>
              <a:tr h="2640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cap="none" spc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200" b="1" cap="none" spc="0" dirty="0" err="1">
                          <a:solidFill>
                            <a:schemeClr val="tx1"/>
                          </a:solidFill>
                          <a:effectLst/>
                        </a:rPr>
                        <a:t>Альтернативні</a:t>
                      </a:r>
                      <a:r>
                        <a:rPr lang="ru-RU" sz="1200" b="1" cap="none" spc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200" b="1" cap="none" spc="0" dirty="0" err="1">
                          <a:solidFill>
                            <a:schemeClr val="tx1"/>
                          </a:solidFill>
                          <a:effectLst/>
                        </a:rPr>
                        <a:t>способи</a:t>
                      </a:r>
                      <a:r>
                        <a:rPr lang="ru-RU" sz="1200" b="1" cap="none" spc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200" b="1" cap="none" spc="0" dirty="0" err="1">
                          <a:solidFill>
                            <a:schemeClr val="tx1"/>
                          </a:solidFill>
                          <a:effectLst/>
                        </a:rPr>
                        <a:t>вирішення</a:t>
                      </a:r>
                      <a:r>
                        <a:rPr lang="ru-RU" sz="1200" b="1" cap="none" spc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200" b="1" cap="none" spc="0" dirty="0" err="1">
                          <a:solidFill>
                            <a:schemeClr val="tx1"/>
                          </a:solidFill>
                          <a:effectLst/>
                        </a:rPr>
                        <a:t>спорів</a:t>
                      </a:r>
                      <a:endParaRPr lang="uk-UA" sz="1200" b="1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64" marR="46569" marT="12418" marB="93137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800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uk-UA" sz="8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64" marR="0" marT="12418" marB="9313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3869277"/>
                  </a:ext>
                </a:extLst>
              </a:tr>
              <a:tr h="2640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cap="none" spc="0" dirty="0" err="1">
                          <a:solidFill>
                            <a:schemeClr val="tx1"/>
                          </a:solidFill>
                          <a:effectLst/>
                        </a:rPr>
                        <a:t>Медіація</a:t>
                      </a:r>
                      <a:r>
                        <a:rPr lang="ru-RU" sz="1200" b="1" cap="none" spc="0" dirty="0">
                          <a:solidFill>
                            <a:schemeClr val="tx1"/>
                          </a:solidFill>
                          <a:effectLst/>
                        </a:rPr>
                        <a:t> як </a:t>
                      </a:r>
                      <a:r>
                        <a:rPr lang="ru-RU" sz="1200" b="1" cap="none" spc="0" dirty="0" err="1">
                          <a:solidFill>
                            <a:schemeClr val="tx1"/>
                          </a:solidFill>
                          <a:effectLst/>
                        </a:rPr>
                        <a:t>альтернативний</a:t>
                      </a:r>
                      <a:r>
                        <a:rPr lang="ru-RU" sz="1200" b="1" cap="none" spc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200" b="1" cap="none" spc="0" dirty="0" err="1">
                          <a:solidFill>
                            <a:schemeClr val="tx1"/>
                          </a:solidFill>
                          <a:effectLst/>
                        </a:rPr>
                        <a:t>спосіб</a:t>
                      </a:r>
                      <a:r>
                        <a:rPr lang="ru-RU" sz="1200" b="1" cap="none" spc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200" b="1" cap="none" spc="0" dirty="0" err="1">
                          <a:solidFill>
                            <a:schemeClr val="tx1"/>
                          </a:solidFill>
                          <a:effectLst/>
                        </a:rPr>
                        <a:t>вирішення</a:t>
                      </a:r>
                      <a:r>
                        <a:rPr lang="ru-RU" sz="1200" b="1" cap="none" spc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200" b="1" cap="none" spc="0" dirty="0" err="1">
                          <a:solidFill>
                            <a:schemeClr val="tx1"/>
                          </a:solidFill>
                          <a:effectLst/>
                        </a:rPr>
                        <a:t>спорів</a:t>
                      </a:r>
                      <a:endParaRPr lang="uk-UA" sz="1200" b="1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64" marR="46569" marT="12418" marB="93137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800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uk-UA" sz="8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64" marR="0" marT="12418" marB="9313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0616844"/>
                  </a:ext>
                </a:extLst>
              </a:tr>
              <a:tr h="2640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cap="none" spc="0" dirty="0" err="1">
                          <a:solidFill>
                            <a:schemeClr val="tx1"/>
                          </a:solidFill>
                          <a:effectLst/>
                        </a:rPr>
                        <a:t>Учасники</a:t>
                      </a:r>
                      <a:r>
                        <a:rPr lang="ru-RU" sz="1200" b="1" cap="none" spc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200" b="1" cap="none" spc="0" dirty="0" err="1">
                          <a:solidFill>
                            <a:schemeClr val="tx1"/>
                          </a:solidFill>
                          <a:effectLst/>
                        </a:rPr>
                        <a:t>медіації</a:t>
                      </a:r>
                      <a:r>
                        <a:rPr lang="ru-RU" sz="1200" b="1" cap="none" spc="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uk-UA" sz="1200" b="1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64" marR="46569" marT="12418" marB="93137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800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uk-UA" sz="8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64" marR="0" marT="12418" marB="9313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1614149"/>
                  </a:ext>
                </a:extLst>
              </a:tr>
              <a:tr h="2640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cap="none" spc="0" dirty="0" err="1">
                          <a:solidFill>
                            <a:schemeClr val="tx1"/>
                          </a:solidFill>
                          <a:effectLst/>
                        </a:rPr>
                        <a:t>Майстерність</a:t>
                      </a:r>
                      <a:r>
                        <a:rPr lang="ru-RU" sz="1200" b="1" cap="none" spc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200" b="1" cap="none" spc="0" dirty="0" err="1">
                          <a:solidFill>
                            <a:schemeClr val="tx1"/>
                          </a:solidFill>
                          <a:effectLst/>
                        </a:rPr>
                        <a:t>медіатора</a:t>
                      </a:r>
                      <a:endParaRPr lang="uk-UA" sz="1200" b="1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64" marR="46569" marT="12418" marB="93137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800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uk-UA" sz="8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64" marR="0" marT="12418" marB="9313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5375550"/>
                  </a:ext>
                </a:extLst>
              </a:tr>
              <a:tr h="26402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cap="none" spc="0" dirty="0" err="1">
                          <a:solidFill>
                            <a:schemeClr val="tx1"/>
                          </a:solidFill>
                          <a:effectLst/>
                        </a:rPr>
                        <a:t>Змістовний</a:t>
                      </a:r>
                      <a:r>
                        <a:rPr lang="ru-RU" sz="1200" b="1" cap="none" spc="0" dirty="0">
                          <a:solidFill>
                            <a:schemeClr val="tx1"/>
                          </a:solidFill>
                          <a:effectLst/>
                        </a:rPr>
                        <a:t> модуль № </a:t>
                      </a:r>
                      <a:r>
                        <a:rPr lang="uk-UA" sz="1200" b="1" cap="none" spc="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ru-RU" sz="1200" b="1" cap="none" spc="0" dirty="0">
                          <a:solidFill>
                            <a:schemeClr val="tx1"/>
                          </a:solidFill>
                          <a:effectLst/>
                        </a:rPr>
                        <a:t>. </a:t>
                      </a:r>
                      <a:r>
                        <a:rPr lang="uk-UA" sz="1200" b="1" cap="none" spc="0" dirty="0" err="1">
                          <a:solidFill>
                            <a:schemeClr val="tx1"/>
                          </a:solidFill>
                          <a:effectLst/>
                        </a:rPr>
                        <a:t>Медіаційні</a:t>
                      </a:r>
                      <a:r>
                        <a:rPr lang="uk-UA" sz="1200" b="1" cap="none" spc="0" dirty="0">
                          <a:solidFill>
                            <a:schemeClr val="tx1"/>
                          </a:solidFill>
                          <a:effectLst/>
                        </a:rPr>
                        <a:t> процедури</a:t>
                      </a:r>
                      <a:endParaRPr lang="uk-UA" sz="1200" b="1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64" marR="46569" marT="12418" marB="93137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8007784"/>
                  </a:ext>
                </a:extLst>
              </a:tr>
              <a:tr h="2640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cap="none" spc="0" dirty="0" err="1">
                          <a:solidFill>
                            <a:schemeClr val="tx1"/>
                          </a:solidFill>
                          <a:effectLst/>
                        </a:rPr>
                        <a:t>Медіаційна</a:t>
                      </a:r>
                      <a:r>
                        <a:rPr lang="ru-RU" sz="1200" b="1" cap="none" spc="0" dirty="0">
                          <a:solidFill>
                            <a:schemeClr val="tx1"/>
                          </a:solidFill>
                          <a:effectLst/>
                        </a:rPr>
                        <a:t> процедура</a:t>
                      </a:r>
                      <a:endParaRPr lang="uk-UA" sz="1200" b="1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64" marR="46569" marT="12418" marB="93137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800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uk-UA" sz="8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64" marR="0" marT="12418" marB="9313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733403"/>
                  </a:ext>
                </a:extLst>
              </a:tr>
              <a:tr h="2640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1" cap="none" spc="0" dirty="0">
                          <a:solidFill>
                            <a:schemeClr val="tx1"/>
                          </a:solidFill>
                          <a:effectLst/>
                        </a:rPr>
                        <a:t> Нормативне регулювання медіації.</a:t>
                      </a:r>
                      <a:endParaRPr lang="uk-UA" sz="1200" b="1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64" marR="46569" marT="12418" marB="93137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800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uk-UA" sz="8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64" marR="0" marT="12418" marB="9313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1657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1" cap="none" spc="0" dirty="0">
                          <a:solidFill>
                            <a:schemeClr val="tx1"/>
                          </a:solidFill>
                          <a:effectLst/>
                        </a:rPr>
                        <a:t>Особливості медіації в окремих сферах суспільних відносин</a:t>
                      </a:r>
                      <a:endParaRPr lang="uk-UA" sz="1200" b="1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64" marR="46569" marT="12418" marB="93137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800" cap="none" spc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uk-UA" sz="8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64" marR="0" marT="12418" marB="9313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9141924"/>
                  </a:ext>
                </a:extLst>
              </a:tr>
              <a:tr h="2640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cap="none" spc="0" dirty="0" err="1">
                          <a:solidFill>
                            <a:schemeClr val="tx1"/>
                          </a:solidFill>
                          <a:effectLst/>
                        </a:rPr>
                        <a:t>Медіація</a:t>
                      </a:r>
                      <a:r>
                        <a:rPr lang="ru-RU" sz="1200" b="1" cap="none" spc="0" dirty="0">
                          <a:solidFill>
                            <a:schemeClr val="tx1"/>
                          </a:solidFill>
                          <a:effectLst/>
                        </a:rPr>
                        <a:t> в </a:t>
                      </a:r>
                      <a:r>
                        <a:rPr lang="ru-RU" sz="1200" b="1" cap="none" spc="0" dirty="0" err="1">
                          <a:solidFill>
                            <a:schemeClr val="tx1"/>
                          </a:solidFill>
                          <a:effectLst/>
                        </a:rPr>
                        <a:t>окремих</a:t>
                      </a:r>
                      <a:r>
                        <a:rPr lang="ru-RU" sz="1200" b="1" cap="none" spc="0" dirty="0">
                          <a:solidFill>
                            <a:schemeClr val="tx1"/>
                          </a:solidFill>
                          <a:effectLst/>
                        </a:rPr>
                        <a:t> сферах </a:t>
                      </a:r>
                      <a:r>
                        <a:rPr lang="ru-RU" sz="1200" b="1" cap="none" spc="0" dirty="0" err="1">
                          <a:solidFill>
                            <a:schemeClr val="tx1"/>
                          </a:solidFill>
                          <a:effectLst/>
                        </a:rPr>
                        <a:t>юридичної</a:t>
                      </a:r>
                      <a:r>
                        <a:rPr lang="ru-RU" sz="1200" b="1" cap="none" spc="0" dirty="0">
                          <a:solidFill>
                            <a:schemeClr val="tx1"/>
                          </a:solidFill>
                          <a:effectLst/>
                        </a:rPr>
                        <a:t> практики</a:t>
                      </a:r>
                      <a:r>
                        <a:rPr lang="uk-UA" sz="1200" b="1" cap="none" spc="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uk-UA" sz="1200" b="1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64" marR="46569" marT="12418" marB="93137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800" cap="none" spc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uk-UA" sz="800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64" marR="0" marT="12418" marB="9313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10103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887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98DED16-EB57-FFD5-A958-AB5FD032DCAB}"/>
              </a:ext>
            </a:extLst>
          </p:cNvPr>
          <p:cNvSpPr txBox="1"/>
          <p:nvPr/>
        </p:nvSpPr>
        <p:spPr>
          <a:xfrm>
            <a:off x="3655231" y="296222"/>
            <a:ext cx="60975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1800" b="1" i="1" dirty="0">
                <a:solidFill>
                  <a:schemeClr val="accent1">
                    <a:lumMod val="50000"/>
                  </a:schemeClr>
                </a:solidFill>
              </a:rPr>
              <a:t>Перелік </a:t>
            </a:r>
            <a:r>
              <a:rPr lang="ru-RU" sz="1800" b="1" i="1" dirty="0">
                <a:solidFill>
                  <a:schemeClr val="accent1">
                    <a:lumMod val="50000"/>
                  </a:schemeClr>
                </a:solidFill>
              </a:rPr>
              <a:t>компетентностей</a:t>
            </a:r>
            <a:endParaRPr lang="uk-UA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C4A140-9161-883D-C23D-86144C447030}"/>
              </a:ext>
            </a:extLst>
          </p:cNvPr>
          <p:cNvSpPr txBox="1"/>
          <p:nvPr/>
        </p:nvSpPr>
        <p:spPr>
          <a:xfrm>
            <a:off x="867022" y="-7092796"/>
            <a:ext cx="10944372" cy="3906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uk-UA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A97ABCE-8525-48B1-E39F-A59E7866A6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7423" y="821436"/>
            <a:ext cx="9891622" cy="5215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7838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DA2901F-F5BB-33A8-A190-8691700C41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4694" y="684362"/>
            <a:ext cx="10679502" cy="3663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2539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34C958-8769-DDFB-9A3E-64498E3398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/>
              <a:t>ДЯКУЮ ЗА УКВАГУ!</a:t>
            </a:r>
          </a:p>
        </p:txBody>
      </p:sp>
    </p:spTree>
    <p:extLst>
      <p:ext uri="{BB962C8B-B14F-4D97-AF65-F5344CB8AC3E}">
        <p14:creationId xmlns:p14="http://schemas.microsoft.com/office/powerpoint/2010/main" val="3303652380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0</TotalTime>
  <Words>349</Words>
  <Application>Microsoft Office PowerPoint</Application>
  <PresentationFormat>Широкий екран</PresentationFormat>
  <Paragraphs>45</Paragraphs>
  <Slides>9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9</vt:i4>
      </vt:variant>
    </vt:vector>
  </HeadingPairs>
  <TitlesOfParts>
    <vt:vector size="15" baseType="lpstr">
      <vt:lpstr>Arial</vt:lpstr>
      <vt:lpstr>Calibri</vt:lpstr>
      <vt:lpstr>Century Gothic</vt:lpstr>
      <vt:lpstr>Times New Roman</vt:lpstr>
      <vt:lpstr>Wingdings 3</vt:lpstr>
      <vt:lpstr>Легкий дым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ДЯКУЮ ЗА УКВАГУ!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Elvira Orzhynska</cp:lastModifiedBy>
  <cp:revision>1115</cp:revision>
  <dcterms:created xsi:type="dcterms:W3CDTF">2020-10-12T10:56:50Z</dcterms:created>
  <dcterms:modified xsi:type="dcterms:W3CDTF">2024-10-23T07:49:17Z</dcterms:modified>
</cp:coreProperties>
</file>