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3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88E09-1BD8-43E1-80D4-3974E1A8A4A6}" type="doc">
      <dgm:prSet loTypeId="urn:microsoft.com/office/officeart/2005/8/layout/default" loCatId="list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70F7596-A7C6-4838-B39E-1BBB1B930965}">
      <dgm:prSet/>
      <dgm:spPr/>
      <dgm:t>
        <a:bodyPr/>
        <a:lstStyle/>
        <a:p>
          <a:r>
            <a:rPr lang="uk-UA"/>
            <a:t>правильно підбирати, тлумачити та застосовувати норми законодавства та судову практику для застосування щодо конкретних правових ситуацій, що складаються під час виконавчого провадження та провадження у справах про банкрутство; </a:t>
          </a:r>
          <a:endParaRPr lang="en-US"/>
        </a:p>
      </dgm:t>
    </dgm:pt>
    <dgm:pt modelId="{FE386414-633A-4E65-850E-E55ECCEBAE18}" type="parTrans" cxnId="{79399768-34EE-4095-A828-ACFD29311D08}">
      <dgm:prSet/>
      <dgm:spPr/>
      <dgm:t>
        <a:bodyPr/>
        <a:lstStyle/>
        <a:p>
          <a:endParaRPr lang="en-US"/>
        </a:p>
      </dgm:t>
    </dgm:pt>
    <dgm:pt modelId="{E1CF6363-CA5C-40A3-988E-289B6D83EEB7}" type="sibTrans" cxnId="{79399768-34EE-4095-A828-ACFD29311D08}">
      <dgm:prSet/>
      <dgm:spPr/>
      <dgm:t>
        <a:bodyPr/>
        <a:lstStyle/>
        <a:p>
          <a:endParaRPr lang="en-US"/>
        </a:p>
      </dgm:t>
    </dgm:pt>
    <dgm:pt modelId="{EF10A510-51C5-4ED9-BE60-26F17BA19E77}">
      <dgm:prSet/>
      <dgm:spPr/>
      <dgm:t>
        <a:bodyPr/>
        <a:lstStyle/>
        <a:p>
          <a:r>
            <a:rPr lang="uk-UA"/>
            <a:t>здійснювати детальний правовий аналіз будь-яких правовідносин, що можуть виникати під час виконавчого провадження та щодо відновлення платоспроможності боржника або визнання його банкрутом (незалежно від стадії провадження у справі); </a:t>
          </a:r>
          <a:endParaRPr lang="en-US"/>
        </a:p>
      </dgm:t>
    </dgm:pt>
    <dgm:pt modelId="{6BB97766-0CF0-4A99-A4DB-096A0C242648}" type="parTrans" cxnId="{3881D7F9-B2EB-425C-904E-23E807CF0CD1}">
      <dgm:prSet/>
      <dgm:spPr/>
      <dgm:t>
        <a:bodyPr/>
        <a:lstStyle/>
        <a:p>
          <a:endParaRPr lang="en-US"/>
        </a:p>
      </dgm:t>
    </dgm:pt>
    <dgm:pt modelId="{09F19B68-EB94-4667-AE15-1C1795DAB103}" type="sibTrans" cxnId="{3881D7F9-B2EB-425C-904E-23E807CF0CD1}">
      <dgm:prSet/>
      <dgm:spPr/>
      <dgm:t>
        <a:bodyPr/>
        <a:lstStyle/>
        <a:p>
          <a:endParaRPr lang="en-US"/>
        </a:p>
      </dgm:t>
    </dgm:pt>
    <dgm:pt modelId="{C06DD0C5-E7BF-40E0-B662-9AE1F67E9BBE}">
      <dgm:prSet/>
      <dgm:spPr/>
      <dgm:t>
        <a:bodyPr/>
        <a:lstStyle/>
        <a:p>
          <a:r>
            <a:rPr lang="uk-UA"/>
            <a:t>складати процесуальні документи й іншу документацію, необхідну для забезпечення виконавчих процедур та провадження у справах про банкрутство;</a:t>
          </a:r>
          <a:endParaRPr lang="en-US"/>
        </a:p>
      </dgm:t>
    </dgm:pt>
    <dgm:pt modelId="{4D09DB8D-356F-47DD-9BCB-C7A4CFBFCA68}" type="parTrans" cxnId="{E9E57F97-7774-4687-8A59-112DDC970D6B}">
      <dgm:prSet/>
      <dgm:spPr/>
      <dgm:t>
        <a:bodyPr/>
        <a:lstStyle/>
        <a:p>
          <a:endParaRPr lang="en-US"/>
        </a:p>
      </dgm:t>
    </dgm:pt>
    <dgm:pt modelId="{1F6E6147-6BD5-42C3-AAA6-BD97307AD750}" type="sibTrans" cxnId="{E9E57F97-7774-4687-8A59-112DDC970D6B}">
      <dgm:prSet/>
      <dgm:spPr/>
      <dgm:t>
        <a:bodyPr/>
        <a:lstStyle/>
        <a:p>
          <a:endParaRPr lang="en-US"/>
        </a:p>
      </dgm:t>
    </dgm:pt>
    <dgm:pt modelId="{EFFCA049-BD71-4994-9B90-409A00E13FD3}">
      <dgm:prSet/>
      <dgm:spPr/>
      <dgm:t>
        <a:bodyPr/>
        <a:lstStyle/>
        <a:p>
          <a:r>
            <a:rPr lang="uk-UA"/>
            <a:t>аргументувати власну точку зору та прийняте рішення; </a:t>
          </a:r>
          <a:endParaRPr lang="en-US"/>
        </a:p>
      </dgm:t>
    </dgm:pt>
    <dgm:pt modelId="{68BB32B8-8744-4877-A7C9-029DB1A4E1F5}" type="parTrans" cxnId="{AC216C26-49E3-4804-9FD6-5EAD48CBE612}">
      <dgm:prSet/>
      <dgm:spPr/>
      <dgm:t>
        <a:bodyPr/>
        <a:lstStyle/>
        <a:p>
          <a:endParaRPr lang="en-US"/>
        </a:p>
      </dgm:t>
    </dgm:pt>
    <dgm:pt modelId="{34BEBF23-BBC8-47EF-8F7A-7A4B50957D93}" type="sibTrans" cxnId="{AC216C26-49E3-4804-9FD6-5EAD48CBE612}">
      <dgm:prSet/>
      <dgm:spPr/>
      <dgm:t>
        <a:bodyPr/>
        <a:lstStyle/>
        <a:p>
          <a:endParaRPr lang="en-US"/>
        </a:p>
      </dgm:t>
    </dgm:pt>
    <dgm:pt modelId="{99BFF3CB-4DD2-4367-AB0B-32BA80583C02}">
      <dgm:prSet/>
      <dgm:spPr/>
      <dgm:t>
        <a:bodyPr/>
        <a:lstStyle/>
        <a:p>
          <a:r>
            <a:rPr lang="uk-UA"/>
            <a:t>володіти здатністю тлумачити різні правові акти у сфері регулювання різних інститутів виконавчого провадження та відновлення платоспроможності боржника або визнання його банкрутом; </a:t>
          </a:r>
          <a:endParaRPr lang="en-US"/>
        </a:p>
      </dgm:t>
    </dgm:pt>
    <dgm:pt modelId="{6F1F7EDD-8256-466D-A772-62D246AB26EB}" type="parTrans" cxnId="{DD42F6CB-223C-4566-A5D0-4A303366C3FB}">
      <dgm:prSet/>
      <dgm:spPr/>
      <dgm:t>
        <a:bodyPr/>
        <a:lstStyle/>
        <a:p>
          <a:endParaRPr lang="en-US"/>
        </a:p>
      </dgm:t>
    </dgm:pt>
    <dgm:pt modelId="{9E569847-D999-42F9-AC56-53844CC17295}" type="sibTrans" cxnId="{DD42F6CB-223C-4566-A5D0-4A303366C3FB}">
      <dgm:prSet/>
      <dgm:spPr/>
      <dgm:t>
        <a:bodyPr/>
        <a:lstStyle/>
        <a:p>
          <a:endParaRPr lang="en-US"/>
        </a:p>
      </dgm:t>
    </dgm:pt>
    <dgm:pt modelId="{628EB616-F5B9-4C11-8D7C-FBCA5E373F47}">
      <dgm:prSet/>
      <dgm:spPr/>
      <dgm:t>
        <a:bodyPr/>
        <a:lstStyle/>
        <a:p>
          <a:r>
            <a:rPr lang="uk-UA"/>
            <a:t>володіти здатністю давати кваліфіковані юридичні висновки і консультації в конкретних видах юридичної діяльності, пов'язаної із реалізацією виконавчих процедур та процедур відновлення платоспроможності боржника або визнання його банкрутом. </a:t>
          </a:r>
          <a:endParaRPr lang="en-US"/>
        </a:p>
      </dgm:t>
    </dgm:pt>
    <dgm:pt modelId="{0D8D1A2F-3053-4F5B-BAA2-5EA093FEC824}" type="parTrans" cxnId="{9D328C57-313F-4168-BB1D-6D962DB02012}">
      <dgm:prSet/>
      <dgm:spPr/>
      <dgm:t>
        <a:bodyPr/>
        <a:lstStyle/>
        <a:p>
          <a:endParaRPr lang="en-US"/>
        </a:p>
      </dgm:t>
    </dgm:pt>
    <dgm:pt modelId="{DB7EC691-7968-4B99-82AF-BA130769F414}" type="sibTrans" cxnId="{9D328C57-313F-4168-BB1D-6D962DB02012}">
      <dgm:prSet/>
      <dgm:spPr/>
      <dgm:t>
        <a:bodyPr/>
        <a:lstStyle/>
        <a:p>
          <a:endParaRPr lang="en-US"/>
        </a:p>
      </dgm:t>
    </dgm:pt>
    <dgm:pt modelId="{BACD5AC9-1B4B-431C-A999-8554DCA78C68}" type="pres">
      <dgm:prSet presAssocID="{9C388E09-1BD8-43E1-80D4-3974E1A8A4A6}" presName="diagram" presStyleCnt="0">
        <dgm:presLayoutVars>
          <dgm:dir/>
          <dgm:resizeHandles val="exact"/>
        </dgm:presLayoutVars>
      </dgm:prSet>
      <dgm:spPr/>
    </dgm:pt>
    <dgm:pt modelId="{116C2109-A83A-47EE-87E1-BFEA19A8C100}" type="pres">
      <dgm:prSet presAssocID="{C70F7596-A7C6-4838-B39E-1BBB1B930965}" presName="node" presStyleLbl="node1" presStyleIdx="0" presStyleCnt="6">
        <dgm:presLayoutVars>
          <dgm:bulletEnabled val="1"/>
        </dgm:presLayoutVars>
      </dgm:prSet>
      <dgm:spPr/>
    </dgm:pt>
    <dgm:pt modelId="{899FAFDC-8D98-4C15-925A-CB82AD0D5C8A}" type="pres">
      <dgm:prSet presAssocID="{E1CF6363-CA5C-40A3-988E-289B6D83EEB7}" presName="sibTrans" presStyleCnt="0"/>
      <dgm:spPr/>
    </dgm:pt>
    <dgm:pt modelId="{C4CA6FC1-5C6D-478B-BDB5-E4AE0A1E64BC}" type="pres">
      <dgm:prSet presAssocID="{EF10A510-51C5-4ED9-BE60-26F17BA19E77}" presName="node" presStyleLbl="node1" presStyleIdx="1" presStyleCnt="6">
        <dgm:presLayoutVars>
          <dgm:bulletEnabled val="1"/>
        </dgm:presLayoutVars>
      </dgm:prSet>
      <dgm:spPr/>
    </dgm:pt>
    <dgm:pt modelId="{241ED92D-E07B-4C05-A590-C6423D2CC53F}" type="pres">
      <dgm:prSet presAssocID="{09F19B68-EB94-4667-AE15-1C1795DAB103}" presName="sibTrans" presStyleCnt="0"/>
      <dgm:spPr/>
    </dgm:pt>
    <dgm:pt modelId="{168A1972-867F-4012-9296-A7B62072B851}" type="pres">
      <dgm:prSet presAssocID="{C06DD0C5-E7BF-40E0-B662-9AE1F67E9BBE}" presName="node" presStyleLbl="node1" presStyleIdx="2" presStyleCnt="6">
        <dgm:presLayoutVars>
          <dgm:bulletEnabled val="1"/>
        </dgm:presLayoutVars>
      </dgm:prSet>
      <dgm:spPr/>
    </dgm:pt>
    <dgm:pt modelId="{F69FA52A-4A70-408D-8F6B-69E61E52B98D}" type="pres">
      <dgm:prSet presAssocID="{1F6E6147-6BD5-42C3-AAA6-BD97307AD750}" presName="sibTrans" presStyleCnt="0"/>
      <dgm:spPr/>
    </dgm:pt>
    <dgm:pt modelId="{DEBECBA6-D6BC-4C4E-A95A-64CAA82305CC}" type="pres">
      <dgm:prSet presAssocID="{EFFCA049-BD71-4994-9B90-409A00E13FD3}" presName="node" presStyleLbl="node1" presStyleIdx="3" presStyleCnt="6">
        <dgm:presLayoutVars>
          <dgm:bulletEnabled val="1"/>
        </dgm:presLayoutVars>
      </dgm:prSet>
      <dgm:spPr/>
    </dgm:pt>
    <dgm:pt modelId="{5E66FEBD-7650-4474-B779-F16449936BAC}" type="pres">
      <dgm:prSet presAssocID="{34BEBF23-BBC8-47EF-8F7A-7A4B50957D93}" presName="sibTrans" presStyleCnt="0"/>
      <dgm:spPr/>
    </dgm:pt>
    <dgm:pt modelId="{EDEA36A5-A36B-421C-ADD1-3F58FB37DA83}" type="pres">
      <dgm:prSet presAssocID="{99BFF3CB-4DD2-4367-AB0B-32BA80583C02}" presName="node" presStyleLbl="node1" presStyleIdx="4" presStyleCnt="6">
        <dgm:presLayoutVars>
          <dgm:bulletEnabled val="1"/>
        </dgm:presLayoutVars>
      </dgm:prSet>
      <dgm:spPr/>
    </dgm:pt>
    <dgm:pt modelId="{DB8387E4-0BE2-4890-B865-9D56BAA4491B}" type="pres">
      <dgm:prSet presAssocID="{9E569847-D999-42F9-AC56-53844CC17295}" presName="sibTrans" presStyleCnt="0"/>
      <dgm:spPr/>
    </dgm:pt>
    <dgm:pt modelId="{8A3F3B1A-B04D-429A-8E1E-98E1051A5649}" type="pres">
      <dgm:prSet presAssocID="{628EB616-F5B9-4C11-8D7C-FBCA5E373F47}" presName="node" presStyleLbl="node1" presStyleIdx="5" presStyleCnt="6">
        <dgm:presLayoutVars>
          <dgm:bulletEnabled val="1"/>
        </dgm:presLayoutVars>
      </dgm:prSet>
      <dgm:spPr/>
    </dgm:pt>
  </dgm:ptLst>
  <dgm:cxnLst>
    <dgm:cxn modelId="{AC216C26-49E3-4804-9FD6-5EAD48CBE612}" srcId="{9C388E09-1BD8-43E1-80D4-3974E1A8A4A6}" destId="{EFFCA049-BD71-4994-9B90-409A00E13FD3}" srcOrd="3" destOrd="0" parTransId="{68BB32B8-8744-4877-A7C9-029DB1A4E1F5}" sibTransId="{34BEBF23-BBC8-47EF-8F7A-7A4B50957D93}"/>
    <dgm:cxn modelId="{07E4562A-2C30-4B50-B10A-56D36765BAA1}" type="presOf" srcId="{EFFCA049-BD71-4994-9B90-409A00E13FD3}" destId="{DEBECBA6-D6BC-4C4E-A95A-64CAA82305CC}" srcOrd="0" destOrd="0" presId="urn:microsoft.com/office/officeart/2005/8/layout/default"/>
    <dgm:cxn modelId="{0CCE8839-E962-43BF-BDEE-20F45DA0A8C9}" type="presOf" srcId="{9C388E09-1BD8-43E1-80D4-3974E1A8A4A6}" destId="{BACD5AC9-1B4B-431C-A999-8554DCA78C68}" srcOrd="0" destOrd="0" presId="urn:microsoft.com/office/officeart/2005/8/layout/default"/>
    <dgm:cxn modelId="{4AC3DF3D-3194-4810-B54A-805FE6FFD05C}" type="presOf" srcId="{99BFF3CB-4DD2-4367-AB0B-32BA80583C02}" destId="{EDEA36A5-A36B-421C-ADD1-3F58FB37DA83}" srcOrd="0" destOrd="0" presId="urn:microsoft.com/office/officeart/2005/8/layout/default"/>
    <dgm:cxn modelId="{79399768-34EE-4095-A828-ACFD29311D08}" srcId="{9C388E09-1BD8-43E1-80D4-3974E1A8A4A6}" destId="{C70F7596-A7C6-4838-B39E-1BBB1B930965}" srcOrd="0" destOrd="0" parTransId="{FE386414-633A-4E65-850E-E55ECCEBAE18}" sibTransId="{E1CF6363-CA5C-40A3-988E-289B6D83EEB7}"/>
    <dgm:cxn modelId="{9D328C57-313F-4168-BB1D-6D962DB02012}" srcId="{9C388E09-1BD8-43E1-80D4-3974E1A8A4A6}" destId="{628EB616-F5B9-4C11-8D7C-FBCA5E373F47}" srcOrd="5" destOrd="0" parTransId="{0D8D1A2F-3053-4F5B-BAA2-5EA093FEC824}" sibTransId="{DB7EC691-7968-4B99-82AF-BA130769F414}"/>
    <dgm:cxn modelId="{E9E57F97-7774-4687-8A59-112DDC970D6B}" srcId="{9C388E09-1BD8-43E1-80D4-3974E1A8A4A6}" destId="{C06DD0C5-E7BF-40E0-B662-9AE1F67E9BBE}" srcOrd="2" destOrd="0" parTransId="{4D09DB8D-356F-47DD-9BCB-C7A4CFBFCA68}" sibTransId="{1F6E6147-6BD5-42C3-AAA6-BD97307AD750}"/>
    <dgm:cxn modelId="{C128E099-BFEE-4667-9988-3FD3E0C375C4}" type="presOf" srcId="{EF10A510-51C5-4ED9-BE60-26F17BA19E77}" destId="{C4CA6FC1-5C6D-478B-BDB5-E4AE0A1E64BC}" srcOrd="0" destOrd="0" presId="urn:microsoft.com/office/officeart/2005/8/layout/default"/>
    <dgm:cxn modelId="{70BD43AE-8DB4-46C8-95E3-3132226CF8F5}" type="presOf" srcId="{628EB616-F5B9-4C11-8D7C-FBCA5E373F47}" destId="{8A3F3B1A-B04D-429A-8E1E-98E1051A5649}" srcOrd="0" destOrd="0" presId="urn:microsoft.com/office/officeart/2005/8/layout/default"/>
    <dgm:cxn modelId="{2D57E7B4-8D1B-40ED-9115-98F95D28C0CF}" type="presOf" srcId="{C06DD0C5-E7BF-40E0-B662-9AE1F67E9BBE}" destId="{168A1972-867F-4012-9296-A7B62072B851}" srcOrd="0" destOrd="0" presId="urn:microsoft.com/office/officeart/2005/8/layout/default"/>
    <dgm:cxn modelId="{10AA68C6-83D7-4433-894D-E4AF95FD574C}" type="presOf" srcId="{C70F7596-A7C6-4838-B39E-1BBB1B930965}" destId="{116C2109-A83A-47EE-87E1-BFEA19A8C100}" srcOrd="0" destOrd="0" presId="urn:microsoft.com/office/officeart/2005/8/layout/default"/>
    <dgm:cxn modelId="{DD42F6CB-223C-4566-A5D0-4A303366C3FB}" srcId="{9C388E09-1BD8-43E1-80D4-3974E1A8A4A6}" destId="{99BFF3CB-4DD2-4367-AB0B-32BA80583C02}" srcOrd="4" destOrd="0" parTransId="{6F1F7EDD-8256-466D-A772-62D246AB26EB}" sibTransId="{9E569847-D999-42F9-AC56-53844CC17295}"/>
    <dgm:cxn modelId="{3881D7F9-B2EB-425C-904E-23E807CF0CD1}" srcId="{9C388E09-1BD8-43E1-80D4-3974E1A8A4A6}" destId="{EF10A510-51C5-4ED9-BE60-26F17BA19E77}" srcOrd="1" destOrd="0" parTransId="{6BB97766-0CF0-4A99-A4DB-096A0C242648}" sibTransId="{09F19B68-EB94-4667-AE15-1C1795DAB103}"/>
    <dgm:cxn modelId="{5A9CB6AA-E545-4BEE-B8BC-4AF4B93A622A}" type="presParOf" srcId="{BACD5AC9-1B4B-431C-A999-8554DCA78C68}" destId="{116C2109-A83A-47EE-87E1-BFEA19A8C100}" srcOrd="0" destOrd="0" presId="urn:microsoft.com/office/officeart/2005/8/layout/default"/>
    <dgm:cxn modelId="{749D2B3C-9163-489D-A051-244E96425461}" type="presParOf" srcId="{BACD5AC9-1B4B-431C-A999-8554DCA78C68}" destId="{899FAFDC-8D98-4C15-925A-CB82AD0D5C8A}" srcOrd="1" destOrd="0" presId="urn:microsoft.com/office/officeart/2005/8/layout/default"/>
    <dgm:cxn modelId="{856F8E62-286C-4077-9C00-846BA5F0B51C}" type="presParOf" srcId="{BACD5AC9-1B4B-431C-A999-8554DCA78C68}" destId="{C4CA6FC1-5C6D-478B-BDB5-E4AE0A1E64BC}" srcOrd="2" destOrd="0" presId="urn:microsoft.com/office/officeart/2005/8/layout/default"/>
    <dgm:cxn modelId="{819D477D-3C95-4D69-B702-7BF479AD339A}" type="presParOf" srcId="{BACD5AC9-1B4B-431C-A999-8554DCA78C68}" destId="{241ED92D-E07B-4C05-A590-C6423D2CC53F}" srcOrd="3" destOrd="0" presId="urn:microsoft.com/office/officeart/2005/8/layout/default"/>
    <dgm:cxn modelId="{D4C42421-2C81-4234-A85C-691F057EC627}" type="presParOf" srcId="{BACD5AC9-1B4B-431C-A999-8554DCA78C68}" destId="{168A1972-867F-4012-9296-A7B62072B851}" srcOrd="4" destOrd="0" presId="urn:microsoft.com/office/officeart/2005/8/layout/default"/>
    <dgm:cxn modelId="{0A02282F-3A46-43D2-A959-7A45CCD65461}" type="presParOf" srcId="{BACD5AC9-1B4B-431C-A999-8554DCA78C68}" destId="{F69FA52A-4A70-408D-8F6B-69E61E52B98D}" srcOrd="5" destOrd="0" presId="urn:microsoft.com/office/officeart/2005/8/layout/default"/>
    <dgm:cxn modelId="{2C3FEF87-59F5-4865-9DC6-7BF1EEE67906}" type="presParOf" srcId="{BACD5AC9-1B4B-431C-A999-8554DCA78C68}" destId="{DEBECBA6-D6BC-4C4E-A95A-64CAA82305CC}" srcOrd="6" destOrd="0" presId="urn:microsoft.com/office/officeart/2005/8/layout/default"/>
    <dgm:cxn modelId="{929C64E9-0C0D-4676-92E8-DD8B36828C78}" type="presParOf" srcId="{BACD5AC9-1B4B-431C-A999-8554DCA78C68}" destId="{5E66FEBD-7650-4474-B779-F16449936BAC}" srcOrd="7" destOrd="0" presId="urn:microsoft.com/office/officeart/2005/8/layout/default"/>
    <dgm:cxn modelId="{AB67A827-C356-453E-9D42-DA3F4FA6AD64}" type="presParOf" srcId="{BACD5AC9-1B4B-431C-A999-8554DCA78C68}" destId="{EDEA36A5-A36B-421C-ADD1-3F58FB37DA83}" srcOrd="8" destOrd="0" presId="urn:microsoft.com/office/officeart/2005/8/layout/default"/>
    <dgm:cxn modelId="{B08D0910-37CA-4BC3-A178-4C8E633DDBC0}" type="presParOf" srcId="{BACD5AC9-1B4B-431C-A999-8554DCA78C68}" destId="{DB8387E4-0BE2-4890-B865-9D56BAA4491B}" srcOrd="9" destOrd="0" presId="urn:microsoft.com/office/officeart/2005/8/layout/default"/>
    <dgm:cxn modelId="{B81B6255-CE12-4052-AC9E-6166180C6701}" type="presParOf" srcId="{BACD5AC9-1B4B-431C-A999-8554DCA78C68}" destId="{8A3F3B1A-B04D-429A-8E1E-98E1051A564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CB64A-D685-406F-85E0-16FB0CA35CA4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0801DC8-88F1-4C8E-8E7A-2B0D5F75522D}">
      <dgm:prSet/>
      <dgm:spPr/>
      <dgm:t>
        <a:bodyPr/>
        <a:lstStyle/>
        <a:p>
          <a:r>
            <a:rPr lang="ru-RU"/>
            <a:t>РН 3. Проводити збір і інтегрований аналіз матеріалів з різних джерел. </a:t>
          </a:r>
          <a:endParaRPr lang="en-US"/>
        </a:p>
      </dgm:t>
    </dgm:pt>
    <dgm:pt modelId="{B11CBC88-1C03-4582-9B6A-1E81251C64F8}" type="parTrans" cxnId="{BEA65382-316E-4144-9F51-E1F46CE5364E}">
      <dgm:prSet/>
      <dgm:spPr/>
      <dgm:t>
        <a:bodyPr/>
        <a:lstStyle/>
        <a:p>
          <a:endParaRPr lang="en-US"/>
        </a:p>
      </dgm:t>
    </dgm:pt>
    <dgm:pt modelId="{54A16AD5-532E-4C84-A882-C89463CAFB85}" type="sibTrans" cxnId="{BEA65382-316E-4144-9F51-E1F46CE5364E}">
      <dgm:prSet/>
      <dgm:spPr/>
      <dgm:t>
        <a:bodyPr/>
        <a:lstStyle/>
        <a:p>
          <a:endParaRPr lang="en-US"/>
        </a:p>
      </dgm:t>
    </dgm:pt>
    <dgm:pt modelId="{42FA419F-EC96-41F6-8A51-DC638F39C3FC}">
      <dgm:prSet/>
      <dgm:spPr/>
      <dgm:t>
        <a:bodyPr/>
        <a:lstStyle/>
        <a:p>
          <a:r>
            <a:rPr lang="ru-RU"/>
            <a:t>РН 11. Мати базові навички риторики. </a:t>
          </a:r>
          <a:endParaRPr lang="en-US"/>
        </a:p>
      </dgm:t>
    </dgm:pt>
    <dgm:pt modelId="{2E57AAB9-DCF0-4CBE-BEF6-D119DE9F2235}" type="parTrans" cxnId="{3B759CFD-4B18-41B5-AC51-F8BDE02B7AA2}">
      <dgm:prSet/>
      <dgm:spPr/>
      <dgm:t>
        <a:bodyPr/>
        <a:lstStyle/>
        <a:p>
          <a:endParaRPr lang="en-US"/>
        </a:p>
      </dgm:t>
    </dgm:pt>
    <dgm:pt modelId="{E9875126-2146-4A31-B2FB-E8520602C38A}" type="sibTrans" cxnId="{3B759CFD-4B18-41B5-AC51-F8BDE02B7AA2}">
      <dgm:prSet/>
      <dgm:spPr/>
      <dgm:t>
        <a:bodyPr/>
        <a:lstStyle/>
        <a:p>
          <a:endParaRPr lang="en-US"/>
        </a:p>
      </dgm:t>
    </dgm:pt>
    <dgm:pt modelId="{520DECBC-5BCB-4DE7-B8BD-FBEE1EA530EA}">
      <dgm:prSet/>
      <dgm:spPr/>
      <dgm:t>
        <a:bodyPr/>
        <a:lstStyle/>
        <a:p>
          <a:r>
            <a:rPr lang="ru-RU"/>
            <a:t>РН 13. Знати та розуміти особливості реалізації та застосування норм матеріального і процесуального права. </a:t>
          </a:r>
          <a:endParaRPr lang="en-US"/>
        </a:p>
      </dgm:t>
    </dgm:pt>
    <dgm:pt modelId="{E803A434-5BB2-42C9-A981-ADDEB3CD8ECD}" type="parTrans" cxnId="{E6DB61DF-3FE0-4F1C-B906-48C3A129F8E6}">
      <dgm:prSet/>
      <dgm:spPr/>
      <dgm:t>
        <a:bodyPr/>
        <a:lstStyle/>
        <a:p>
          <a:endParaRPr lang="en-US"/>
        </a:p>
      </dgm:t>
    </dgm:pt>
    <dgm:pt modelId="{7F1D1D9A-37CD-4FCD-9F02-E117CE2DB32D}" type="sibTrans" cxnId="{E6DB61DF-3FE0-4F1C-B906-48C3A129F8E6}">
      <dgm:prSet/>
      <dgm:spPr/>
      <dgm:t>
        <a:bodyPr/>
        <a:lstStyle/>
        <a:p>
          <a:endParaRPr lang="en-US"/>
        </a:p>
      </dgm:t>
    </dgm:pt>
    <dgm:pt modelId="{C15CFCCA-9CD9-4C2F-981C-512A2C056AFC}">
      <dgm:prSet/>
      <dgm:spPr/>
      <dgm:t>
        <a:bodyPr/>
        <a:lstStyle/>
        <a:p>
          <a:r>
            <a:rPr lang="ru-RU"/>
            <a:t>РН 19. Пояснювати природу та зміст основних правових явищ і процесів. </a:t>
          </a:r>
          <a:endParaRPr lang="en-US"/>
        </a:p>
      </dgm:t>
    </dgm:pt>
    <dgm:pt modelId="{D14D0255-E7BB-4417-B304-E18DAC155BB5}" type="parTrans" cxnId="{1DFF5CC0-267C-4AA6-9BFB-61113AD88CFD}">
      <dgm:prSet/>
      <dgm:spPr/>
      <dgm:t>
        <a:bodyPr/>
        <a:lstStyle/>
        <a:p>
          <a:endParaRPr lang="en-US"/>
        </a:p>
      </dgm:t>
    </dgm:pt>
    <dgm:pt modelId="{64BB9FFF-86D1-4C30-A814-ED27B5ADEFFF}" type="sibTrans" cxnId="{1DFF5CC0-267C-4AA6-9BFB-61113AD88CFD}">
      <dgm:prSet/>
      <dgm:spPr/>
      <dgm:t>
        <a:bodyPr/>
        <a:lstStyle/>
        <a:p>
          <a:endParaRPr lang="en-US"/>
        </a:p>
      </dgm:t>
    </dgm:pt>
    <dgm:pt modelId="{1B8BB190-4034-4FF1-8EE1-79D2DA66E47D}">
      <dgm:prSet/>
      <dgm:spPr/>
      <dgm:t>
        <a:bodyPr/>
        <a:lstStyle/>
        <a:p>
          <a:r>
            <a:rPr lang="ru-RU"/>
            <a:t>РН 20. Виокремлювати і аналізувати юридично значущі факти і робити обґрунтовані правові висновки. </a:t>
          </a:r>
          <a:endParaRPr lang="en-US"/>
        </a:p>
      </dgm:t>
    </dgm:pt>
    <dgm:pt modelId="{09E37736-A77A-4CCD-AF99-09DA6B80645B}" type="parTrans" cxnId="{7C22B861-4C1B-4C1E-A988-B4B5EA0A8F83}">
      <dgm:prSet/>
      <dgm:spPr/>
      <dgm:t>
        <a:bodyPr/>
        <a:lstStyle/>
        <a:p>
          <a:endParaRPr lang="en-US"/>
        </a:p>
      </dgm:t>
    </dgm:pt>
    <dgm:pt modelId="{3E19730C-CD9A-4ACA-BDC7-58D0EA40D520}" type="sibTrans" cxnId="{7C22B861-4C1B-4C1E-A988-B4B5EA0A8F83}">
      <dgm:prSet/>
      <dgm:spPr/>
      <dgm:t>
        <a:bodyPr/>
        <a:lstStyle/>
        <a:p>
          <a:endParaRPr lang="en-US"/>
        </a:p>
      </dgm:t>
    </dgm:pt>
    <dgm:pt modelId="{DA4F59A7-25C3-48BA-A490-BAA9549725F4}" type="pres">
      <dgm:prSet presAssocID="{919CB64A-D685-406F-85E0-16FB0CA35CA4}" presName="diagram" presStyleCnt="0">
        <dgm:presLayoutVars>
          <dgm:dir/>
          <dgm:resizeHandles val="exact"/>
        </dgm:presLayoutVars>
      </dgm:prSet>
      <dgm:spPr/>
    </dgm:pt>
    <dgm:pt modelId="{1008B8D9-08E7-462A-9E11-C5F195505ABD}" type="pres">
      <dgm:prSet presAssocID="{A0801DC8-88F1-4C8E-8E7A-2B0D5F75522D}" presName="node" presStyleLbl="node1" presStyleIdx="0" presStyleCnt="5">
        <dgm:presLayoutVars>
          <dgm:bulletEnabled val="1"/>
        </dgm:presLayoutVars>
      </dgm:prSet>
      <dgm:spPr/>
    </dgm:pt>
    <dgm:pt modelId="{ACC5899A-C193-431C-8827-DE4B739B09CE}" type="pres">
      <dgm:prSet presAssocID="{54A16AD5-532E-4C84-A882-C89463CAFB85}" presName="sibTrans" presStyleCnt="0"/>
      <dgm:spPr/>
    </dgm:pt>
    <dgm:pt modelId="{808D962B-117F-4F1B-ACB3-6C6DC21E6F8E}" type="pres">
      <dgm:prSet presAssocID="{42FA419F-EC96-41F6-8A51-DC638F39C3FC}" presName="node" presStyleLbl="node1" presStyleIdx="1" presStyleCnt="5">
        <dgm:presLayoutVars>
          <dgm:bulletEnabled val="1"/>
        </dgm:presLayoutVars>
      </dgm:prSet>
      <dgm:spPr/>
    </dgm:pt>
    <dgm:pt modelId="{F7A50E23-C077-491E-B7AA-B86EB3C61F19}" type="pres">
      <dgm:prSet presAssocID="{E9875126-2146-4A31-B2FB-E8520602C38A}" presName="sibTrans" presStyleCnt="0"/>
      <dgm:spPr/>
    </dgm:pt>
    <dgm:pt modelId="{F1B48B5B-04F0-4CB2-B362-1ED68351956B}" type="pres">
      <dgm:prSet presAssocID="{520DECBC-5BCB-4DE7-B8BD-FBEE1EA530EA}" presName="node" presStyleLbl="node1" presStyleIdx="2" presStyleCnt="5">
        <dgm:presLayoutVars>
          <dgm:bulletEnabled val="1"/>
        </dgm:presLayoutVars>
      </dgm:prSet>
      <dgm:spPr/>
    </dgm:pt>
    <dgm:pt modelId="{7C6667D1-70F7-4F96-97AA-389950DB1EAF}" type="pres">
      <dgm:prSet presAssocID="{7F1D1D9A-37CD-4FCD-9F02-E117CE2DB32D}" presName="sibTrans" presStyleCnt="0"/>
      <dgm:spPr/>
    </dgm:pt>
    <dgm:pt modelId="{7422A8BF-EEA1-40A5-9792-75F06AE77F05}" type="pres">
      <dgm:prSet presAssocID="{C15CFCCA-9CD9-4C2F-981C-512A2C056AFC}" presName="node" presStyleLbl="node1" presStyleIdx="3" presStyleCnt="5">
        <dgm:presLayoutVars>
          <dgm:bulletEnabled val="1"/>
        </dgm:presLayoutVars>
      </dgm:prSet>
      <dgm:spPr/>
    </dgm:pt>
    <dgm:pt modelId="{A08580C7-DCB4-40E4-8308-EC2FF9B6BC97}" type="pres">
      <dgm:prSet presAssocID="{64BB9FFF-86D1-4C30-A814-ED27B5ADEFFF}" presName="sibTrans" presStyleCnt="0"/>
      <dgm:spPr/>
    </dgm:pt>
    <dgm:pt modelId="{719DDBFA-71D2-4CFA-A8A5-BE64B1749E9F}" type="pres">
      <dgm:prSet presAssocID="{1B8BB190-4034-4FF1-8EE1-79D2DA66E47D}" presName="node" presStyleLbl="node1" presStyleIdx="4" presStyleCnt="5">
        <dgm:presLayoutVars>
          <dgm:bulletEnabled val="1"/>
        </dgm:presLayoutVars>
      </dgm:prSet>
      <dgm:spPr/>
    </dgm:pt>
  </dgm:ptLst>
  <dgm:cxnLst>
    <dgm:cxn modelId="{1F23CB1F-4B3F-45FD-924F-21CCA68B240A}" type="presOf" srcId="{42FA419F-EC96-41F6-8A51-DC638F39C3FC}" destId="{808D962B-117F-4F1B-ACB3-6C6DC21E6F8E}" srcOrd="0" destOrd="0" presId="urn:microsoft.com/office/officeart/2005/8/layout/default"/>
    <dgm:cxn modelId="{8FD1AE35-6B5B-4BEF-8B0B-C0BDE224C0F5}" type="presOf" srcId="{520DECBC-5BCB-4DE7-B8BD-FBEE1EA530EA}" destId="{F1B48B5B-04F0-4CB2-B362-1ED68351956B}" srcOrd="0" destOrd="0" presId="urn:microsoft.com/office/officeart/2005/8/layout/default"/>
    <dgm:cxn modelId="{7C22B861-4C1B-4C1E-A988-B4B5EA0A8F83}" srcId="{919CB64A-D685-406F-85E0-16FB0CA35CA4}" destId="{1B8BB190-4034-4FF1-8EE1-79D2DA66E47D}" srcOrd="4" destOrd="0" parTransId="{09E37736-A77A-4CCD-AF99-09DA6B80645B}" sibTransId="{3E19730C-CD9A-4ACA-BDC7-58D0EA40D520}"/>
    <dgm:cxn modelId="{96DE796E-6E07-461D-B022-0CD3A2E3E125}" type="presOf" srcId="{C15CFCCA-9CD9-4C2F-981C-512A2C056AFC}" destId="{7422A8BF-EEA1-40A5-9792-75F06AE77F05}" srcOrd="0" destOrd="0" presId="urn:microsoft.com/office/officeart/2005/8/layout/default"/>
    <dgm:cxn modelId="{BEA65382-316E-4144-9F51-E1F46CE5364E}" srcId="{919CB64A-D685-406F-85E0-16FB0CA35CA4}" destId="{A0801DC8-88F1-4C8E-8E7A-2B0D5F75522D}" srcOrd="0" destOrd="0" parTransId="{B11CBC88-1C03-4582-9B6A-1E81251C64F8}" sibTransId="{54A16AD5-532E-4C84-A882-C89463CAFB85}"/>
    <dgm:cxn modelId="{390D9FBC-78A6-4E38-9498-E54E2A3D726A}" type="presOf" srcId="{A0801DC8-88F1-4C8E-8E7A-2B0D5F75522D}" destId="{1008B8D9-08E7-462A-9E11-C5F195505ABD}" srcOrd="0" destOrd="0" presId="urn:microsoft.com/office/officeart/2005/8/layout/default"/>
    <dgm:cxn modelId="{1DFF5CC0-267C-4AA6-9BFB-61113AD88CFD}" srcId="{919CB64A-D685-406F-85E0-16FB0CA35CA4}" destId="{C15CFCCA-9CD9-4C2F-981C-512A2C056AFC}" srcOrd="3" destOrd="0" parTransId="{D14D0255-E7BB-4417-B304-E18DAC155BB5}" sibTransId="{64BB9FFF-86D1-4C30-A814-ED27B5ADEFFF}"/>
    <dgm:cxn modelId="{C3947ECC-F918-4536-88DA-0486BAEB87D7}" type="presOf" srcId="{919CB64A-D685-406F-85E0-16FB0CA35CA4}" destId="{DA4F59A7-25C3-48BA-A490-BAA9549725F4}" srcOrd="0" destOrd="0" presId="urn:microsoft.com/office/officeart/2005/8/layout/default"/>
    <dgm:cxn modelId="{E6DB61DF-3FE0-4F1C-B906-48C3A129F8E6}" srcId="{919CB64A-D685-406F-85E0-16FB0CA35CA4}" destId="{520DECBC-5BCB-4DE7-B8BD-FBEE1EA530EA}" srcOrd="2" destOrd="0" parTransId="{E803A434-5BB2-42C9-A981-ADDEB3CD8ECD}" sibTransId="{7F1D1D9A-37CD-4FCD-9F02-E117CE2DB32D}"/>
    <dgm:cxn modelId="{91EE57FA-9074-4A7D-8F89-0531CADFDE20}" type="presOf" srcId="{1B8BB190-4034-4FF1-8EE1-79D2DA66E47D}" destId="{719DDBFA-71D2-4CFA-A8A5-BE64B1749E9F}" srcOrd="0" destOrd="0" presId="urn:microsoft.com/office/officeart/2005/8/layout/default"/>
    <dgm:cxn modelId="{3B759CFD-4B18-41B5-AC51-F8BDE02B7AA2}" srcId="{919CB64A-D685-406F-85E0-16FB0CA35CA4}" destId="{42FA419F-EC96-41F6-8A51-DC638F39C3FC}" srcOrd="1" destOrd="0" parTransId="{2E57AAB9-DCF0-4CBE-BEF6-D119DE9F2235}" sibTransId="{E9875126-2146-4A31-B2FB-E8520602C38A}"/>
    <dgm:cxn modelId="{C0458051-6B3A-4988-B7DC-E1EC7BC2609C}" type="presParOf" srcId="{DA4F59A7-25C3-48BA-A490-BAA9549725F4}" destId="{1008B8D9-08E7-462A-9E11-C5F195505ABD}" srcOrd="0" destOrd="0" presId="urn:microsoft.com/office/officeart/2005/8/layout/default"/>
    <dgm:cxn modelId="{BBBA212A-286E-4CFD-9F45-610D2139BD59}" type="presParOf" srcId="{DA4F59A7-25C3-48BA-A490-BAA9549725F4}" destId="{ACC5899A-C193-431C-8827-DE4B739B09CE}" srcOrd="1" destOrd="0" presId="urn:microsoft.com/office/officeart/2005/8/layout/default"/>
    <dgm:cxn modelId="{70E15603-4FF9-4556-BAB5-BE1EB174267B}" type="presParOf" srcId="{DA4F59A7-25C3-48BA-A490-BAA9549725F4}" destId="{808D962B-117F-4F1B-ACB3-6C6DC21E6F8E}" srcOrd="2" destOrd="0" presId="urn:microsoft.com/office/officeart/2005/8/layout/default"/>
    <dgm:cxn modelId="{9B6A9648-25DA-4A17-9072-73150CE06E6D}" type="presParOf" srcId="{DA4F59A7-25C3-48BA-A490-BAA9549725F4}" destId="{F7A50E23-C077-491E-B7AA-B86EB3C61F19}" srcOrd="3" destOrd="0" presId="urn:microsoft.com/office/officeart/2005/8/layout/default"/>
    <dgm:cxn modelId="{A4FA2802-137B-4F83-864E-C8B92FD498D2}" type="presParOf" srcId="{DA4F59A7-25C3-48BA-A490-BAA9549725F4}" destId="{F1B48B5B-04F0-4CB2-B362-1ED68351956B}" srcOrd="4" destOrd="0" presId="urn:microsoft.com/office/officeart/2005/8/layout/default"/>
    <dgm:cxn modelId="{B46F8DBC-04D8-4ED1-A1F1-B0F2FE350555}" type="presParOf" srcId="{DA4F59A7-25C3-48BA-A490-BAA9549725F4}" destId="{7C6667D1-70F7-4F96-97AA-389950DB1EAF}" srcOrd="5" destOrd="0" presId="urn:microsoft.com/office/officeart/2005/8/layout/default"/>
    <dgm:cxn modelId="{A876A560-925D-4D5C-98C2-E9234C3CD27D}" type="presParOf" srcId="{DA4F59A7-25C3-48BA-A490-BAA9549725F4}" destId="{7422A8BF-EEA1-40A5-9792-75F06AE77F05}" srcOrd="6" destOrd="0" presId="urn:microsoft.com/office/officeart/2005/8/layout/default"/>
    <dgm:cxn modelId="{DDF2709C-C4BC-460D-8AAB-3C61E1444B92}" type="presParOf" srcId="{DA4F59A7-25C3-48BA-A490-BAA9549725F4}" destId="{A08580C7-DCB4-40E4-8308-EC2FF9B6BC97}" srcOrd="7" destOrd="0" presId="urn:microsoft.com/office/officeart/2005/8/layout/default"/>
    <dgm:cxn modelId="{A3A9A527-7611-416D-95DC-3C2FD3B80D4A}" type="presParOf" srcId="{DA4F59A7-25C3-48BA-A490-BAA9549725F4}" destId="{719DDBFA-71D2-4CFA-A8A5-BE64B1749E9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6C2109-A83A-47EE-87E1-BFEA19A8C100}">
      <dsp:nvSpPr>
        <dsp:cNvPr id="0" name=""/>
        <dsp:cNvSpPr/>
      </dsp:nvSpPr>
      <dsp:spPr>
        <a:xfrm>
          <a:off x="0" y="98293"/>
          <a:ext cx="3080684" cy="184841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/>
            <a:t>правильно підбирати, тлумачити та застосовувати норми законодавства та судову практику для застосування щодо конкретних правових ситуацій, що складаються під час виконавчого провадження та провадження у справах про банкрутство; </a:t>
          </a:r>
          <a:endParaRPr lang="en-US" sz="1400" kern="1200"/>
        </a:p>
      </dsp:txBody>
      <dsp:txXfrm>
        <a:off x="0" y="98293"/>
        <a:ext cx="3080684" cy="1848410"/>
      </dsp:txXfrm>
    </dsp:sp>
    <dsp:sp modelId="{C4CA6FC1-5C6D-478B-BDB5-E4AE0A1E64BC}">
      <dsp:nvSpPr>
        <dsp:cNvPr id="0" name=""/>
        <dsp:cNvSpPr/>
      </dsp:nvSpPr>
      <dsp:spPr>
        <a:xfrm>
          <a:off x="3388753" y="98293"/>
          <a:ext cx="3080684" cy="1848410"/>
        </a:xfrm>
        <a:prstGeom prst="rect">
          <a:avLst/>
        </a:prstGeom>
        <a:solidFill>
          <a:schemeClr val="accent2">
            <a:hueOff val="-1484934"/>
            <a:satOff val="484"/>
            <a:lumOff val="-431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/>
            <a:t>здійснювати детальний правовий аналіз будь-яких правовідносин, що можуть виникати під час виконавчого провадження та щодо відновлення платоспроможності боржника або визнання його банкрутом (незалежно від стадії провадження у справі); </a:t>
          </a:r>
          <a:endParaRPr lang="en-US" sz="1400" kern="1200"/>
        </a:p>
      </dsp:txBody>
      <dsp:txXfrm>
        <a:off x="3388753" y="98293"/>
        <a:ext cx="3080684" cy="1848410"/>
      </dsp:txXfrm>
    </dsp:sp>
    <dsp:sp modelId="{168A1972-867F-4012-9296-A7B62072B851}">
      <dsp:nvSpPr>
        <dsp:cNvPr id="0" name=""/>
        <dsp:cNvSpPr/>
      </dsp:nvSpPr>
      <dsp:spPr>
        <a:xfrm>
          <a:off x="6777506" y="98293"/>
          <a:ext cx="3080684" cy="1848410"/>
        </a:xfrm>
        <a:prstGeom prst="rect">
          <a:avLst/>
        </a:prstGeom>
        <a:solidFill>
          <a:schemeClr val="accent2">
            <a:hueOff val="-2969867"/>
            <a:satOff val="969"/>
            <a:lumOff val="-863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/>
            <a:t>складати процесуальні документи й іншу документацію, необхідну для забезпечення виконавчих процедур та провадження у справах про банкрутство;</a:t>
          </a:r>
          <a:endParaRPr lang="en-US" sz="1400" kern="1200"/>
        </a:p>
      </dsp:txBody>
      <dsp:txXfrm>
        <a:off x="6777506" y="98293"/>
        <a:ext cx="3080684" cy="1848410"/>
      </dsp:txXfrm>
    </dsp:sp>
    <dsp:sp modelId="{DEBECBA6-D6BC-4C4E-A95A-64CAA82305CC}">
      <dsp:nvSpPr>
        <dsp:cNvPr id="0" name=""/>
        <dsp:cNvSpPr/>
      </dsp:nvSpPr>
      <dsp:spPr>
        <a:xfrm>
          <a:off x="0" y="2254773"/>
          <a:ext cx="3080684" cy="1848410"/>
        </a:xfrm>
        <a:prstGeom prst="rect">
          <a:avLst/>
        </a:prstGeom>
        <a:solidFill>
          <a:schemeClr val="accent2">
            <a:hueOff val="-4454801"/>
            <a:satOff val="1453"/>
            <a:lumOff val="-1294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/>
            <a:t>аргументувати власну точку зору та прийняте рішення; </a:t>
          </a:r>
          <a:endParaRPr lang="en-US" sz="1400" kern="1200"/>
        </a:p>
      </dsp:txBody>
      <dsp:txXfrm>
        <a:off x="0" y="2254773"/>
        <a:ext cx="3080684" cy="1848410"/>
      </dsp:txXfrm>
    </dsp:sp>
    <dsp:sp modelId="{EDEA36A5-A36B-421C-ADD1-3F58FB37DA83}">
      <dsp:nvSpPr>
        <dsp:cNvPr id="0" name=""/>
        <dsp:cNvSpPr/>
      </dsp:nvSpPr>
      <dsp:spPr>
        <a:xfrm>
          <a:off x="3388753" y="2254773"/>
          <a:ext cx="3080684" cy="1848410"/>
        </a:xfrm>
        <a:prstGeom prst="rect">
          <a:avLst/>
        </a:prstGeom>
        <a:solidFill>
          <a:schemeClr val="accent2">
            <a:hueOff val="-5939734"/>
            <a:satOff val="1938"/>
            <a:lumOff val="-1726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/>
            <a:t>володіти здатністю тлумачити різні правові акти у сфері регулювання різних інститутів виконавчого провадження та відновлення платоспроможності боржника або визнання його банкрутом; </a:t>
          </a:r>
          <a:endParaRPr lang="en-US" sz="1400" kern="1200"/>
        </a:p>
      </dsp:txBody>
      <dsp:txXfrm>
        <a:off x="3388753" y="2254773"/>
        <a:ext cx="3080684" cy="1848410"/>
      </dsp:txXfrm>
    </dsp:sp>
    <dsp:sp modelId="{8A3F3B1A-B04D-429A-8E1E-98E1051A5649}">
      <dsp:nvSpPr>
        <dsp:cNvPr id="0" name=""/>
        <dsp:cNvSpPr/>
      </dsp:nvSpPr>
      <dsp:spPr>
        <a:xfrm>
          <a:off x="6777506" y="2254773"/>
          <a:ext cx="3080684" cy="1848410"/>
        </a:xfrm>
        <a:prstGeom prst="rect">
          <a:avLst/>
        </a:prstGeom>
        <a:solidFill>
          <a:schemeClr val="accent2">
            <a:hueOff val="-7424668"/>
            <a:satOff val="2422"/>
            <a:lumOff val="-2157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/>
            <a:t>володіти здатністю давати кваліфіковані юридичні висновки і консультації в конкретних видах юридичної діяльності, пов'язаної із реалізацією виконавчих процедур та процедур відновлення платоспроможності боржника або визнання його банкрутом. </a:t>
          </a:r>
          <a:endParaRPr lang="en-US" sz="1400" kern="1200"/>
        </a:p>
      </dsp:txBody>
      <dsp:txXfrm>
        <a:off x="6777506" y="2254773"/>
        <a:ext cx="3080684" cy="18484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8B8D9-08E7-462A-9E11-C5F195505ABD}">
      <dsp:nvSpPr>
        <dsp:cNvPr id="0" name=""/>
        <dsp:cNvSpPr/>
      </dsp:nvSpPr>
      <dsp:spPr>
        <a:xfrm>
          <a:off x="0" y="98293"/>
          <a:ext cx="3080684" cy="184841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РН 3. Проводити збір і інтегрований аналіз матеріалів з різних джерел. </a:t>
          </a:r>
          <a:endParaRPr lang="en-US" sz="2000" kern="1200"/>
        </a:p>
      </dsp:txBody>
      <dsp:txXfrm>
        <a:off x="0" y="98293"/>
        <a:ext cx="3080684" cy="1848410"/>
      </dsp:txXfrm>
    </dsp:sp>
    <dsp:sp modelId="{808D962B-117F-4F1B-ACB3-6C6DC21E6F8E}">
      <dsp:nvSpPr>
        <dsp:cNvPr id="0" name=""/>
        <dsp:cNvSpPr/>
      </dsp:nvSpPr>
      <dsp:spPr>
        <a:xfrm>
          <a:off x="3388753" y="98293"/>
          <a:ext cx="3080684" cy="18484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РН 11. Мати базові навички риторики. </a:t>
          </a:r>
          <a:endParaRPr lang="en-US" sz="2000" kern="1200"/>
        </a:p>
      </dsp:txBody>
      <dsp:txXfrm>
        <a:off x="3388753" y="98293"/>
        <a:ext cx="3080684" cy="1848410"/>
      </dsp:txXfrm>
    </dsp:sp>
    <dsp:sp modelId="{F1B48B5B-04F0-4CB2-B362-1ED68351956B}">
      <dsp:nvSpPr>
        <dsp:cNvPr id="0" name=""/>
        <dsp:cNvSpPr/>
      </dsp:nvSpPr>
      <dsp:spPr>
        <a:xfrm>
          <a:off x="6777506" y="98293"/>
          <a:ext cx="3080684" cy="184841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РН 13. Знати та розуміти особливості реалізації та застосування норм матеріального і процесуального права. </a:t>
          </a:r>
          <a:endParaRPr lang="en-US" sz="2000" kern="1200"/>
        </a:p>
      </dsp:txBody>
      <dsp:txXfrm>
        <a:off x="6777506" y="98293"/>
        <a:ext cx="3080684" cy="1848410"/>
      </dsp:txXfrm>
    </dsp:sp>
    <dsp:sp modelId="{7422A8BF-EEA1-40A5-9792-75F06AE77F05}">
      <dsp:nvSpPr>
        <dsp:cNvPr id="0" name=""/>
        <dsp:cNvSpPr/>
      </dsp:nvSpPr>
      <dsp:spPr>
        <a:xfrm>
          <a:off x="1694376" y="2254773"/>
          <a:ext cx="3080684" cy="184841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РН 19. Пояснювати природу та зміст основних правових явищ і процесів. </a:t>
          </a:r>
          <a:endParaRPr lang="en-US" sz="2000" kern="1200"/>
        </a:p>
      </dsp:txBody>
      <dsp:txXfrm>
        <a:off x="1694376" y="2254773"/>
        <a:ext cx="3080684" cy="1848410"/>
      </dsp:txXfrm>
    </dsp:sp>
    <dsp:sp modelId="{719DDBFA-71D2-4CFA-A8A5-BE64B1749E9F}">
      <dsp:nvSpPr>
        <dsp:cNvPr id="0" name=""/>
        <dsp:cNvSpPr/>
      </dsp:nvSpPr>
      <dsp:spPr>
        <a:xfrm>
          <a:off x="5083129" y="2254773"/>
          <a:ext cx="3080684" cy="184841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РН 20. Виокремлювати і аналізувати юридично значущі факти і робити обґрунтовані правові висновки. </a:t>
          </a:r>
          <a:endParaRPr lang="en-US" sz="2000" kern="1200"/>
        </a:p>
      </dsp:txBody>
      <dsp:txXfrm>
        <a:off x="5083129" y="2254773"/>
        <a:ext cx="3080684" cy="1848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82320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82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994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277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03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68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038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122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490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29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0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EFB0C39A-F8CA-4A79-AFFC-E9780FB199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Державна виконавча служба - online presentation">
            <a:extLst>
              <a:ext uri="{FF2B5EF4-FFF2-40B4-BE49-F238E27FC236}">
                <a16:creationId xmlns:a16="http://schemas.microsoft.com/office/drawing/2014/main" id="{CCA2D737-3F7D-1FFA-7D15-B3229E76D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 bwMode="auto">
          <a:xfrm>
            <a:off x="20" y="-2"/>
            <a:ext cx="121919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A6AC2-3722-4FE8-A9C7-5594628A25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/>
              <a:t>Освітній</a:t>
            </a:r>
            <a:r>
              <a:rPr lang="ru-RU" b="1" dirty="0"/>
              <a:t> компонент «ВИКОНАВЧЕ ПРОВАДЖЕННЯ»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46EE60-289D-4801-8146-0FC6DB617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120 годин - 4 </a:t>
            </a:r>
            <a:r>
              <a:rPr lang="ru-RU" dirty="0" err="1">
                <a:solidFill>
                  <a:schemeClr val="tx1"/>
                </a:solidFill>
              </a:rPr>
              <a:t>кредити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залік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  <a:p>
            <a:r>
              <a:rPr lang="ru-RU" dirty="0" err="1">
                <a:solidFill>
                  <a:schemeClr val="tx1"/>
                </a:solidFill>
              </a:rPr>
              <a:t>парний</a:t>
            </a:r>
            <a:r>
              <a:rPr lang="ru-RU" dirty="0">
                <a:solidFill>
                  <a:schemeClr val="tx1"/>
                </a:solidFill>
              </a:rPr>
              <a:t> семестр</a:t>
            </a:r>
          </a:p>
        </p:txBody>
      </p:sp>
    </p:spTree>
    <p:extLst>
      <p:ext uri="{BB962C8B-B14F-4D97-AF65-F5344CB8AC3E}">
        <p14:creationId xmlns:p14="http://schemas.microsoft.com/office/powerpoint/2010/main" val="352432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B40FDB-C7AB-4D34-98C3-9AE781475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0464" y="539087"/>
            <a:ext cx="4534047" cy="1584895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 викладання дисципліни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2050" name="Picture 2" descr="Ukraine's Ministry of Justice revokes change of director at Olimpex ...">
            <a:extLst>
              <a:ext uri="{FF2B5EF4-FFF2-40B4-BE49-F238E27FC236}">
                <a16:creationId xmlns:a16="http://schemas.microsoft.com/office/drawing/2014/main" id="{480AC5EA-D815-9CFD-9FC4-FA22A9709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" r="43460" b="-1"/>
          <a:stretch/>
        </p:blipFill>
        <p:spPr bwMode="auto">
          <a:xfrm>
            <a:off x="20" y="10"/>
            <a:ext cx="60947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7668C1A4-9662-47CE-A592-009D183AF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0463" y="2438399"/>
            <a:ext cx="4572002" cy="3880514"/>
          </a:xfrm>
        </p:spPr>
        <p:txBody>
          <a:bodyPr>
            <a:normAutofit/>
          </a:bodyPr>
          <a:lstStyle/>
          <a:p>
            <a:pPr algn="just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полягає у формуванні теоретичних знань та практичних навичок щодо правового регулювання суспільних відносин, які складаються в процесі здійснення виконавчого провадження в Україні. </a:t>
            </a:r>
            <a:endParaRPr lang="uk-UA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110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3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A0E98B-FF5D-0D18-8A85-489988C94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1" y="365760"/>
            <a:ext cx="9858383" cy="13255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Завдання, які вирішуються в процесі викладання:</a:t>
            </a:r>
          </a:p>
        </p:txBody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32" name="Rectangle 27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graphicFrame>
        <p:nvGraphicFramePr>
          <p:cNvPr id="33" name="Місце для вмісту 6">
            <a:extLst>
              <a:ext uri="{FF2B5EF4-FFF2-40B4-BE49-F238E27FC236}">
                <a16:creationId xmlns:a16="http://schemas.microsoft.com/office/drawing/2014/main" id="{75C1D654-E74B-818D-7C32-9D35C7FA2E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2106883"/>
              </p:ext>
            </p:extLst>
          </p:nvPr>
        </p:nvGraphicFramePr>
        <p:xfrm>
          <a:off x="1262063" y="2013055"/>
          <a:ext cx="9858191" cy="4201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5837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D5E0904-721C-4D68-9EB8-1C9752E3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98ECBA-3258-45DF-8FD4-7581736BCC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244"/>
            <a:ext cx="457200" cy="6858000"/>
          </a:xfrm>
          <a:prstGeom prst="rect">
            <a:avLst/>
          </a:prstGeom>
          <a:solidFill>
            <a:srgbClr val="6F6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2BF453-BD82-4B90-9FE7-5170313380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0"/>
            <a:ext cx="1083564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A31273-0BA4-1606-BD51-9EEAC038F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090" y="758952"/>
            <a:ext cx="2802194" cy="40416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>
                <a:solidFill>
                  <a:srgbClr val="FFFFFF"/>
                </a:solidFill>
              </a:rPr>
              <a:t>Короткий зміст курсу: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72366D3-9B5C-42E1-9906-77FF6BB55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2283" y="0"/>
            <a:ext cx="756100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1F5E60-4E89-4B16-A245-12BD99359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89916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Місце для вмісту 7">
            <a:extLst>
              <a:ext uri="{FF2B5EF4-FFF2-40B4-BE49-F238E27FC236}">
                <a16:creationId xmlns:a16="http://schemas.microsoft.com/office/drawing/2014/main" id="{355D1EA1-4ABF-660C-CC51-47E4811C11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366433"/>
              </p:ext>
            </p:extLst>
          </p:nvPr>
        </p:nvGraphicFramePr>
        <p:xfrm>
          <a:off x="1120726" y="302930"/>
          <a:ext cx="6341782" cy="63984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39174">
                  <a:extLst>
                    <a:ext uri="{9D8B030D-6E8A-4147-A177-3AD203B41FA5}">
                      <a16:colId xmlns:a16="http://schemas.microsoft.com/office/drawing/2014/main" val="3676477720"/>
                    </a:ext>
                  </a:extLst>
                </a:gridCol>
                <a:gridCol w="67536">
                  <a:extLst>
                    <a:ext uri="{9D8B030D-6E8A-4147-A177-3AD203B41FA5}">
                      <a16:colId xmlns:a16="http://schemas.microsoft.com/office/drawing/2014/main" val="2296642481"/>
                    </a:ext>
                  </a:extLst>
                </a:gridCol>
                <a:gridCol w="67536">
                  <a:extLst>
                    <a:ext uri="{9D8B030D-6E8A-4147-A177-3AD203B41FA5}">
                      <a16:colId xmlns:a16="http://schemas.microsoft.com/office/drawing/2014/main" val="207187042"/>
                    </a:ext>
                  </a:extLst>
                </a:gridCol>
                <a:gridCol w="67536">
                  <a:extLst>
                    <a:ext uri="{9D8B030D-6E8A-4147-A177-3AD203B41FA5}">
                      <a16:colId xmlns:a16="http://schemas.microsoft.com/office/drawing/2014/main" val="2977138964"/>
                    </a:ext>
                  </a:extLst>
                </a:gridCol>
              </a:tblGrid>
              <a:tr h="24102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effectLst/>
                        </a:rPr>
                        <a:t>Змістовний модуль </a:t>
                      </a:r>
                      <a:r>
                        <a:rPr lang="uk-UA" sz="700">
                          <a:effectLst/>
                        </a:rPr>
                        <a:t>№ </a:t>
                      </a:r>
                      <a:r>
                        <a:rPr lang="ru-RU" sz="700">
                          <a:effectLst/>
                        </a:rPr>
                        <a:t>1. </a:t>
                      </a:r>
                      <a:r>
                        <a:rPr lang="uk-UA" sz="700">
                          <a:effectLst/>
                        </a:rPr>
                        <a:t>Загальні засади виконавчого провадження </a:t>
                      </a: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extLst>
                  <a:ext uri="{0D108BD9-81ED-4DB2-BD59-A6C34878D82A}">
                    <a16:rowId xmlns:a16="http://schemas.microsoft.com/office/drawing/2014/main" val="1818288848"/>
                  </a:ext>
                </a:extLst>
              </a:tr>
              <a:tr h="63599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Тема №1. </a:t>
                      </a:r>
                      <a:r>
                        <a:rPr lang="uk-UA" sz="900" dirty="0">
                          <a:effectLst/>
                        </a:rPr>
                        <a:t>Концепції щодо реформування законодавства України про виконавче провадження. Доктрина міжнародного виконавчого процесу та її вплив на удосконалення законодавства про виконавче провадження.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47292231"/>
                  </a:ext>
                </a:extLst>
              </a:tr>
              <a:tr h="32978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Тема № 2. Загальні положення виконавчого провадження.  Поняття, сутність, принципи.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396295"/>
                  </a:ext>
                </a:extLst>
              </a:tr>
              <a:tr h="32978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Тема № 3.Система </a:t>
                      </a:r>
                      <a:r>
                        <a:rPr lang="ru-RU" sz="900" dirty="0" err="1">
                          <a:effectLst/>
                        </a:rPr>
                        <a:t>органів</a:t>
                      </a:r>
                      <a:r>
                        <a:rPr lang="ru-RU" sz="900" dirty="0">
                          <a:effectLst/>
                        </a:rPr>
                        <a:t> та </a:t>
                      </a:r>
                      <a:r>
                        <a:rPr lang="ru-RU" sz="900" dirty="0" err="1">
                          <a:effectLst/>
                        </a:rPr>
                        <a:t>осіб</a:t>
                      </a:r>
                      <a:r>
                        <a:rPr lang="ru-RU" sz="900" dirty="0">
                          <a:effectLst/>
                        </a:rPr>
                        <a:t>, </a:t>
                      </a:r>
                      <a:r>
                        <a:rPr lang="ru-RU" sz="900" dirty="0" err="1">
                          <a:effectLst/>
                        </a:rPr>
                        <a:t>які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здійснюють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примусове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виконання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рішень</a:t>
                      </a:r>
                      <a:r>
                        <a:rPr lang="ru-RU" sz="900" dirty="0">
                          <a:effectLst/>
                        </a:rPr>
                        <a:t>. 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70660240"/>
                  </a:ext>
                </a:extLst>
              </a:tr>
              <a:tr h="32978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effectLst/>
                        </a:rPr>
                        <a:t>Тема № 4. Державний виконавець – державна посадова особа державної виконавчої служби 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68631358"/>
                  </a:ext>
                </a:extLst>
              </a:tr>
              <a:tr h="31268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effectLst/>
                        </a:rPr>
                        <a:t>Тема №5. Приватний виконавець – субєкт незалежної професійної діяльності.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58153554"/>
                  </a:ext>
                </a:extLst>
              </a:tr>
              <a:tr h="1595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effectLst/>
                        </a:rPr>
                        <a:t>Тема № 6. </a:t>
                      </a:r>
                      <a:r>
                        <a:rPr lang="ru-RU" sz="900" dirty="0" err="1">
                          <a:effectLst/>
                        </a:rPr>
                        <a:t>Учасники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виконавчого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провадження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57360877"/>
                  </a:ext>
                </a:extLst>
              </a:tr>
              <a:tr h="15952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err="1">
                          <a:effectLst/>
                        </a:rPr>
                        <a:t>Змістовний</a:t>
                      </a:r>
                      <a:r>
                        <a:rPr lang="ru-RU" sz="900" dirty="0">
                          <a:effectLst/>
                        </a:rPr>
                        <a:t> модуль № </a:t>
                      </a:r>
                      <a:r>
                        <a:rPr lang="uk-UA" sz="900" dirty="0">
                          <a:effectLst/>
                        </a:rPr>
                        <a:t>2</a:t>
                      </a:r>
                      <a:r>
                        <a:rPr lang="ru-RU" sz="900" dirty="0">
                          <a:effectLst/>
                        </a:rPr>
                        <a:t>. </a:t>
                      </a:r>
                      <a:r>
                        <a:rPr lang="uk-UA" sz="900" dirty="0">
                          <a:effectLst/>
                        </a:rPr>
                        <a:t>Загальні умови та порядок здійснення виконавчого провадження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extLst>
                  <a:ext uri="{0D108BD9-81ED-4DB2-BD59-A6C34878D82A}">
                    <a16:rowId xmlns:a16="http://schemas.microsoft.com/office/drawing/2014/main" val="92381190"/>
                  </a:ext>
                </a:extLst>
              </a:tr>
              <a:tr h="329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Тема </a:t>
                      </a:r>
                      <a:r>
                        <a:rPr lang="uk-UA" sz="900">
                          <a:effectLst/>
                        </a:rPr>
                        <a:t>№ 7. Підстави звернення до примусового виконання судових рішень та рішень інших органів (посадових осіб).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gridSpan="3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13942583"/>
                  </a:ext>
                </a:extLst>
              </a:tr>
              <a:tr h="159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effectLst/>
                        </a:rPr>
                        <a:t>Тема № 8. Порядок здійснення виконавчого провадження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gridSpan="3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06566328"/>
                  </a:ext>
                </a:extLst>
              </a:tr>
              <a:tr h="329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effectLst/>
                        </a:rPr>
                        <a:t>Тема № 9. Автоматизована система виконавчого провадження. Джерела інформації про боржника.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gridSpan="3">
                  <a:txBody>
                    <a:bodyPr/>
                    <a:lstStyle/>
                    <a:p>
                      <a:r>
                        <a:rPr lang="uk-UA" sz="700" dirty="0">
                          <a:effectLst/>
                        </a:rPr>
                        <a:t> </a:t>
                      </a:r>
                      <a:endParaRPr lang="uk-UA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4184233"/>
                  </a:ext>
                </a:extLst>
              </a:tr>
              <a:tr h="15952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Змістовний модуль № </a:t>
                      </a:r>
                      <a:r>
                        <a:rPr lang="uk-UA" sz="900">
                          <a:effectLst/>
                        </a:rPr>
                        <a:t>3. Спеціальна частина виконавчого провадження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extLst>
                  <a:ext uri="{0D108BD9-81ED-4DB2-BD59-A6C34878D82A}">
                    <a16:rowId xmlns:a16="http://schemas.microsoft.com/office/drawing/2014/main" val="2494086475"/>
                  </a:ext>
                </a:extLst>
              </a:tr>
              <a:tr h="31268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900" dirty="0">
                          <a:effectLst/>
                        </a:rPr>
                        <a:t>Тема № </a:t>
                      </a:r>
                      <a:r>
                        <a:rPr lang="uk-UA" sz="900" dirty="0">
                          <a:effectLst/>
                        </a:rPr>
                        <a:t>10</a:t>
                      </a:r>
                      <a:r>
                        <a:rPr lang="ru-RU" sz="900" dirty="0">
                          <a:effectLst/>
                        </a:rPr>
                        <a:t>. </a:t>
                      </a:r>
                      <a:r>
                        <a:rPr lang="ru-RU" sz="900" dirty="0" err="1">
                          <a:effectLst/>
                        </a:rPr>
                        <a:t>Звернення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стягнення</a:t>
                      </a:r>
                      <a:r>
                        <a:rPr lang="ru-RU" sz="900" dirty="0">
                          <a:effectLst/>
                        </a:rPr>
                        <a:t> на </a:t>
                      </a:r>
                      <a:r>
                        <a:rPr lang="ru-RU" sz="900" dirty="0" err="1">
                          <a:effectLst/>
                        </a:rPr>
                        <a:t>майно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боржника</a:t>
                      </a:r>
                      <a:r>
                        <a:rPr lang="uk-UA" sz="900" dirty="0">
                          <a:effectLst/>
                        </a:rPr>
                        <a:t> – фізичної особи.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10146790"/>
                  </a:ext>
                </a:extLst>
              </a:tr>
              <a:tr h="31268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900">
                          <a:effectLst/>
                        </a:rPr>
                        <a:t>Тема № </a:t>
                      </a:r>
                      <a:r>
                        <a:rPr lang="uk-UA" sz="900">
                          <a:effectLst/>
                        </a:rPr>
                        <a:t>11.</a:t>
                      </a:r>
                      <a:r>
                        <a:rPr lang="ru-RU" sz="900">
                          <a:effectLst/>
                        </a:rPr>
                        <a:t> Звернення стягнення на майно боржника</a:t>
                      </a:r>
                      <a:r>
                        <a:rPr lang="uk-UA" sz="900">
                          <a:effectLst/>
                        </a:rPr>
                        <a:t> – юридичної  особи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68644230"/>
                  </a:ext>
                </a:extLst>
              </a:tr>
              <a:tr h="32978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Тема № </a:t>
                      </a:r>
                      <a:r>
                        <a:rPr lang="uk-UA" sz="900">
                          <a:effectLst/>
                        </a:rPr>
                        <a:t>12</a:t>
                      </a:r>
                      <a:r>
                        <a:rPr lang="ru-RU" sz="900">
                          <a:effectLst/>
                        </a:rPr>
                        <a:t>. Звернення стягнення на заробітну плату та інші види доходів боржника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8305647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effectLst/>
                        </a:rPr>
                        <a:t>Тема № 13.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Примусове виконання рішень про стягнення аліментів.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0083550"/>
                  </a:ext>
                </a:extLst>
              </a:tr>
              <a:tr h="15952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spc="-15">
                          <a:effectLst/>
                        </a:rPr>
                        <a:t>Тема № 14. </a:t>
                      </a:r>
                      <a:r>
                        <a:rPr lang="ru-RU" sz="900">
                          <a:effectLst/>
                        </a:rPr>
                        <a:t>Виконання рішень у немайнових спорах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372088"/>
                  </a:ext>
                </a:extLst>
              </a:tr>
              <a:tr h="32978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spc="-15" dirty="0">
                          <a:effectLst/>
                        </a:rPr>
                        <a:t>Тема №15. Реалізація майна боржника. Оформлення результатів електронних торгів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96400998"/>
                  </a:ext>
                </a:extLst>
              </a:tr>
              <a:tr h="50005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Тема № </a:t>
                      </a:r>
                      <a:r>
                        <a:rPr lang="uk-UA" sz="900" dirty="0">
                          <a:effectLst/>
                        </a:rPr>
                        <a:t>16</a:t>
                      </a:r>
                      <a:r>
                        <a:rPr lang="ru-RU" sz="900" dirty="0">
                          <a:effectLst/>
                        </a:rPr>
                        <a:t>. </a:t>
                      </a:r>
                      <a:r>
                        <a:rPr lang="ru-RU" sz="900" dirty="0" err="1">
                          <a:effectLst/>
                        </a:rPr>
                        <a:t>Оскарження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рішень</a:t>
                      </a:r>
                      <a:r>
                        <a:rPr lang="ru-RU" sz="900" dirty="0">
                          <a:effectLst/>
                        </a:rPr>
                        <a:t>, </a:t>
                      </a:r>
                      <a:r>
                        <a:rPr lang="ru-RU" sz="900" dirty="0" err="1">
                          <a:effectLst/>
                        </a:rPr>
                        <a:t>дій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або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бездіяльності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виконавців</a:t>
                      </a:r>
                      <a:r>
                        <a:rPr lang="ru-RU" sz="900" dirty="0">
                          <a:effectLst/>
                        </a:rPr>
                        <a:t> і </a:t>
                      </a:r>
                      <a:r>
                        <a:rPr lang="ru-RU" sz="900" dirty="0" err="1">
                          <a:effectLst/>
                        </a:rPr>
                        <a:t>посадових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осіб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органів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державної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виконавчої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служби</a:t>
                      </a:r>
                      <a:r>
                        <a:rPr lang="ru-RU" sz="900" dirty="0">
                          <a:effectLst/>
                        </a:rPr>
                        <a:t>. </a:t>
                      </a:r>
                      <a:r>
                        <a:rPr lang="ru-RU" sz="900" dirty="0" err="1">
                          <a:effectLst/>
                        </a:rPr>
                        <a:t>Відповідальність</a:t>
                      </a:r>
                      <a:r>
                        <a:rPr lang="ru-RU" sz="900" dirty="0">
                          <a:effectLst/>
                        </a:rPr>
                        <a:t> у </a:t>
                      </a:r>
                      <a:r>
                        <a:rPr lang="ru-RU" sz="900" dirty="0" err="1">
                          <a:effectLst/>
                        </a:rPr>
                        <a:t>виконавчому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провадженні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0263557"/>
                  </a:ext>
                </a:extLst>
              </a:tr>
              <a:tr h="50005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Тема № 1</a:t>
                      </a:r>
                      <a:r>
                        <a:rPr lang="uk-UA" sz="900">
                          <a:effectLst/>
                        </a:rPr>
                        <a:t>7</a:t>
                      </a:r>
                      <a:r>
                        <a:rPr lang="ru-RU" sz="900">
                          <a:effectLst/>
                        </a:rPr>
                        <a:t>. Виконання рішень стосовно іноземців, осіб без громадянства та іноземних юридичних осіб. Виконання рішень іноземних судів i міжнародних судових інституцій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57291704"/>
                  </a:ext>
                </a:extLst>
              </a:tr>
              <a:tr h="32978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Тема 1</a:t>
                      </a:r>
                      <a:r>
                        <a:rPr lang="uk-UA" sz="900" dirty="0">
                          <a:effectLst/>
                        </a:rPr>
                        <a:t>8</a:t>
                      </a:r>
                      <a:r>
                        <a:rPr lang="ru-RU" sz="900" dirty="0">
                          <a:effectLst/>
                        </a:rPr>
                        <a:t>. </a:t>
                      </a:r>
                      <a:r>
                        <a:rPr lang="ru-RU" sz="900" dirty="0" err="1">
                          <a:effectLst/>
                        </a:rPr>
                        <a:t>Гарантії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захисту</a:t>
                      </a:r>
                      <a:r>
                        <a:rPr lang="ru-RU" sz="900" dirty="0">
                          <a:effectLst/>
                        </a:rPr>
                        <a:t> прав та </a:t>
                      </a:r>
                      <a:r>
                        <a:rPr lang="ru-RU" sz="900" dirty="0" err="1">
                          <a:effectLst/>
                        </a:rPr>
                        <a:t>інтересів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сторін</a:t>
                      </a:r>
                      <a:r>
                        <a:rPr lang="ru-RU" sz="900" dirty="0">
                          <a:effectLst/>
                        </a:rPr>
                        <a:t> і </a:t>
                      </a:r>
                      <a:r>
                        <a:rPr lang="ru-RU" sz="900" dirty="0" err="1">
                          <a:effectLst/>
                        </a:rPr>
                        <a:t>інших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осіб</a:t>
                      </a:r>
                      <a:r>
                        <a:rPr lang="ru-RU" sz="900" dirty="0">
                          <a:effectLst/>
                        </a:rPr>
                        <a:t> у --</a:t>
                      </a:r>
                      <a:r>
                        <a:rPr lang="ru-RU" sz="900" dirty="0" err="1">
                          <a:effectLst/>
                        </a:rPr>
                        <a:t>виконавчому</a:t>
                      </a:r>
                      <a:r>
                        <a:rPr lang="ru-RU" sz="900" dirty="0">
                          <a:effectLst/>
                        </a:rPr>
                        <a:t> </a:t>
                      </a:r>
                      <a:r>
                        <a:rPr lang="ru-RU" sz="900" dirty="0" err="1">
                          <a:effectLst/>
                        </a:rPr>
                        <a:t>провадженні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136" marR="42136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700" dirty="0">
                          <a:effectLst/>
                        </a:rPr>
                        <a:t> </a:t>
                      </a:r>
                      <a:endParaRPr lang="uk-UA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096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589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AF402-5E9A-44C0-113F-DB2F0ED17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/>
              <a:t>Перелік компетентностей</a:t>
            </a:r>
            <a:endParaRPr lang="uk-UA" dirty="0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5D046F85-88E2-F0E1-C753-DD837FD579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>
                <a:solidFill>
                  <a:schemeClr val="tx1"/>
                </a:solidFill>
              </a:rPr>
              <a:t>Загальні компетентності 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C5F31DB8-9E97-2295-3C62-83B2740812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ЗК2.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ситуаціях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ЗК3.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предметної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ЗК7.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вчитися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оволодівати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сучасними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знаннями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7D9B6BF0-0B2C-0D27-FE14-8B17F6499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>
                <a:solidFill>
                  <a:schemeClr val="tx1"/>
                </a:solidFill>
              </a:rPr>
              <a:t>Спеціальні (фахові, предметні) компетентності</a:t>
            </a:r>
          </a:p>
        </p:txBody>
      </p:sp>
      <p:sp>
        <p:nvSpPr>
          <p:cNvPr id="8" name="Місце для вмісту 7">
            <a:extLst>
              <a:ext uri="{FF2B5EF4-FFF2-40B4-BE49-F238E27FC236}">
                <a16:creationId xmlns:a16="http://schemas.microsoft.com/office/drawing/2014/main" id="{FBE71EFA-0BF1-ACB0-08D1-BD87666337A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СК7.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інститути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права,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щонайменше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таких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галузей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як: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конституційне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адміністративне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 і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адміністративне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процесуальне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цивільне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цивільне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процесуальне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право, 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кримінальне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кримінальне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процесуальне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право.</a:t>
            </a:r>
            <a:endParaRPr lang="uk-UA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СК11.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юридичного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СК12.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обґрунтовувати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позиції</a:t>
            </a:r>
            <a:endParaRPr lang="uk-UA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СК13.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критичного та системного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правових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явищ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78027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5FD72-1FF8-D307-E281-FD7A1D9E0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1" y="365760"/>
            <a:ext cx="9858383" cy="1325562"/>
          </a:xfrm>
        </p:spPr>
        <p:txBody>
          <a:bodyPr>
            <a:normAutofit/>
          </a:bodyPr>
          <a:lstStyle/>
          <a:p>
            <a:r>
              <a:rPr lang="uk-UA"/>
              <a:t>Програмні результати навчання</a:t>
            </a:r>
            <a:endParaRPr lang="uk-U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EB954B59-E1DA-07E8-9EE9-2D3B0B840D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9828669"/>
              </p:ext>
            </p:extLst>
          </p:nvPr>
        </p:nvGraphicFramePr>
        <p:xfrm>
          <a:off x="1262063" y="2013055"/>
          <a:ext cx="9858191" cy="4201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3590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ACBE00-0221-433D-8EA5-D9D7B45F3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FB0C39A-F8CA-4A79-AFFC-E9780FB199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Місце для вмісту 3">
            <a:extLst>
              <a:ext uri="{FF2B5EF4-FFF2-40B4-BE49-F238E27FC236}">
                <a16:creationId xmlns:a16="http://schemas.microsoft.com/office/drawing/2014/main" id="{2594CB9F-7DF0-E206-4C28-78FCFAF8AE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0000"/>
          </a:blip>
          <a:srcRect/>
          <a:stretch/>
        </p:blipFill>
        <p:spPr>
          <a:xfrm>
            <a:off x="20" y="-2"/>
            <a:ext cx="1219198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08BF22-1ADD-896E-8E83-639DB1332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7200" dirty="0"/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013663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Краєвид">
  <a:themeElements>
    <a:clrScheme name="Краєвид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Краєвид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Крає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TM03457515[[fn=Краєвид]]</Template>
  <TotalTime>0</TotalTime>
  <Words>702</Words>
  <Application>Microsoft Office PowerPoint</Application>
  <PresentationFormat>Широкий екран</PresentationFormat>
  <Paragraphs>63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Schoolbook</vt:lpstr>
      <vt:lpstr>Times New Roman</vt:lpstr>
      <vt:lpstr>Wingdings 2</vt:lpstr>
      <vt:lpstr>Краєвид</vt:lpstr>
      <vt:lpstr>Освітній компонент «ВИКОНАВЧЕ ПРОВАДЖЕННЯ»</vt:lpstr>
      <vt:lpstr>Мета викладання дисципліни </vt:lpstr>
      <vt:lpstr>Завдання, які вирішуються в процесі викладання:</vt:lpstr>
      <vt:lpstr>Короткий зміст курсу:</vt:lpstr>
      <vt:lpstr>Перелік компетентностей</vt:lpstr>
      <vt:lpstr>Програмні результати навчання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Державні виконавці</dc:title>
  <dc:creator>Школа 36</dc:creator>
  <cp:lastModifiedBy>Elvira Orzhynska</cp:lastModifiedBy>
  <cp:revision>2</cp:revision>
  <dcterms:created xsi:type="dcterms:W3CDTF">2024-06-10T12:39:40Z</dcterms:created>
  <dcterms:modified xsi:type="dcterms:W3CDTF">2024-10-23T08:42:44Z</dcterms:modified>
</cp:coreProperties>
</file>