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58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1285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56892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2493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51745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2723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20245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525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77727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17154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9709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7013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39110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6197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6138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810328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34945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648BD-B5BF-48D9-AC27-ABD96AEE1ADB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32F7E49-5438-45E3-8ECA-7A9E5F2AEB5A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3469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E84C21E-AC91-4C95-936F-14549A53F7AC}"/>
              </a:ext>
            </a:extLst>
          </p:cNvPr>
          <p:cNvSpPr txBox="1"/>
          <p:nvPr/>
        </p:nvSpPr>
        <p:spPr>
          <a:xfrm>
            <a:off x="699911" y="141870"/>
            <a:ext cx="10566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Мелітопольський державний педагогічний університет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імені Богдана Хмельницького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суспільно-гуманітарних наук та права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права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045B61-8FB8-444C-A3B2-4A421C0725D1}"/>
              </a:ext>
            </a:extLst>
          </p:cNvPr>
          <p:cNvSpPr txBox="1"/>
          <p:nvPr/>
        </p:nvSpPr>
        <p:spPr>
          <a:xfrm>
            <a:off x="2088444" y="2505670"/>
            <a:ext cx="83086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 компонент «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Житлове право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годи – 4 кредити (залік)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парний семестр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84BCD2-A359-4A91-9A54-BF5304A8EF55}"/>
              </a:ext>
            </a:extLst>
          </p:cNvPr>
          <p:cNvSpPr txBox="1"/>
          <p:nvPr/>
        </p:nvSpPr>
        <p:spPr>
          <a:xfrm>
            <a:off x="4572000" y="5787156"/>
            <a:ext cx="35334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Мелітополь-Запоріжжя – 2024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C557EC5-DAEB-434D-9110-151A9BB95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610" y="3429000"/>
            <a:ext cx="2284589" cy="171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364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4FF949-82C8-4C46-A07F-39EB237C7C5E}"/>
              </a:ext>
            </a:extLst>
          </p:cNvPr>
          <p:cNvSpPr txBox="1"/>
          <p:nvPr/>
        </p:nvSpPr>
        <p:spPr>
          <a:xfrm>
            <a:off x="1557867" y="197743"/>
            <a:ext cx="1031804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На даному етапі розвитку суспільних відносин, згідно з Конституцією України та міжнародно-правовими вимогами, Україна має провадити політику, спрямовану на поступове й послідовне забезпечення всіх громадян житлом. Складність ситуації, пов’язаної з подальшим розвитком житлових відносин, спричинена проблемами, які виникли у житловій сфері, та їх врегулюванням на ринку житла.     </a:t>
            </a: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Саме житлове право покликане забезпечувати розв’язання проблем, пов’язаних із житлом як особливим майновим об’єктом, забезпечувати ефективний захист прав та законних інтересів як окремих громадян, так і всього суспільства. За умови кардинального реформування соціально-економічних відносин, внесення постійних змін до чинних нормативних актів, що позначається на практиці їх застосування, наукового аналізу чинного законодавства можна визначити перспективи розвитку житлового права.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14DF7FB-C0AD-49AE-99E4-2CFBDB508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045" y="3579459"/>
            <a:ext cx="4140906" cy="258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62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B14E965-AD9B-4486-B862-4C97BF2F7984}"/>
              </a:ext>
            </a:extLst>
          </p:cNvPr>
          <p:cNvSpPr txBox="1"/>
          <p:nvPr/>
        </p:nvSpPr>
        <p:spPr>
          <a:xfrm>
            <a:off x="451556" y="2732458"/>
            <a:ext cx="634435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Значення житлового права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житлового законодавства,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 житлового права, що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соціальної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предмета правового регулювання.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Адже вирішення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залишається однією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найгостріших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Розвиток житлового законодавства набуває особливого значення і реалізується в нормативно-правових актах житлового права України.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089AD6-C05B-4E73-9F28-B2CE371A758C}"/>
              </a:ext>
            </a:extLst>
          </p:cNvPr>
          <p:cNvSpPr txBox="1"/>
          <p:nvPr/>
        </p:nvSpPr>
        <p:spPr>
          <a:xfrm>
            <a:off x="2201333" y="199662"/>
            <a:ext cx="961813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Житлове законодавство України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державної політики в сфері забезпечення права кожного громадянина на житло,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використання 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житлового фонду.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Динамічний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розвиток житлового законодавства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переходу від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системи надання державного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користування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системи, яка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для задоволення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суспільства за умов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ринкової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економіки.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BC090E-615A-40C6-A2B6-7A7E592B9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8355" y="2876178"/>
            <a:ext cx="3293534" cy="224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682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3DFB38F-5EB5-4E8A-9CA3-D575105D9AF1}"/>
              </a:ext>
            </a:extLst>
          </p:cNvPr>
          <p:cNvSpPr txBox="1"/>
          <p:nvPr/>
        </p:nvSpPr>
        <p:spPr>
          <a:xfrm>
            <a:off x="1614311" y="349957"/>
            <a:ext cx="100301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викладання освітнього компонента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«Житлове право»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висококваліфікованими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загальноосвітніх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знань з житлового права та житлового законодавства.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застосовувати їх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також аналізувати ситуації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питань, що виникають у реальному житті, і правильно їх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4430B1-CA51-4B75-8252-6F3B35B6E9B8}"/>
              </a:ext>
            </a:extLst>
          </p:cNvPr>
          <p:cNvSpPr txBox="1"/>
          <p:nvPr/>
        </p:nvSpPr>
        <p:spPr>
          <a:xfrm>
            <a:off x="5181600" y="1983307"/>
            <a:ext cx="6096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Завдання курсу: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знати відповідно до програми основні категорії та інститути житлового права, 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уміти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розкрити їх зміст; 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засвоїти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основні положення нормативно-правових актів, що регулюють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житлові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відносини; 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показати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обізнаність з основних проблем реформування житлового права; 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знати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сутність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і значення житлового права, форми та методи правового регулювання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житлових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відносин,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нормативні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джерела, які регулюють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житлові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правовідносини; 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уміти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правильно аналізувати житлове законодавство, що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регулює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відносини у сфері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житлових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правовідносин, правильно застосовувати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здобуті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знання на практиці.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B061D4D-D4A5-4906-A9F1-56E138ADF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383" y="2425221"/>
            <a:ext cx="2503931" cy="3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134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F460977-C8D6-404B-9E69-DBB8200072B6}"/>
              </a:ext>
            </a:extLst>
          </p:cNvPr>
          <p:cNvSpPr txBox="1"/>
          <p:nvPr/>
        </p:nvSpPr>
        <p:spPr>
          <a:xfrm>
            <a:off x="304800" y="1948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Модуль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Житлове право та житлове законодавство.</a:t>
            </a:r>
            <a:endParaRPr lang="ru-UA" i="1" dirty="0"/>
          </a:p>
        </p:txBody>
      </p:sp>
      <p:graphicFrame>
        <p:nvGraphicFramePr>
          <p:cNvPr id="6" name="Таблиця 5">
            <a:extLst>
              <a:ext uri="{FF2B5EF4-FFF2-40B4-BE49-F238E27FC236}">
                <a16:creationId xmlns:a16="http://schemas.microsoft.com/office/drawing/2014/main" id="{D91BDEA7-0260-42E9-B053-9DBE4312D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493654"/>
              </p:ext>
            </p:extLst>
          </p:nvPr>
        </p:nvGraphicFramePr>
        <p:xfrm>
          <a:off x="643467" y="797217"/>
          <a:ext cx="5091289" cy="2718988"/>
        </p:xfrm>
        <a:graphic>
          <a:graphicData uri="http://schemas.openxmlformats.org/drawingml/2006/table">
            <a:tbl>
              <a:tblPr firstRow="1" firstCol="1" bandRow="1"/>
              <a:tblGrid>
                <a:gridCol w="5091289">
                  <a:extLst>
                    <a:ext uri="{9D8B030D-6E8A-4147-A177-3AD203B41FA5}">
                      <a16:colId xmlns:a16="http://schemas.microsoft.com/office/drawing/2014/main" val="1484776969"/>
                    </a:ext>
                  </a:extLst>
                </a:gridCol>
              </a:tblGrid>
              <a:tr h="307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1. Поняття житлового права.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429411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2. Житлове законодавство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11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3. Житлові правовідносини.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2820315"/>
                  </a:ext>
                </a:extLst>
              </a:tr>
              <a:tr h="275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4. Житлові приміщення.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3517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5. Житловий фонд і його призначення.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7246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6.  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Суб’єкти житлових правовідносин та їх правовий статус.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33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7. Правові підстави використання житлових приміщень.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304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8. Право власності на житло.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01947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C0016FE-7170-4B34-BC06-48C6267EAE9A}"/>
              </a:ext>
            </a:extLst>
          </p:cNvPr>
          <p:cNvSpPr txBox="1"/>
          <p:nvPr/>
        </p:nvSpPr>
        <p:spPr>
          <a:xfrm>
            <a:off x="5734756" y="390562"/>
            <a:ext cx="64572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 2. Правові підстави реалізації житлових прав осіб. </a:t>
            </a:r>
            <a:endParaRPr lang="ru-UA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 схоронності житлового фонду та вирішення житлових спорів. </a:t>
            </a:r>
            <a:endParaRPr lang="ru-UA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я 8">
            <a:extLst>
              <a:ext uri="{FF2B5EF4-FFF2-40B4-BE49-F238E27FC236}">
                <a16:creationId xmlns:a16="http://schemas.microsoft.com/office/drawing/2014/main" id="{385C2C5C-EAFE-4308-9415-8D1C759ACF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17333"/>
              </p:ext>
            </p:extLst>
          </p:nvPr>
        </p:nvGraphicFramePr>
        <p:xfrm>
          <a:off x="5915379" y="1426004"/>
          <a:ext cx="5990166" cy="1366520"/>
        </p:xfrm>
        <a:graphic>
          <a:graphicData uri="http://schemas.openxmlformats.org/drawingml/2006/table">
            <a:tbl>
              <a:tblPr firstRow="1" firstCol="1" bandRow="1"/>
              <a:tblGrid>
                <a:gridCol w="5990166">
                  <a:extLst>
                    <a:ext uri="{9D8B030D-6E8A-4147-A177-3AD203B41FA5}">
                      <a16:colId xmlns:a16="http://schemas.microsoft.com/office/drawing/2014/main" val="671428759"/>
                    </a:ext>
                  </a:extLst>
                </a:gridCol>
              </a:tblGrid>
              <a:tr h="752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9.  Правовий режим користування житловим приміщенням (житловим будинком) побудованим, або набутим громадянином у власність.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892358"/>
                  </a:ext>
                </a:extLst>
              </a:tr>
              <a:tr h="25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10. Права та обов’язки сторін за договором найму житлового приміщення. Види договору найму житла.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745262"/>
                  </a:ext>
                </a:extLst>
              </a:tr>
            </a:tbl>
          </a:graphicData>
        </a:graphic>
      </p:graphicFrame>
      <p:graphicFrame>
        <p:nvGraphicFramePr>
          <p:cNvPr id="10" name="Таблиця 9">
            <a:extLst>
              <a:ext uri="{FF2B5EF4-FFF2-40B4-BE49-F238E27FC236}">
                <a16:creationId xmlns:a16="http://schemas.microsoft.com/office/drawing/2014/main" id="{8CB290DE-1129-43B0-97AD-CB5DE1AF6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027328"/>
              </p:ext>
            </p:extLst>
          </p:nvPr>
        </p:nvGraphicFramePr>
        <p:xfrm>
          <a:off x="5915379" y="2889956"/>
          <a:ext cx="5990166" cy="3901440"/>
        </p:xfrm>
        <a:graphic>
          <a:graphicData uri="http://schemas.openxmlformats.org/drawingml/2006/table">
            <a:tbl>
              <a:tblPr firstRow="1" firstCol="1" bandRow="1"/>
              <a:tblGrid>
                <a:gridCol w="5990166">
                  <a:extLst>
                    <a:ext uri="{9D8B030D-6E8A-4147-A177-3AD203B41FA5}">
                      <a16:colId xmlns:a16="http://schemas.microsoft.com/office/drawing/2014/main" val="1878181243"/>
                    </a:ext>
                  </a:extLst>
                </a:gridCol>
              </a:tblGrid>
              <a:tr h="4854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11. Цивільно- правова конструкція договору найму житла. Договір оренди житла з викупом.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7769786"/>
                  </a:ext>
                </a:extLst>
              </a:tr>
              <a:tr h="18135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12. Зміна та припинення договору найму житлового приміщення.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4481122"/>
                  </a:ext>
                </a:extLst>
              </a:tr>
              <a:tr h="30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13. Забезпечення громадян житлом у будинках державного та комунального житлових фондів 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8643253"/>
                  </a:ext>
                </a:extLst>
              </a:tr>
              <a:tr h="30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14. Користування службовими житловими приміщеннями, гуртожитками та іншими спеціалізованими приміщеннями. 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714515"/>
                  </a:ext>
                </a:extLst>
              </a:tr>
              <a:tr h="30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15. Користування житловими приміщеннями на підставі членства ЖБК. 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430742"/>
                  </a:ext>
                </a:extLst>
              </a:tr>
              <a:tr h="1813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16. Утримання приватного житлового фонду. 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325469"/>
                  </a:ext>
                </a:extLst>
              </a:tr>
              <a:tr h="1813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17. Забезпечення схоронності житлового фонду.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820800"/>
                  </a:ext>
                </a:extLst>
              </a:tr>
              <a:tr h="1813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18. Припинення житлових правовідносин з жилих приміщень 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766952"/>
                  </a:ext>
                </a:extLst>
              </a:tr>
              <a:tr h="30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19. Відповідальність за порушення житлового законодавства. Вирішення житлових спорів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501464"/>
                  </a:ext>
                </a:extLst>
              </a:tr>
              <a:tr h="1813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20  Захист житлових прав.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400405"/>
                  </a:ext>
                </a:extLst>
              </a:tr>
            </a:tbl>
          </a:graphicData>
        </a:graphic>
      </p:graphicFrame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04F3333-157B-420D-B3CF-7ABDA3194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86" y="4089412"/>
            <a:ext cx="2631882" cy="197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22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1C4020-947A-40B9-BF2C-21B898F1D7AB}"/>
              </a:ext>
            </a:extLst>
          </p:cNvPr>
          <p:cNvSpPr txBox="1"/>
          <p:nvPr/>
        </p:nvSpPr>
        <p:spPr>
          <a:xfrm>
            <a:off x="857955" y="619820"/>
            <a:ext cx="1085991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Перелік компетентностей, які набуваються під час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опанування освітнього компонента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 компетентності (ЗК)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 2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Здатність застосовувати знання у практичних ситуаціях.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 3.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Знання та розуміння предметної області та розуміння професійної діяльності.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Спеціальні (фахові, предметні компетентності) (СК)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 3.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Повага до честі і гідності людини як найвищої соціальної цінності, розуміння їх правової природи.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 7.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Здатність застосовувати знання завдань, принципів і доктрин національного права, а також змісту правових інститутів, щонайменше з таких галузей права, як: конституційне право, адміністративне право і адміністративне процесуальне право, цивільне і цивільне процесуальне право, кримінальне і кримінальне процесуальне право.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 8.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Знання і розуміння особливостей реалізації та застосування норм матеріального і процесуального права.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 14.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Здатність до консультування з правових питань, зокрема, можливих способів захисту прав та інтересів клієнтів, відповідно до вимог професійної етики, належного дотримання норм щодо нерозголошення персональних даних та конфіденційної інформації.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54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5BA881-3680-4294-9D75-E1405524D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710" y="4078907"/>
            <a:ext cx="5344219" cy="23263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2737A2-4B0C-4EA8-8503-C08C998263B4}"/>
              </a:ext>
            </a:extLst>
          </p:cNvPr>
          <p:cNvSpPr txBox="1"/>
          <p:nvPr/>
        </p:nvSpPr>
        <p:spPr>
          <a:xfrm>
            <a:off x="1659465" y="254000"/>
            <a:ext cx="1031804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Програмні результати навчання (ПРН)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 2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Здійснювати аналіз суспільних процесів у контексті аналізованої проблеми і демонструвати власне бачення шляхів її розв’язання.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 8.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Використовувати різноманітні інформаційні джерела для повного та всебічного встановлення певних обставин.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 13.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Пояснювати характер певних подій та процесів з розумінням професійного та суспільного контексту.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 15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Вільно використовувати для професійної діяльності доступні інформаційні технології і бази даних.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 19.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Демонструвати необхідні знання та розуміння сутності та змісту основних правових інститутів і норм фундаментальних галузей права.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 21.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Застосовувати набуті знання у різних правових ситуаціях, виокремлювати юридично значущі факти і формувати обґрунтовані правові висновки.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3875F7-4185-4C50-A977-CE3E6B97B8E7}"/>
              </a:ext>
            </a:extLst>
          </p:cNvPr>
          <p:cNvSpPr txBox="1"/>
          <p:nvPr/>
        </p:nvSpPr>
        <p:spPr>
          <a:xfrm>
            <a:off x="1659465" y="3964789"/>
            <a:ext cx="493324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Soft </a:t>
            </a:r>
            <a:r>
              <a:rPr lang="uk-UA" sz="16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kills</a:t>
            </a:r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які формуються в освітньому компоненті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Комунікація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Критичне мислення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Вирішення проблем 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Прийняття рішень 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Емоційний інтелект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Ненасильницьке спілкування 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Управління знаннями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Робота в режимі невизначеності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931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B18C21-CB34-4ECF-B0EF-A5BD941CF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3979" y="1041802"/>
            <a:ext cx="5418666" cy="1103090"/>
          </a:xfrm>
        </p:spPr>
        <p:txBody>
          <a:bodyPr>
            <a:noAutofit/>
          </a:bodyPr>
          <a:lstStyle/>
          <a:p>
            <a:pPr algn="ctr"/>
            <a:r>
              <a:rPr lang="uk-UA" sz="40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UA" sz="40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1B3D1F-0949-4064-A5A9-027898B9F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044" y="2319162"/>
            <a:ext cx="4238537" cy="42196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E026CD-97FE-4D76-9A5F-D62F851DF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2645" y="52178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12956"/>
      </p:ext>
    </p:extLst>
  </p:cSld>
  <p:clrMapOvr>
    <a:masterClrMapping/>
  </p:clrMapOvr>
</p:sld>
</file>

<file path=ppt/theme/theme1.xml><?xml version="1.0" encoding="utf-8"?>
<a:theme xmlns:a="http://schemas.openxmlformats.org/drawingml/2006/main" name="Віхоть">
  <a:themeElements>
    <a:clrScheme name="Віхоть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Віхоть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іхоть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990</Words>
  <Application>Microsoft Office PowerPoint</Application>
  <PresentationFormat>Широкий екран</PresentationFormat>
  <Paragraphs>72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Віхоть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ВЛАДИМИР ИВАНОВИЧ</dc:creator>
  <cp:lastModifiedBy>ВЛАДИМИР ИВАНОВИЧ</cp:lastModifiedBy>
  <cp:revision>2</cp:revision>
  <dcterms:created xsi:type="dcterms:W3CDTF">2024-11-04T20:29:20Z</dcterms:created>
  <dcterms:modified xsi:type="dcterms:W3CDTF">2024-11-04T21:09:27Z</dcterms:modified>
</cp:coreProperties>
</file>