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</p:sldIdLst>
  <p:sldSz cx="18288000" cy="10287000"/>
  <p:notesSz cx="6858000" cy="9144000"/>
  <p:embeddedFontLst>
    <p:embeddedFont>
      <p:font typeface="Open Sans Bold" panose="020B0806030504020204" pitchFamily="34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3806" autoAdjust="0"/>
  </p:normalViewPr>
  <p:slideViewPr>
    <p:cSldViewPr>
      <p:cViewPr varScale="1">
        <p:scale>
          <a:sx n="46" d="100"/>
          <a:sy n="46" d="100"/>
        </p:scale>
        <p:origin x="8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11" b="-21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46173" y="620411"/>
            <a:ext cx="4603653" cy="4523089"/>
          </a:xfrm>
          <a:custGeom>
            <a:avLst/>
            <a:gdLst/>
            <a:ahLst/>
            <a:cxnLst/>
            <a:rect l="l" t="t" r="r" b="b"/>
            <a:pathLst>
              <a:path w="4603653" h="4523089">
                <a:moveTo>
                  <a:pt x="0" y="0"/>
                </a:moveTo>
                <a:lnTo>
                  <a:pt x="4603653" y="0"/>
                </a:lnTo>
                <a:lnTo>
                  <a:pt x="4603653" y="4523089"/>
                </a:lnTo>
                <a:lnTo>
                  <a:pt x="0" y="4523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144000" y="6210300"/>
            <a:ext cx="8276004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84"/>
              </a:lnSpc>
            </a:pPr>
            <a:r>
              <a:rPr lang="en-US" sz="3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Керівник</a:t>
            </a: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канд.пед.наук</a:t>
            </a: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., </a:t>
            </a:r>
            <a:r>
              <a:rPr lang="en-US" sz="3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доц</a:t>
            </a: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3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Маслова</a:t>
            </a: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А.В.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15790" y="2287141"/>
            <a:ext cx="11429210" cy="2856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31"/>
              </a:lnSpc>
            </a:pPr>
            <a:r>
              <a:rPr lang="uk-UA" sz="9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uk-UA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ауково-методичний центр «</a:t>
            </a:r>
            <a:r>
              <a:rPr lang="en-US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Lingua</a:t>
            </a:r>
            <a:r>
              <a:rPr lang="uk-UA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UA" sz="9600" dirty="0">
                <a:effectLst/>
              </a:rPr>
              <a:t> </a:t>
            </a:r>
            <a:endParaRPr lang="en-US" sz="96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C762C1-E7F5-D50B-BCE5-C7B76AF8CDBA}"/>
              </a:ext>
            </a:extLst>
          </p:cNvPr>
          <p:cNvSpPr txBox="1"/>
          <p:nvPr/>
        </p:nvSpPr>
        <p:spPr>
          <a:xfrm>
            <a:off x="3048000" y="8461726"/>
            <a:ext cx="12935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створено за наказом ректора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Мелітопольського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державного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педагогічного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університету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імені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Богдана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Хмельницького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 252-01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25.09.2015 на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рішення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Вченої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ради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31.08.2015 р., протокол №1.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E178AC2-D524-9C3D-1261-06B5239723C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11" b="-21111"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B0CEB1-E701-5756-ECF9-08B184EFB000}"/>
              </a:ext>
            </a:extLst>
          </p:cNvPr>
          <p:cNvSpPr txBox="1"/>
          <p:nvPr/>
        </p:nvSpPr>
        <p:spPr>
          <a:xfrm>
            <a:off x="3230613" y="1104900"/>
            <a:ext cx="1182677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 діяльності науково-методичного центру «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Lingua</a:t>
            </a:r>
            <a:r>
              <a:rPr lang="uk-UA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»:</a:t>
            </a:r>
            <a:endParaRPr lang="ru-UA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1148ADF5-D07F-BBAE-4270-0E89575C6AD7}"/>
              </a:ext>
            </a:extLst>
          </p:cNvPr>
          <p:cNvSpPr/>
          <p:nvPr/>
        </p:nvSpPr>
        <p:spPr>
          <a:xfrm>
            <a:off x="1200150" y="3885724"/>
            <a:ext cx="4038600" cy="2133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3200" dirty="0"/>
              <a:t>Науково-методична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FEAF001-6D82-FD29-AC07-F7B306DD5043}"/>
              </a:ext>
            </a:extLst>
          </p:cNvPr>
          <p:cNvSpPr/>
          <p:nvPr/>
        </p:nvSpPr>
        <p:spPr>
          <a:xfrm>
            <a:off x="7191375" y="3933349"/>
            <a:ext cx="4038600" cy="2133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3200" dirty="0"/>
              <a:t>Освітня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85079EE6-01B7-DF73-102D-2AA9B4FACBF4}"/>
              </a:ext>
            </a:extLst>
          </p:cNvPr>
          <p:cNvSpPr/>
          <p:nvPr/>
        </p:nvSpPr>
        <p:spPr>
          <a:xfrm>
            <a:off x="13182600" y="3857149"/>
            <a:ext cx="4038600" cy="2133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3200" dirty="0"/>
              <a:t>Організаційно-виховна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A561BB1A-6F09-764C-6906-577D4EF00BC9}"/>
              </a:ext>
            </a:extLst>
          </p:cNvPr>
          <p:cNvSpPr/>
          <p:nvPr/>
        </p:nvSpPr>
        <p:spPr>
          <a:xfrm>
            <a:off x="5257800" y="7277100"/>
            <a:ext cx="8153400" cy="2362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3600" dirty="0"/>
              <a:t>База для практик</a:t>
            </a:r>
          </a:p>
        </p:txBody>
      </p:sp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7C179403-4B25-4058-7547-1AB64D488905}"/>
              </a:ext>
            </a:extLst>
          </p:cNvPr>
          <p:cNvSpPr/>
          <p:nvPr/>
        </p:nvSpPr>
        <p:spPr>
          <a:xfrm>
            <a:off x="8963024" y="2642712"/>
            <a:ext cx="600076" cy="10572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id="{33E1FB1B-540D-AD63-7C63-5C7C1B99D574}"/>
              </a:ext>
            </a:extLst>
          </p:cNvPr>
          <p:cNvSpPr/>
          <p:nvPr/>
        </p:nvSpPr>
        <p:spPr>
          <a:xfrm>
            <a:off x="14828785" y="2570798"/>
            <a:ext cx="600076" cy="10572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BBB51275-6314-44F5-9F7B-4518454A5FEC}"/>
              </a:ext>
            </a:extLst>
          </p:cNvPr>
          <p:cNvSpPr/>
          <p:nvPr/>
        </p:nvSpPr>
        <p:spPr>
          <a:xfrm>
            <a:off x="2860776" y="2598897"/>
            <a:ext cx="600076" cy="10572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E9986E-C098-E7E1-FC50-674EC912D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3" y="6984049"/>
            <a:ext cx="4752874" cy="29209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3737E0-229D-100B-F1E1-7471E0090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540" y="6894196"/>
            <a:ext cx="3870120" cy="295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7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86611-941F-9A66-D23E-F2F96919F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7C0C2B-DD0D-A86A-F184-15E912A2F07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11" b="-21111"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15C0AD-09E5-2D24-3C35-2EB927CB4B25}"/>
              </a:ext>
            </a:extLst>
          </p:cNvPr>
          <p:cNvSpPr txBox="1"/>
          <p:nvPr/>
        </p:nvSpPr>
        <p:spPr>
          <a:xfrm>
            <a:off x="3230613" y="1104900"/>
            <a:ext cx="11826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4000" b="1" dirty="0"/>
              <a:t>Діяльність центру «</a:t>
            </a:r>
            <a:r>
              <a:rPr lang="en-US" sz="4000" b="1" dirty="0"/>
              <a:t>Lingua</a:t>
            </a:r>
            <a:r>
              <a:rPr lang="ru-UA" sz="4000" b="1" dirty="0"/>
              <a:t>» забезпечують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E34FBE97-566B-7F0D-DF2E-4B33B934012B}"/>
              </a:ext>
            </a:extLst>
          </p:cNvPr>
          <p:cNvSpPr/>
          <p:nvPr/>
        </p:nvSpPr>
        <p:spPr>
          <a:xfrm>
            <a:off x="1084518" y="5347662"/>
            <a:ext cx="4038600" cy="2133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викладачі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афедри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германської філології та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викладання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германських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мов</a:t>
            </a:r>
            <a:r>
              <a:rPr lang="ru-UA" sz="2400" dirty="0">
                <a:effectLst/>
              </a:rPr>
              <a:t> </a:t>
            </a:r>
            <a:endParaRPr lang="ru-UA" sz="2400" dirty="0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D7173003-D274-87F8-749F-620C2D9DE8BE}"/>
              </a:ext>
            </a:extLst>
          </p:cNvPr>
          <p:cNvSpPr/>
          <p:nvPr/>
        </p:nvSpPr>
        <p:spPr>
          <a:xfrm>
            <a:off x="6921704" y="3933348"/>
            <a:ext cx="4308271" cy="26536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кваліфіковані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фахівці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-практики</a:t>
            </a:r>
            <a:r>
              <a:rPr lang="ru-UA" sz="2800" dirty="0">
                <a:effectLst/>
              </a:rPr>
              <a:t> </a:t>
            </a:r>
            <a:endParaRPr lang="ru-UA" sz="2800" dirty="0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527198F7-9B98-0100-18FC-B0566EBA9376}"/>
              </a:ext>
            </a:extLst>
          </p:cNvPr>
          <p:cNvSpPr/>
          <p:nvPr/>
        </p:nvSpPr>
        <p:spPr>
          <a:xfrm>
            <a:off x="13164884" y="5391000"/>
            <a:ext cx="4038600" cy="2133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здобувачі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вищої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3200" dirty="0">
              <a:solidFill>
                <a:schemeClr val="bg1"/>
              </a:solidFill>
            </a:endParaRPr>
          </a:p>
        </p:txBody>
      </p:sp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5DA42D4B-1189-8267-4363-19A8DAFDDA43}"/>
              </a:ext>
            </a:extLst>
          </p:cNvPr>
          <p:cNvSpPr/>
          <p:nvPr/>
        </p:nvSpPr>
        <p:spPr>
          <a:xfrm>
            <a:off x="8589922" y="2609328"/>
            <a:ext cx="914399" cy="10572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id="{772702CD-4491-6D22-8F0E-DFFB9BD8E9EE}"/>
              </a:ext>
            </a:extLst>
          </p:cNvPr>
          <p:cNvSpPr/>
          <p:nvPr/>
        </p:nvSpPr>
        <p:spPr>
          <a:xfrm>
            <a:off x="14711058" y="3061052"/>
            <a:ext cx="946252" cy="17445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3FB87BB8-14D4-5027-4D67-2247C9CB8210}"/>
              </a:ext>
            </a:extLst>
          </p:cNvPr>
          <p:cNvSpPr/>
          <p:nvPr/>
        </p:nvSpPr>
        <p:spPr>
          <a:xfrm>
            <a:off x="2560738" y="2936736"/>
            <a:ext cx="900114" cy="17387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70798-8C74-0574-9DFD-030A4A84129C}"/>
              </a:ext>
            </a:extLst>
          </p:cNvPr>
          <p:cNvSpPr txBox="1"/>
          <p:nvPr/>
        </p:nvSpPr>
        <p:spPr>
          <a:xfrm>
            <a:off x="2560738" y="8535769"/>
            <a:ext cx="13944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Співпраця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Центру з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освітніми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установами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базами практик, закладами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вищої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партнерами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Університету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органами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державної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влади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місцевого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самоврядування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громадськими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організаціями</a:t>
            </a:r>
            <a:r>
              <a:rPr lang="ru-UA" sz="3200" dirty="0">
                <a:effectLst/>
              </a:rPr>
              <a:t> </a:t>
            </a:r>
            <a:endParaRPr lang="ru-UA" sz="3200" dirty="0"/>
          </a:p>
        </p:txBody>
      </p:sp>
    </p:spTree>
    <p:extLst>
      <p:ext uri="{BB962C8B-B14F-4D97-AF65-F5344CB8AC3E}">
        <p14:creationId xmlns:p14="http://schemas.microsoft.com/office/powerpoint/2010/main" val="314900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BC6AD-E86A-4A1F-5543-727942213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27783D3-D10B-E7C8-A10E-3A0DAFF4D6E1}"/>
              </a:ext>
            </a:extLst>
          </p:cNvPr>
          <p:cNvSpPr/>
          <p:nvPr/>
        </p:nvSpPr>
        <p:spPr>
          <a:xfrm>
            <a:off x="-381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11" b="-21111"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0A69D-CFFD-5E84-E416-879E29D6029F}"/>
              </a:ext>
            </a:extLst>
          </p:cNvPr>
          <p:cNvSpPr txBox="1"/>
          <p:nvPr/>
        </p:nvSpPr>
        <p:spPr>
          <a:xfrm>
            <a:off x="3192513" y="130373"/>
            <a:ext cx="11826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 і </a:t>
            </a:r>
            <a:r>
              <a:rPr lang="ru-RU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ru-RU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Центру</a:t>
            </a:r>
            <a:r>
              <a:rPr lang="ru-UA" sz="5400" dirty="0">
                <a:effectLst/>
              </a:rPr>
              <a:t> </a:t>
            </a:r>
            <a:endParaRPr lang="ru-UA" sz="5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6146A-1E58-DFB4-7ED6-B3372CAE7EDD}"/>
              </a:ext>
            </a:extLst>
          </p:cNvPr>
          <p:cNvSpPr txBox="1"/>
          <p:nvPr/>
        </p:nvSpPr>
        <p:spPr>
          <a:xfrm>
            <a:off x="652326" y="945981"/>
            <a:ext cx="169833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Метою 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Центру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закріплення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здобувач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ами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вищої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науково-педагогічними працівниками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Університету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теоретичних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знань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набуття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ними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практичних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умінь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навичок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іншомовної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мовленнєвої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також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підтримка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науково-методичної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UA" sz="3200" dirty="0">
                <a:effectLst/>
              </a:rPr>
              <a:t> </a:t>
            </a:r>
            <a:endParaRPr lang="ru-UA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90AF08-E6E7-0BA5-B620-E2F3FE56670E}"/>
              </a:ext>
            </a:extLst>
          </p:cNvPr>
          <p:cNvSpPr txBox="1"/>
          <p:nvPr/>
        </p:nvSpPr>
        <p:spPr>
          <a:xfrm>
            <a:off x="419099" y="2577197"/>
            <a:ext cx="173736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Завдання: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методично-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інформаційна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підтримка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науково-дослідної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підтримка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науково-дослідної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здобувачів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вищої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UA" sz="3200" dirty="0">
                <a:effectLst/>
              </a:rPr>
              <a:t> </a:t>
            </a:r>
            <a:endParaRPr lang="ru-UA" sz="3200" dirty="0"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залучення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здобувачів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участі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науково-практичних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конференціях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рівнів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семінарах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вебінарах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круглих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столах,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тренінгах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конкурсах, майстер-класах;</a:t>
            </a:r>
          </a:p>
          <a:p>
            <a:pPr marL="285750" indent="-285750">
              <a:buFontTx/>
              <a:buChar char="-"/>
            </a:pP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вдосконалення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рівня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володіння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іноземними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мовами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здобувачів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НПП</a:t>
            </a:r>
            <a:r>
              <a:rPr lang="ru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організація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проведення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</a:t>
            </a:r>
            <a:r>
              <a:rPr lang="uk-UA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вленнєвої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практики 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англійської та німецької мов</a:t>
            </a:r>
            <a:r>
              <a:rPr lang="ru-UA" sz="3200" dirty="0">
                <a:effectLst/>
              </a:rPr>
              <a:t> ;</a:t>
            </a:r>
          </a:p>
          <a:p>
            <a:pPr marL="285750" indent="-285750">
              <a:buFontTx/>
              <a:buChar char="-"/>
            </a:pP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проведення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заходів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-методичного,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профорієнтаційного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характеру</a:t>
            </a:r>
            <a:r>
              <a:rPr lang="ru-UA" sz="3200" dirty="0">
                <a:effectLst/>
              </a:rPr>
              <a:t> ;</a:t>
            </a:r>
          </a:p>
          <a:p>
            <a:pPr marL="285750" indent="-285750">
              <a:buFontTx/>
              <a:buChar char="-"/>
            </a:pP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проведення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спеціалізованих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семінарів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вебінарів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тренінгів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курсів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кваліфікації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вчителів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ЗЗСО</a:t>
            </a:r>
            <a:r>
              <a:rPr lang="ru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запрошення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науковців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закладів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вищої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професіоналів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практиків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метою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проведення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гостьових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лекцій</a:t>
            </a:r>
            <a:r>
              <a:rPr lang="ru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підтримка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функціонування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студентських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ого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гуртк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«Лінгвістичні студії» та клубу «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English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Speaking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Club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UA" sz="3200" dirty="0">
                <a:effectLst/>
              </a:rPr>
              <a:t> </a:t>
            </a:r>
            <a:endParaRPr lang="ru-UA" sz="3200" dirty="0">
              <a:effectLst/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залучення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здобувачів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вищої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НПП до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участі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міжнародних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грантових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проєктах</a:t>
            </a:r>
            <a:r>
              <a:rPr lang="ru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3200" dirty="0"/>
          </a:p>
        </p:txBody>
      </p:sp>
    </p:spTree>
    <p:extLst>
      <p:ext uri="{BB962C8B-B14F-4D97-AF65-F5344CB8AC3E}">
        <p14:creationId xmlns:p14="http://schemas.microsoft.com/office/powerpoint/2010/main" val="113170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4E963-6822-080B-595B-6D8688748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14103EC-5EF8-73B7-1EC2-13338B5BA22D}"/>
              </a:ext>
            </a:extLst>
          </p:cNvPr>
          <p:cNvSpPr/>
          <p:nvPr/>
        </p:nvSpPr>
        <p:spPr>
          <a:xfrm>
            <a:off x="-381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11" b="-21111"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D6ED7C-1C6B-FCAF-6C76-00EA12F92003}"/>
              </a:ext>
            </a:extLst>
          </p:cNvPr>
          <p:cNvSpPr txBox="1"/>
          <p:nvPr/>
        </p:nvSpPr>
        <p:spPr>
          <a:xfrm>
            <a:off x="3192513" y="130373"/>
            <a:ext cx="118267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Діяльність</a:t>
            </a:r>
            <a:r>
              <a:rPr lang="ru-RU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Центру </a:t>
            </a:r>
            <a:r>
              <a:rPr lang="ru-RU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здійснюється</a:t>
            </a:r>
            <a:r>
              <a:rPr lang="ru-RU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ru-RU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UA" sz="5400" dirty="0">
                <a:effectLst/>
              </a:rPr>
              <a:t> </a:t>
            </a:r>
            <a:endParaRPr lang="ru-UA" sz="5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383F9E-EE9D-9E06-B815-6566868804EA}"/>
              </a:ext>
            </a:extLst>
          </p:cNvPr>
          <p:cNvSpPr txBox="1"/>
          <p:nvPr/>
        </p:nvSpPr>
        <p:spPr>
          <a:xfrm>
            <a:off x="419099" y="2123659"/>
            <a:ext cx="173736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Конституції України,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Законів України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“Про освіту”, “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 вищу освіту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чинного законодавства України,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Положення про науково-методичний центр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“Lingua”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 внутрішнього трудового розпорядку Університету, 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Статуту Університету, 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Стратегії розвитку Університету на 2023–2028 рр., 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постійної комісії Вченої ради Університету з розвитку іншомовної освіти,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Стратегії розвитку факультету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суспільно-гуманітарних наук та права Університету на 2023-2028рр.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Загальноєвропейських рекомендацій з </a:t>
            </a:r>
            <a:r>
              <a:rPr lang="uk-UA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мовної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освіти: вивчення, викладання, оцінювання (</a:t>
            </a:r>
            <a:r>
              <a:rPr lang="ru-RU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Common European Framework </a:t>
            </a:r>
            <a:r>
              <a:rPr lang="ru-RU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Reference</a:t>
            </a:r>
            <a:r>
              <a:rPr lang="ru-RU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ru-RU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Languages</a:t>
            </a:r>
            <a:r>
              <a:rPr lang="uk-UA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Learning</a:t>
            </a:r>
            <a:r>
              <a:rPr lang="uk-UA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Teaching</a:t>
            </a:r>
            <a:r>
              <a:rPr lang="uk-UA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Assessment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endParaRPr lang="uk-UA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до принципів академічної доброчесності, добровільності, колегіальності, відкритості, об'єктивності, достовірності і точності.</a:t>
            </a:r>
            <a:endParaRPr lang="ru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sz="3600" b="1" dirty="0"/>
          </a:p>
        </p:txBody>
      </p:sp>
    </p:spTree>
    <p:extLst>
      <p:ext uri="{BB962C8B-B14F-4D97-AF65-F5344CB8AC3E}">
        <p14:creationId xmlns:p14="http://schemas.microsoft.com/office/powerpoint/2010/main" val="237740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F88CA-18CB-72FF-B191-80F3B5DDA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6241AFA-DF27-8416-C86A-842503181D96}"/>
              </a:ext>
            </a:extLst>
          </p:cNvPr>
          <p:cNvSpPr/>
          <p:nvPr/>
        </p:nvSpPr>
        <p:spPr>
          <a:xfrm>
            <a:off x="-3810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11" b="-21111"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FB43F6-80E2-AAA0-CA85-49D5740AC245}"/>
              </a:ext>
            </a:extLst>
          </p:cNvPr>
          <p:cNvSpPr txBox="1"/>
          <p:nvPr/>
        </p:nvSpPr>
        <p:spPr>
          <a:xfrm>
            <a:off x="3230613" y="407372"/>
            <a:ext cx="11826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Науково-методичні заходи в рамках роботи Науково-методичного центру «</a:t>
            </a:r>
            <a:r>
              <a:rPr lang="uk-UA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Lingua</a:t>
            </a:r>
            <a:r>
              <a:rPr lang="uk-UA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в І семестрі 2024-2025н.р.:</a:t>
            </a:r>
            <a:endParaRPr lang="ru-UA" sz="4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E441A0-60A6-718E-7B04-AA8F1AB44710}"/>
              </a:ext>
            </a:extLst>
          </p:cNvPr>
          <p:cNvSpPr txBox="1"/>
          <p:nvPr/>
        </p:nvSpPr>
        <p:spPr>
          <a:xfrm>
            <a:off x="419099" y="8648044"/>
            <a:ext cx="1737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Загалом за 2024р. було проведено 20 заходів, з яких: науково-методичних семінарів – 6;  майстер-класів – 1; круглих столів – 3; гостьових лекцій – 4; конкурсів – 1, семінарів для вчителів ЗЗСО – 1; організаційно-виховних та виховних заходів – 3; форумів -1.</a:t>
            </a:r>
            <a:endParaRPr lang="ru-UA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24E6F8-80D8-932D-5817-4B649C7F2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4" y="923200"/>
            <a:ext cx="3680157" cy="37197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00E5E0-DF4A-6C3D-01E0-FE2D02997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0" y="2069426"/>
            <a:ext cx="4846586" cy="27692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B9A328-5814-C6EC-9B2C-A6ED9D49D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11" y="2559009"/>
            <a:ext cx="3403600" cy="4064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CE1BD5-DC9E-0FC4-5505-70EDB27F70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47" y="5448300"/>
            <a:ext cx="4846586" cy="276927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300886-42E1-F7CF-1CC7-5CBFC72E3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64" y="2363103"/>
            <a:ext cx="3693292" cy="41328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587DEFB-08EE-0BB7-0791-154E4D0A2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2" y="5143500"/>
            <a:ext cx="4221880" cy="32918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E6AFAFF-E9C8-BC4F-0ECF-D2465DD830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48" y="5723386"/>
            <a:ext cx="5460344" cy="306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97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458</Words>
  <Application>Microsoft Macintosh PowerPoint</Application>
  <PresentationFormat>Произвольный</PresentationFormat>
  <Paragraphs>41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Wingdings</vt:lpstr>
      <vt:lpstr>Open Sans Bold</vt:lpstr>
      <vt:lpstr>Arial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Дипломна робота на здобуття ступеня вищої освіти «магістр» Виконала: здобувач освіти Групи ам22М, ЗВ Курсакова Т. В. Керівник: канд.пед.наук., доц. Маслова А.В.</dc:title>
  <cp:lastModifiedBy>Алина Маслова</cp:lastModifiedBy>
  <cp:revision>15</cp:revision>
  <dcterms:created xsi:type="dcterms:W3CDTF">2006-08-16T00:00:00Z</dcterms:created>
  <dcterms:modified xsi:type="dcterms:W3CDTF">2025-02-16T18:00:44Z</dcterms:modified>
  <dc:identifier>DAGWwRnXMoI</dc:identifier>
</cp:coreProperties>
</file>