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sldIdLst>
    <p:sldId id="257" r:id="rId2"/>
    <p:sldId id="265" r:id="rId3"/>
    <p:sldId id="311" r:id="rId4"/>
    <p:sldId id="286" r:id="rId5"/>
    <p:sldId id="289" r:id="rId6"/>
    <p:sldId id="288" r:id="rId7"/>
    <p:sldId id="287" r:id="rId8"/>
    <p:sldId id="290" r:id="rId9"/>
    <p:sldId id="291" r:id="rId10"/>
    <p:sldId id="292" r:id="rId11"/>
    <p:sldId id="293" r:id="rId12"/>
    <p:sldId id="308" r:id="rId13"/>
    <p:sldId id="309" r:id="rId14"/>
    <p:sldId id="310" r:id="rId15"/>
    <p:sldId id="295" r:id="rId16"/>
    <p:sldId id="296" r:id="rId17"/>
    <p:sldId id="297" r:id="rId18"/>
    <p:sldId id="312" r:id="rId19"/>
    <p:sldId id="307" r:id="rId20"/>
    <p:sldId id="270" r:id="rId21"/>
    <p:sldId id="266" r:id="rId22"/>
    <p:sldId id="271" r:id="rId23"/>
    <p:sldId id="280" r:id="rId24"/>
    <p:sldId id="317" r:id="rId25"/>
    <p:sldId id="278" r:id="rId26"/>
    <p:sldId id="313" r:id="rId27"/>
    <p:sldId id="279" r:id="rId28"/>
    <p:sldId id="284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57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4;&#1110;&#1072;&#1075;&#1088;&#1072;&#1084;&#1072;_&#1075;&#1088;&#1072;&#1092;&#1110;&#1082;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4;&#1110;&#1072;&#1075;&#1088;&#1072;&#1084;&#1072;_&#1075;&#1088;&#1072;&#1092;&#1110;&#1082;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4;&#1110;&#1072;&#1075;&#1088;&#1072;&#1084;&#1072;_&#1075;&#1088;&#1072;&#1092;&#1110;&#1082;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4;&#1110;&#1072;&#1075;&#1088;&#1072;&#1084;&#1072;_&#1075;&#1088;&#1072;&#1092;&#1110;&#1082;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4;&#1110;&#1072;&#1075;&#1088;&#1072;&#1084;&#1072;_&#1075;&#1088;&#1072;&#1092;&#1110;&#1082;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4;&#1110;&#1072;&#1075;&#1088;&#1072;&#1084;&#1072;_&#1075;&#1088;&#1072;&#1092;&#1110;&#1082;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4;&#1110;&#1072;&#1075;&#1088;&#1072;&#1084;&#1072;_&#1075;&#1088;&#1072;&#1092;&#1110;&#1082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4;&#1110;&#1072;&#1075;&#1088;&#1072;&#1084;&#1072;_&#1075;&#1088;&#1072;&#1092;&#1110;&#1082;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4;&#1110;&#1072;&#1075;&#1088;&#1072;&#1084;&#1072;_&#1075;&#1088;&#1072;&#1092;&#1110;&#1082;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4;&#1110;&#1072;&#1075;&#1088;&#1072;&#1084;&#1072;_&#1075;&#1088;&#1072;&#1092;&#1110;&#1082;.xlsx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\&#1052;&#1086;&#1080;%20&#1076;&#1086;&#1082;&#1091;&#1084;&#1077;&#1085;&#1090;&#1099;\&#1050;&#1085;&#1080;&#1075;&#1072;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4;&#1110;&#1072;&#1075;&#1088;&#1072;&#1084;&#1072;_&#1075;&#1088;&#1072;&#1092;&#1110;&#1082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4;&#1110;&#1072;&#1075;&#1088;&#1072;&#1084;&#1072;_&#1075;&#1088;&#1072;&#1092;&#1110;&#1082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4;&#1110;&#1072;&#1075;&#1088;&#1072;&#1084;&#1072;_&#1075;&#1088;&#1072;&#1092;&#1110;&#1082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Лист1!$B$1:$B$2</c:f>
              <c:strCache>
                <c:ptCount val="1"/>
                <c:pt idx="0">
                  <c:v>ФАКТОРИ, що впливають на здоров'я людини  відсотки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ru-RU"/>
                </a:pPr>
                <a:endParaRPr lang="uk-UA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Лист1!$A$3:$A$6</c:f>
              <c:strCache>
                <c:ptCount val="4"/>
                <c:pt idx="0">
                  <c:v>Образ життя </c:v>
                </c:pt>
                <c:pt idx="1">
                  <c:v>Спадковість</c:v>
                </c:pt>
                <c:pt idx="2">
                  <c:v>Екологія</c:v>
                </c:pt>
                <c:pt idx="3">
                  <c:v>Медичне обслуговування</c:v>
                </c:pt>
              </c:strCache>
            </c:strRef>
          </c:cat>
          <c:val>
            <c:numRef>
              <c:f>Лист1!$B$3:$B$6</c:f>
              <c:numCache>
                <c:formatCode>General</c:formatCode>
                <c:ptCount val="4"/>
                <c:pt idx="0">
                  <c:v>50</c:v>
                </c:pt>
                <c:pt idx="1">
                  <c:v>20</c:v>
                </c:pt>
                <c:pt idx="2">
                  <c:v>20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52-4BC9-B0D3-AC23B17C0E1F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'Високий рівень'!$A$4</c:f>
              <c:strCache>
                <c:ptCount val="1"/>
                <c:pt idx="0">
                  <c:v>Прогноз</c:v>
                </c:pt>
              </c:strCache>
            </c:strRef>
          </c:tx>
          <c:xVal>
            <c:strRef>
              <c:f>'[Діаграма_графік.xlsx]Високий рівень'!$B$2:$F$3</c:f>
              <c:strCache>
                <c:ptCount val="5"/>
                <c:pt idx="0">
                  <c:v>6:10:00</c:v>
                </c:pt>
                <c:pt idx="1">
                  <c:v>7:40:00</c:v>
                </c:pt>
                <c:pt idx="2">
                  <c:v>8:30:00</c:v>
                </c:pt>
                <c:pt idx="3">
                  <c:v>9:30:00</c:v>
                </c:pt>
                <c:pt idx="4">
                  <c:v>10:21:00</c:v>
                </c:pt>
              </c:strCache>
            </c:strRef>
          </c:xVal>
          <c:yVal>
            <c:numRef>
              <c:f>'Високий рівень'!$B$4:$F$4</c:f>
              <c:numCache>
                <c:formatCode>General</c:formatCode>
                <c:ptCount val="5"/>
                <c:pt idx="0">
                  <c:v>-5</c:v>
                </c:pt>
                <c:pt idx="1">
                  <c:v>-4</c:v>
                </c:pt>
                <c:pt idx="2">
                  <c:v>-2</c:v>
                </c:pt>
                <c:pt idx="3">
                  <c:v>0</c:v>
                </c:pt>
                <c:pt idx="4">
                  <c:v>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56E-4454-B934-3702CC75BDF8}"/>
            </c:ext>
          </c:extLst>
        </c:ser>
        <c:ser>
          <c:idx val="1"/>
          <c:order val="1"/>
          <c:tx>
            <c:strRef>
              <c:f>'Високий рівень'!$A$5</c:f>
              <c:strCache>
                <c:ptCount val="1"/>
                <c:pt idx="0">
                  <c:v>Температура</c:v>
                </c:pt>
              </c:strCache>
            </c:strRef>
          </c:tx>
          <c:xVal>
            <c:strRef>
              <c:f>'[Діаграма_графік.xlsx]Високий рівень'!$B$2:$F$3</c:f>
              <c:strCache>
                <c:ptCount val="5"/>
                <c:pt idx="0">
                  <c:v>6:10:00</c:v>
                </c:pt>
                <c:pt idx="1">
                  <c:v>7:40:00</c:v>
                </c:pt>
                <c:pt idx="2">
                  <c:v>8:30:00</c:v>
                </c:pt>
                <c:pt idx="3">
                  <c:v>9:30:00</c:v>
                </c:pt>
                <c:pt idx="4">
                  <c:v>10:21:00</c:v>
                </c:pt>
              </c:strCache>
            </c:strRef>
          </c:xVal>
          <c:yVal>
            <c:numRef>
              <c:f>'Високий рівень'!$B$5:$F$5</c:f>
              <c:numCache>
                <c:formatCode>General</c:formatCode>
                <c:ptCount val="5"/>
                <c:pt idx="0">
                  <c:v>-3</c:v>
                </c:pt>
                <c:pt idx="1">
                  <c:v>-2</c:v>
                </c:pt>
                <c:pt idx="2">
                  <c:v>0</c:v>
                </c:pt>
                <c:pt idx="3">
                  <c:v>3</c:v>
                </c:pt>
                <c:pt idx="4">
                  <c:v>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456E-4454-B934-3702CC75BD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340288"/>
        <c:axId val="57341824"/>
      </c:scatterChart>
      <c:valAx>
        <c:axId val="573402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ru-RU"/>
            </a:pPr>
            <a:endParaRPr lang="uk-UA"/>
          </a:p>
        </c:txPr>
        <c:crossAx val="57341824"/>
        <c:crosses val="autoZero"/>
        <c:crossBetween val="midCat"/>
      </c:valAx>
      <c:valAx>
        <c:axId val="573418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ru-RU" sz="1200"/>
            </a:pPr>
            <a:endParaRPr lang="uk-UA"/>
          </a:p>
        </c:txPr>
        <c:crossAx val="57340288"/>
        <c:crosses val="autoZero"/>
        <c:crossBetween val="midCat"/>
      </c:valAx>
    </c:plotArea>
    <c:legend>
      <c:legendPos val="r"/>
      <c:overlay val="0"/>
      <c:txPr>
        <a:bodyPr/>
        <a:lstStyle/>
        <a:p>
          <a:pPr>
            <a:defRPr lang="ru-RU" sz="1200"/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area3DChart>
        <c:grouping val="stacked"/>
        <c:varyColors val="0"/>
        <c:ser>
          <c:idx val="0"/>
          <c:order val="0"/>
          <c:tx>
            <c:strRef>
              <c:f>Лист1!$B$1:$B$2</c:f>
              <c:strCache>
                <c:ptCount val="1"/>
                <c:pt idx="0">
                  <c:v>ФАКТОРИ, що впливають на здоров'я людини  відсотки</c:v>
                </c:pt>
              </c:strCache>
            </c:strRef>
          </c:tx>
          <c:cat>
            <c:strRef>
              <c:f>Лист1!$A$3:$A$6</c:f>
              <c:strCache>
                <c:ptCount val="4"/>
                <c:pt idx="0">
                  <c:v>Образ життя </c:v>
                </c:pt>
                <c:pt idx="1">
                  <c:v>Спадковість</c:v>
                </c:pt>
                <c:pt idx="2">
                  <c:v>Екологія</c:v>
                </c:pt>
                <c:pt idx="3">
                  <c:v>Медичне обслуговування</c:v>
                </c:pt>
              </c:strCache>
            </c:strRef>
          </c:cat>
          <c:val>
            <c:numRef>
              <c:f>Лист1!$B$3:$B$6</c:f>
              <c:numCache>
                <c:formatCode>General</c:formatCode>
                <c:ptCount val="4"/>
                <c:pt idx="0">
                  <c:v>50</c:v>
                </c:pt>
                <c:pt idx="1">
                  <c:v>20</c:v>
                </c:pt>
                <c:pt idx="2">
                  <c:v>20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11-4D58-A2AD-B9284567B8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103104"/>
        <c:axId val="57104640"/>
        <c:axId val="0"/>
      </c:area3DChart>
      <c:catAx>
        <c:axId val="571031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ru-RU"/>
            </a:pPr>
            <a:endParaRPr lang="uk-UA"/>
          </a:p>
        </c:txPr>
        <c:crossAx val="57104640"/>
        <c:crosses val="autoZero"/>
        <c:auto val="1"/>
        <c:lblAlgn val="ctr"/>
        <c:lblOffset val="100"/>
        <c:noMultiLvlLbl val="0"/>
      </c:catAx>
      <c:valAx>
        <c:axId val="571046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ru-RU"/>
            </a:pPr>
            <a:endParaRPr lang="uk-UA"/>
          </a:p>
        </c:txPr>
        <c:crossAx val="57103104"/>
        <c:crosses val="autoZero"/>
        <c:crossBetween val="midCat"/>
      </c:valAx>
    </c:plotArea>
    <c:plotVisOnly val="1"/>
    <c:dispBlanksAs val="zero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area3DChart>
        <c:grouping val="standard"/>
        <c:varyColors val="0"/>
        <c:ser>
          <c:idx val="0"/>
          <c:order val="0"/>
          <c:tx>
            <c:strRef>
              <c:f>'Високий рівень'!$A$4</c:f>
              <c:strCache>
                <c:ptCount val="1"/>
                <c:pt idx="0">
                  <c:v>Прогноз</c:v>
                </c:pt>
              </c:strCache>
            </c:strRef>
          </c:tx>
          <c:cat>
            <c:strRef>
              <c:f>'Високий рівень'!$B$2:$F$3</c:f>
              <c:strCache>
                <c:ptCount val="5"/>
                <c:pt idx="0">
                  <c:v>6:10:00</c:v>
                </c:pt>
                <c:pt idx="1">
                  <c:v>7:40:00</c:v>
                </c:pt>
                <c:pt idx="2">
                  <c:v>8:30:00</c:v>
                </c:pt>
                <c:pt idx="3">
                  <c:v>9:30:00</c:v>
                </c:pt>
                <c:pt idx="4">
                  <c:v>10:21:00</c:v>
                </c:pt>
              </c:strCache>
            </c:strRef>
          </c:cat>
          <c:val>
            <c:numRef>
              <c:f>'Високий рівень'!$B$4:$F$4</c:f>
              <c:numCache>
                <c:formatCode>General</c:formatCode>
                <c:ptCount val="5"/>
                <c:pt idx="0">
                  <c:v>-5</c:v>
                </c:pt>
                <c:pt idx="1">
                  <c:v>-4</c:v>
                </c:pt>
                <c:pt idx="2">
                  <c:v>-2</c:v>
                </c:pt>
                <c:pt idx="3">
                  <c:v>0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10-4AAD-940D-6FD778CB7B56}"/>
            </c:ext>
          </c:extLst>
        </c:ser>
        <c:ser>
          <c:idx val="1"/>
          <c:order val="1"/>
          <c:tx>
            <c:strRef>
              <c:f>'Високий рівень'!$A$5</c:f>
              <c:strCache>
                <c:ptCount val="1"/>
                <c:pt idx="0">
                  <c:v>Температура</c:v>
                </c:pt>
              </c:strCache>
            </c:strRef>
          </c:tx>
          <c:cat>
            <c:strRef>
              <c:f>'Високий рівень'!$B$2:$F$3</c:f>
              <c:strCache>
                <c:ptCount val="5"/>
                <c:pt idx="0">
                  <c:v>6:10:00</c:v>
                </c:pt>
                <c:pt idx="1">
                  <c:v>7:40:00</c:v>
                </c:pt>
                <c:pt idx="2">
                  <c:v>8:30:00</c:v>
                </c:pt>
                <c:pt idx="3">
                  <c:v>9:30:00</c:v>
                </c:pt>
                <c:pt idx="4">
                  <c:v>10:21:00</c:v>
                </c:pt>
              </c:strCache>
            </c:strRef>
          </c:cat>
          <c:val>
            <c:numRef>
              <c:f>'Високий рівень'!$B$5:$F$5</c:f>
              <c:numCache>
                <c:formatCode>General</c:formatCode>
                <c:ptCount val="5"/>
                <c:pt idx="0">
                  <c:v>-3</c:v>
                </c:pt>
                <c:pt idx="1">
                  <c:v>-2</c:v>
                </c:pt>
                <c:pt idx="2">
                  <c:v>0</c:v>
                </c:pt>
                <c:pt idx="3">
                  <c:v>3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10-4AAD-940D-6FD778CB7B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125120"/>
        <c:axId val="57544704"/>
        <c:axId val="57541056"/>
      </c:area3DChart>
      <c:catAx>
        <c:axId val="57125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ru-RU"/>
            </a:pPr>
            <a:endParaRPr lang="uk-UA"/>
          </a:p>
        </c:txPr>
        <c:crossAx val="57544704"/>
        <c:crosses val="autoZero"/>
        <c:auto val="1"/>
        <c:lblAlgn val="ctr"/>
        <c:lblOffset val="100"/>
        <c:noMultiLvlLbl val="0"/>
      </c:catAx>
      <c:valAx>
        <c:axId val="575447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ru-RU"/>
            </a:pPr>
            <a:endParaRPr lang="uk-UA"/>
          </a:p>
        </c:txPr>
        <c:crossAx val="57125120"/>
        <c:crosses val="autoZero"/>
        <c:crossBetween val="midCat"/>
      </c:valAx>
      <c:serAx>
        <c:axId val="575410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ru-RU"/>
            </a:pPr>
            <a:endParaRPr lang="uk-UA"/>
          </a:p>
        </c:txPr>
        <c:crossAx val="57544704"/>
        <c:crosses val="autoZero"/>
      </c:serAx>
    </c:plotArea>
    <c:legend>
      <c:legendPos val="r"/>
      <c:overlay val="0"/>
      <c:txPr>
        <a:bodyPr/>
        <a:lstStyle/>
        <a:p>
          <a:pPr>
            <a:defRPr lang="ru-RU"/>
          </a:pPr>
          <a:endParaRPr lang="uk-UA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ru-RU"/>
            </a:pPr>
            <a:r>
              <a:rPr lang="ru-RU"/>
              <a:t>Успішність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1857349496533126"/>
          <c:y val="0.12373485218469688"/>
          <c:w val="0.63091090642701864"/>
          <c:h val="0.87626514781530318"/>
        </c:manualLayout>
      </c:layout>
      <c:doughnutChart>
        <c:varyColors val="1"/>
        <c:ser>
          <c:idx val="0"/>
          <c:order val="0"/>
          <c:tx>
            <c:strRef>
              <c:f>'Достатній рівень'!$B$3</c:f>
              <c:strCache>
                <c:ptCount val="1"/>
                <c:pt idx="0">
                  <c:v>Алгебра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ru-RU"/>
                </a:pPr>
                <a:endParaRPr lang="uk-UA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'Достатній рівень'!$A$4:$A$9</c:f>
              <c:strCache>
                <c:ptCount val="6"/>
                <c:pt idx="0">
                  <c:v>Белова О. </c:v>
                </c:pt>
                <c:pt idx="1">
                  <c:v>Вітрук М.</c:v>
                </c:pt>
                <c:pt idx="2">
                  <c:v>Галушко В.</c:v>
                </c:pt>
                <c:pt idx="3">
                  <c:v>Жмурко Ю.</c:v>
                </c:pt>
                <c:pt idx="4">
                  <c:v>Козаченко Д.</c:v>
                </c:pt>
                <c:pt idx="5">
                  <c:v>Мазурик Р.</c:v>
                </c:pt>
              </c:strCache>
            </c:strRef>
          </c:cat>
          <c:val>
            <c:numRef>
              <c:f>'Достатній рівень'!$B$4:$B$9</c:f>
              <c:numCache>
                <c:formatCode>General</c:formatCode>
                <c:ptCount val="6"/>
                <c:pt idx="0">
                  <c:v>12</c:v>
                </c:pt>
                <c:pt idx="1">
                  <c:v>9</c:v>
                </c:pt>
                <c:pt idx="2">
                  <c:v>3</c:v>
                </c:pt>
                <c:pt idx="3">
                  <c:v>10</c:v>
                </c:pt>
                <c:pt idx="4">
                  <c:v>3</c:v>
                </c:pt>
                <c:pt idx="5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1C-4C2A-B27E-6CCDBE8E911F}"/>
            </c:ext>
          </c:extLst>
        </c:ser>
        <c:ser>
          <c:idx val="1"/>
          <c:order val="1"/>
          <c:tx>
            <c:strRef>
              <c:f>'Достатній рівень'!$C$3</c:f>
              <c:strCache>
                <c:ptCount val="1"/>
                <c:pt idx="0">
                  <c:v>Фізика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ru-RU"/>
                </a:pPr>
                <a:endParaRPr lang="uk-UA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'Достатній рівень'!$A$4:$A$9</c:f>
              <c:strCache>
                <c:ptCount val="6"/>
                <c:pt idx="0">
                  <c:v>Белова О. </c:v>
                </c:pt>
                <c:pt idx="1">
                  <c:v>Вітрук М.</c:v>
                </c:pt>
                <c:pt idx="2">
                  <c:v>Галушко В.</c:v>
                </c:pt>
                <c:pt idx="3">
                  <c:v>Жмурко Ю.</c:v>
                </c:pt>
                <c:pt idx="4">
                  <c:v>Козаченко Д.</c:v>
                </c:pt>
                <c:pt idx="5">
                  <c:v>Мазурик Р.</c:v>
                </c:pt>
              </c:strCache>
            </c:strRef>
          </c:cat>
          <c:val>
            <c:numRef>
              <c:f>'Достатній рівень'!$C$4:$C$9</c:f>
              <c:numCache>
                <c:formatCode>General</c:formatCode>
                <c:ptCount val="6"/>
                <c:pt idx="0">
                  <c:v>11</c:v>
                </c:pt>
                <c:pt idx="1">
                  <c:v>7</c:v>
                </c:pt>
                <c:pt idx="2">
                  <c:v>4</c:v>
                </c:pt>
                <c:pt idx="3">
                  <c:v>11</c:v>
                </c:pt>
                <c:pt idx="4">
                  <c:v>3</c:v>
                </c:pt>
                <c:pt idx="5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1C-4C2A-B27E-6CCDBE8E911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76007521673805789"/>
          <c:y val="0.16744615636661891"/>
          <c:w val="0.18540664632268541"/>
          <c:h val="0.34066525440864026"/>
        </c:manualLayout>
      </c:layout>
      <c:overlay val="0"/>
      <c:txPr>
        <a:bodyPr/>
        <a:lstStyle/>
        <a:p>
          <a:pPr>
            <a:defRPr lang="ru-RU"/>
          </a:pPr>
          <a:endParaRPr lang="uk-UA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Лист1!$B$1:$B$2</c:f>
              <c:strCache>
                <c:ptCount val="1"/>
                <c:pt idx="0">
                  <c:v>ФАКТОРИ, що впливають на здоров'я людини  відсотки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ru-RU"/>
                </a:pPr>
                <a:endParaRPr lang="uk-UA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Лист1!$A$3:$A$6</c:f>
              <c:strCache>
                <c:ptCount val="4"/>
                <c:pt idx="0">
                  <c:v>Образ життя </c:v>
                </c:pt>
                <c:pt idx="1">
                  <c:v>Спадковість</c:v>
                </c:pt>
                <c:pt idx="2">
                  <c:v>Екологія</c:v>
                </c:pt>
                <c:pt idx="3">
                  <c:v>Медичне обслуговування</c:v>
                </c:pt>
              </c:strCache>
            </c:strRef>
          </c:cat>
          <c:val>
            <c:numRef>
              <c:f>Лист1!$B$3:$B$6</c:f>
              <c:numCache>
                <c:formatCode>General</c:formatCode>
                <c:ptCount val="4"/>
                <c:pt idx="0">
                  <c:v>50</c:v>
                </c:pt>
                <c:pt idx="1">
                  <c:v>20</c:v>
                </c:pt>
                <c:pt idx="2">
                  <c:v>20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09-4904-9CEF-4B834BEEA5F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</c:plotArea>
    <c:legend>
      <c:legendPos val="t"/>
      <c:overlay val="0"/>
      <c:txPr>
        <a:bodyPr/>
        <a:lstStyle/>
        <a:p>
          <a:pPr>
            <a:defRPr lang="ru-RU"/>
          </a:pPr>
          <a:endParaRPr lang="uk-UA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lang="ru-RU" sz="1000"/>
          </a:pPr>
          <a:endParaRPr lang="uk-UA"/>
        </a:p>
      </c:txPr>
    </c:title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Лист1!$B$1:$B$2</c:f>
              <c:strCache>
                <c:ptCount val="1"/>
                <c:pt idx="0">
                  <c:v>ФАКТОРИ, що впливають на здоров'я людини  відсотки</c:v>
                </c:pt>
              </c:strCache>
            </c:strRef>
          </c:tx>
          <c:cat>
            <c:strRef>
              <c:f>Лист1!$A$3:$A$6</c:f>
              <c:strCache>
                <c:ptCount val="4"/>
                <c:pt idx="0">
                  <c:v>Образ життя </c:v>
                </c:pt>
                <c:pt idx="1">
                  <c:v>Спадковість</c:v>
                </c:pt>
                <c:pt idx="2">
                  <c:v>Екологія</c:v>
                </c:pt>
                <c:pt idx="3">
                  <c:v>Медичне обслуговування</c:v>
                </c:pt>
              </c:strCache>
            </c:strRef>
          </c:cat>
          <c:val>
            <c:numRef>
              <c:f>Лист1!$B$3:$B$6</c:f>
              <c:numCache>
                <c:formatCode>General</c:formatCode>
                <c:ptCount val="4"/>
                <c:pt idx="0">
                  <c:v>50</c:v>
                </c:pt>
                <c:pt idx="1">
                  <c:v>20</c:v>
                </c:pt>
                <c:pt idx="2">
                  <c:v>20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4B-4D89-83F6-05CD8892BD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621504"/>
        <c:axId val="57640064"/>
      </c:radarChart>
      <c:catAx>
        <c:axId val="57621504"/>
        <c:scaling>
          <c:orientation val="minMax"/>
        </c:scaling>
        <c:delete val="0"/>
        <c:axPos val="b"/>
        <c:majorGridlines/>
        <c:title>
          <c:overlay val="0"/>
          <c:txPr>
            <a:bodyPr/>
            <a:lstStyle/>
            <a:p>
              <a:pPr>
                <a:defRPr lang="ru-RU"/>
              </a:pPr>
              <a:endParaRPr lang="uk-UA"/>
            </a:p>
          </c:txPr>
        </c:title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lang="ru-RU"/>
            </a:pPr>
            <a:endParaRPr lang="uk-UA"/>
          </a:p>
        </c:txPr>
        <c:crossAx val="57640064"/>
        <c:crosses val="autoZero"/>
        <c:auto val="1"/>
        <c:lblAlgn val="ctr"/>
        <c:lblOffset val="100"/>
        <c:noMultiLvlLbl val="0"/>
      </c:catAx>
      <c:valAx>
        <c:axId val="57640064"/>
        <c:scaling>
          <c:orientation val="minMax"/>
        </c:scaling>
        <c:delete val="0"/>
        <c:axPos val="l"/>
        <c:majorGridlines/>
        <c:minorGridlines/>
        <c:title>
          <c:overlay val="0"/>
          <c:txPr>
            <a:bodyPr/>
            <a:lstStyle/>
            <a:p>
              <a:pPr>
                <a:defRPr lang="ru-RU"/>
              </a:pPr>
              <a:endParaRPr lang="uk-UA"/>
            </a:p>
          </c:txPr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ru-RU"/>
            </a:pPr>
            <a:endParaRPr lang="uk-UA"/>
          </a:p>
        </c:txPr>
        <c:crossAx val="576215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ru-RU"/>
            </a:pPr>
            <a:r>
              <a:rPr lang="ru-RU"/>
              <a:t>Успішність</a:t>
            </a:r>
          </a:p>
        </c:rich>
      </c:tx>
      <c:overlay val="0"/>
    </c:title>
    <c:autoTitleDeleted val="0"/>
    <c:plotArea>
      <c:layout/>
      <c:radarChart>
        <c:radarStyle val="filled"/>
        <c:varyColors val="0"/>
        <c:ser>
          <c:idx val="0"/>
          <c:order val="0"/>
          <c:tx>
            <c:strRef>
              <c:f>'Достатній рівень'!$B$3</c:f>
              <c:strCache>
                <c:ptCount val="1"/>
                <c:pt idx="0">
                  <c:v>Алгебра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ru-RU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'Достатній рівень'!$A$4:$A$9</c:f>
              <c:strCache>
                <c:ptCount val="6"/>
                <c:pt idx="0">
                  <c:v>Белова О. </c:v>
                </c:pt>
                <c:pt idx="1">
                  <c:v>Вітрук М.</c:v>
                </c:pt>
                <c:pt idx="2">
                  <c:v>Галушко В.</c:v>
                </c:pt>
                <c:pt idx="3">
                  <c:v>Жмурко Ю.</c:v>
                </c:pt>
                <c:pt idx="4">
                  <c:v>Козаченко Д.</c:v>
                </c:pt>
                <c:pt idx="5">
                  <c:v>Мазурик Р.</c:v>
                </c:pt>
              </c:strCache>
            </c:strRef>
          </c:cat>
          <c:val>
            <c:numRef>
              <c:f>'Достатній рівень'!$B$4:$B$9</c:f>
              <c:numCache>
                <c:formatCode>General</c:formatCode>
                <c:ptCount val="6"/>
                <c:pt idx="0">
                  <c:v>12</c:v>
                </c:pt>
                <c:pt idx="1">
                  <c:v>9</c:v>
                </c:pt>
                <c:pt idx="2">
                  <c:v>3</c:v>
                </c:pt>
                <c:pt idx="3">
                  <c:v>10</c:v>
                </c:pt>
                <c:pt idx="4">
                  <c:v>3</c:v>
                </c:pt>
                <c:pt idx="5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C8-417E-95CD-C3672F800EC0}"/>
            </c:ext>
          </c:extLst>
        </c:ser>
        <c:ser>
          <c:idx val="1"/>
          <c:order val="1"/>
          <c:tx>
            <c:strRef>
              <c:f>'Достатній рівень'!$C$3</c:f>
              <c:strCache>
                <c:ptCount val="1"/>
                <c:pt idx="0">
                  <c:v>Фізика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ru-RU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'Достатній рівень'!$A$4:$A$9</c:f>
              <c:strCache>
                <c:ptCount val="6"/>
                <c:pt idx="0">
                  <c:v>Белова О. </c:v>
                </c:pt>
                <c:pt idx="1">
                  <c:v>Вітрук М.</c:v>
                </c:pt>
                <c:pt idx="2">
                  <c:v>Галушко В.</c:v>
                </c:pt>
                <c:pt idx="3">
                  <c:v>Жмурко Ю.</c:v>
                </c:pt>
                <c:pt idx="4">
                  <c:v>Козаченко Д.</c:v>
                </c:pt>
                <c:pt idx="5">
                  <c:v>Мазурик Р.</c:v>
                </c:pt>
              </c:strCache>
            </c:strRef>
          </c:cat>
          <c:val>
            <c:numRef>
              <c:f>'Достатній рівень'!$C$4:$C$9</c:f>
              <c:numCache>
                <c:formatCode>General</c:formatCode>
                <c:ptCount val="6"/>
                <c:pt idx="0">
                  <c:v>11</c:v>
                </c:pt>
                <c:pt idx="1">
                  <c:v>7</c:v>
                </c:pt>
                <c:pt idx="2">
                  <c:v>4</c:v>
                </c:pt>
                <c:pt idx="3">
                  <c:v>11</c:v>
                </c:pt>
                <c:pt idx="4">
                  <c:v>3</c:v>
                </c:pt>
                <c:pt idx="5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C8-417E-95CD-C3672F800EC0}"/>
            </c:ext>
          </c:extLst>
        </c:ser>
        <c:ser>
          <c:idx val="2"/>
          <c:order val="2"/>
          <c:tx>
            <c:strRef>
              <c:f>'Достатній рівень'!$D$3</c:f>
              <c:strCache>
                <c:ptCount val="1"/>
                <c:pt idx="0">
                  <c:v>Хімія</c:v>
                </c:pt>
              </c:strCache>
            </c:strRef>
          </c:tx>
          <c:spPr>
            <a:ln w="25400">
              <a:noFill/>
            </a:ln>
          </c:spPr>
          <c:cat>
            <c:strRef>
              <c:f>'Достатній рівень'!$A$4:$A$9</c:f>
              <c:strCache>
                <c:ptCount val="6"/>
                <c:pt idx="0">
                  <c:v>Белова О. </c:v>
                </c:pt>
                <c:pt idx="1">
                  <c:v>Вітрук М.</c:v>
                </c:pt>
                <c:pt idx="2">
                  <c:v>Галушко В.</c:v>
                </c:pt>
                <c:pt idx="3">
                  <c:v>Жмурко Ю.</c:v>
                </c:pt>
                <c:pt idx="4">
                  <c:v>Козаченко Д.</c:v>
                </c:pt>
                <c:pt idx="5">
                  <c:v>Мазурик Р.</c:v>
                </c:pt>
              </c:strCache>
            </c:strRef>
          </c:cat>
          <c:val>
            <c:numRef>
              <c:f>'Достатній рівень'!$D$4:$D$9</c:f>
              <c:numCache>
                <c:formatCode>General</c:formatCode>
                <c:ptCount val="6"/>
                <c:pt idx="0">
                  <c:v>9</c:v>
                </c:pt>
                <c:pt idx="1">
                  <c:v>6</c:v>
                </c:pt>
                <c:pt idx="2">
                  <c:v>5</c:v>
                </c:pt>
                <c:pt idx="3">
                  <c:v>12</c:v>
                </c:pt>
                <c:pt idx="4">
                  <c:v>6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2C8-417E-95CD-C3672F800EC0}"/>
            </c:ext>
          </c:extLst>
        </c:ser>
        <c:ser>
          <c:idx val="3"/>
          <c:order val="3"/>
          <c:tx>
            <c:strRef>
              <c:f>'Достатній рівень'!$E$3</c:f>
              <c:strCache>
                <c:ptCount val="1"/>
                <c:pt idx="0">
                  <c:v>Географія</c:v>
                </c:pt>
              </c:strCache>
            </c:strRef>
          </c:tx>
          <c:spPr>
            <a:ln w="25400">
              <a:noFill/>
            </a:ln>
          </c:spPr>
          <c:cat>
            <c:strRef>
              <c:f>'Достатній рівень'!$A$4:$A$9</c:f>
              <c:strCache>
                <c:ptCount val="6"/>
                <c:pt idx="0">
                  <c:v>Белова О. </c:v>
                </c:pt>
                <c:pt idx="1">
                  <c:v>Вітрук М.</c:v>
                </c:pt>
                <c:pt idx="2">
                  <c:v>Галушко В.</c:v>
                </c:pt>
                <c:pt idx="3">
                  <c:v>Жмурко Ю.</c:v>
                </c:pt>
                <c:pt idx="4">
                  <c:v>Козаченко Д.</c:v>
                </c:pt>
                <c:pt idx="5">
                  <c:v>Мазурик Р.</c:v>
                </c:pt>
              </c:strCache>
            </c:strRef>
          </c:cat>
          <c:val>
            <c:numRef>
              <c:f>'Достатній рівень'!$E$4:$E$9</c:f>
              <c:numCache>
                <c:formatCode>General</c:formatCode>
                <c:ptCount val="6"/>
                <c:pt idx="0">
                  <c:v>6</c:v>
                </c:pt>
                <c:pt idx="1">
                  <c:v>7</c:v>
                </c:pt>
                <c:pt idx="2">
                  <c:v>7</c:v>
                </c:pt>
                <c:pt idx="3">
                  <c:v>11</c:v>
                </c:pt>
                <c:pt idx="4">
                  <c:v>5</c:v>
                </c:pt>
                <c:pt idx="5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2C8-417E-95CD-C3672F800EC0}"/>
            </c:ext>
          </c:extLst>
        </c:ser>
        <c:ser>
          <c:idx val="4"/>
          <c:order val="4"/>
          <c:tx>
            <c:strRef>
              <c:f>'Достатній рівень'!$F$3</c:f>
              <c:strCache>
                <c:ptCount val="1"/>
                <c:pt idx="0">
                  <c:v>ОБЖД</c:v>
                </c:pt>
              </c:strCache>
            </c:strRef>
          </c:tx>
          <c:spPr>
            <a:ln w="25400">
              <a:noFill/>
            </a:ln>
          </c:spPr>
          <c:cat>
            <c:strRef>
              <c:f>'Достатній рівень'!$A$4:$A$9</c:f>
              <c:strCache>
                <c:ptCount val="6"/>
                <c:pt idx="0">
                  <c:v>Белова О. </c:v>
                </c:pt>
                <c:pt idx="1">
                  <c:v>Вітрук М.</c:v>
                </c:pt>
                <c:pt idx="2">
                  <c:v>Галушко В.</c:v>
                </c:pt>
                <c:pt idx="3">
                  <c:v>Жмурко Ю.</c:v>
                </c:pt>
                <c:pt idx="4">
                  <c:v>Козаченко Д.</c:v>
                </c:pt>
                <c:pt idx="5">
                  <c:v>Мазурик Р.</c:v>
                </c:pt>
              </c:strCache>
            </c:strRef>
          </c:cat>
          <c:val>
            <c:numRef>
              <c:f>'Достатній рівень'!$F$4:$F$9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6</c:v>
                </c:pt>
                <c:pt idx="3">
                  <c:v>10</c:v>
                </c:pt>
                <c:pt idx="4">
                  <c:v>8</c:v>
                </c:pt>
                <c:pt idx="5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2C8-417E-95CD-C3672F800E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691520"/>
        <c:axId val="57701504"/>
      </c:radarChart>
      <c:catAx>
        <c:axId val="57691520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ru-RU"/>
            </a:pPr>
            <a:endParaRPr lang="uk-UA"/>
          </a:p>
        </c:txPr>
        <c:crossAx val="57701504"/>
        <c:crosses val="autoZero"/>
        <c:auto val="1"/>
        <c:lblAlgn val="ctr"/>
        <c:lblOffset val="100"/>
        <c:noMultiLvlLbl val="0"/>
      </c:catAx>
      <c:valAx>
        <c:axId val="577015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ru-RU"/>
            </a:pPr>
            <a:endParaRPr lang="uk-UA"/>
          </a:p>
        </c:txPr>
        <c:crossAx val="5769152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lang="ru-RU"/>
          </a:pPr>
          <a:endParaRPr lang="uk-UA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ru-RU"/>
            </a:pPr>
            <a:r>
              <a:rPr lang="ru-RU"/>
              <a:t>Успішність</a:t>
            </a:r>
          </a:p>
        </c:rich>
      </c:tx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surface3DChart>
        <c:wireframe val="0"/>
        <c:ser>
          <c:idx val="0"/>
          <c:order val="0"/>
          <c:tx>
            <c:strRef>
              <c:f>'Достатній рівень'!$B$3</c:f>
              <c:strCache>
                <c:ptCount val="1"/>
                <c:pt idx="0">
                  <c:v>Алгебра</c:v>
                </c:pt>
              </c:strCache>
            </c:strRef>
          </c:tx>
          <c:cat>
            <c:strRef>
              <c:f>'Достатній рівень'!$A$4:$A$9</c:f>
              <c:strCache>
                <c:ptCount val="6"/>
                <c:pt idx="0">
                  <c:v>Белова О. </c:v>
                </c:pt>
                <c:pt idx="1">
                  <c:v>Вітрук М.</c:v>
                </c:pt>
                <c:pt idx="2">
                  <c:v>Галушко В.</c:v>
                </c:pt>
                <c:pt idx="3">
                  <c:v>Жмурко Ю.</c:v>
                </c:pt>
                <c:pt idx="4">
                  <c:v>Козаченко Д.</c:v>
                </c:pt>
                <c:pt idx="5">
                  <c:v>Мазурик Р.</c:v>
                </c:pt>
              </c:strCache>
            </c:strRef>
          </c:cat>
          <c:val>
            <c:numRef>
              <c:f>'Достатній рівень'!$B$4:$B$9</c:f>
              <c:numCache>
                <c:formatCode>General</c:formatCode>
                <c:ptCount val="6"/>
                <c:pt idx="0">
                  <c:v>12</c:v>
                </c:pt>
                <c:pt idx="1">
                  <c:v>9</c:v>
                </c:pt>
                <c:pt idx="2">
                  <c:v>3</c:v>
                </c:pt>
                <c:pt idx="3">
                  <c:v>10</c:v>
                </c:pt>
                <c:pt idx="4">
                  <c:v>3</c:v>
                </c:pt>
                <c:pt idx="5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56-474A-BCBC-FB94C242FCE8}"/>
            </c:ext>
          </c:extLst>
        </c:ser>
        <c:ser>
          <c:idx val="1"/>
          <c:order val="1"/>
          <c:tx>
            <c:strRef>
              <c:f>'Достатній рівень'!$C$3</c:f>
              <c:strCache>
                <c:ptCount val="1"/>
                <c:pt idx="0">
                  <c:v>Фізика</c:v>
                </c:pt>
              </c:strCache>
            </c:strRef>
          </c:tx>
          <c:cat>
            <c:strRef>
              <c:f>'Достатній рівень'!$A$4:$A$9</c:f>
              <c:strCache>
                <c:ptCount val="6"/>
                <c:pt idx="0">
                  <c:v>Белова О. </c:v>
                </c:pt>
                <c:pt idx="1">
                  <c:v>Вітрук М.</c:v>
                </c:pt>
                <c:pt idx="2">
                  <c:v>Галушко В.</c:v>
                </c:pt>
                <c:pt idx="3">
                  <c:v>Жмурко Ю.</c:v>
                </c:pt>
                <c:pt idx="4">
                  <c:v>Козаченко Д.</c:v>
                </c:pt>
                <c:pt idx="5">
                  <c:v>Мазурик Р.</c:v>
                </c:pt>
              </c:strCache>
            </c:strRef>
          </c:cat>
          <c:val>
            <c:numRef>
              <c:f>'Достатній рівень'!$C$4:$C$9</c:f>
              <c:numCache>
                <c:formatCode>General</c:formatCode>
                <c:ptCount val="6"/>
                <c:pt idx="0">
                  <c:v>11</c:v>
                </c:pt>
                <c:pt idx="1">
                  <c:v>7</c:v>
                </c:pt>
                <c:pt idx="2">
                  <c:v>4</c:v>
                </c:pt>
                <c:pt idx="3">
                  <c:v>11</c:v>
                </c:pt>
                <c:pt idx="4">
                  <c:v>3</c:v>
                </c:pt>
                <c:pt idx="5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56-474A-BCBC-FB94C242FCE8}"/>
            </c:ext>
          </c:extLst>
        </c:ser>
        <c:ser>
          <c:idx val="2"/>
          <c:order val="2"/>
          <c:tx>
            <c:strRef>
              <c:f>'Достатній рівень'!$D$3</c:f>
              <c:strCache>
                <c:ptCount val="1"/>
                <c:pt idx="0">
                  <c:v>Хімія</c:v>
                </c:pt>
              </c:strCache>
            </c:strRef>
          </c:tx>
          <c:spPr>
            <a:ln w="25400">
              <a:noFill/>
            </a:ln>
          </c:spPr>
          <c:cat>
            <c:strRef>
              <c:f>'Достатній рівень'!$A$4:$A$9</c:f>
              <c:strCache>
                <c:ptCount val="6"/>
                <c:pt idx="0">
                  <c:v>Белова О. </c:v>
                </c:pt>
                <c:pt idx="1">
                  <c:v>Вітрук М.</c:v>
                </c:pt>
                <c:pt idx="2">
                  <c:v>Галушко В.</c:v>
                </c:pt>
                <c:pt idx="3">
                  <c:v>Жмурко Ю.</c:v>
                </c:pt>
                <c:pt idx="4">
                  <c:v>Козаченко Д.</c:v>
                </c:pt>
                <c:pt idx="5">
                  <c:v>Мазурик Р.</c:v>
                </c:pt>
              </c:strCache>
            </c:strRef>
          </c:cat>
          <c:val>
            <c:numRef>
              <c:f>'Достатній рівень'!$D$4:$D$9</c:f>
              <c:numCache>
                <c:formatCode>General</c:formatCode>
                <c:ptCount val="6"/>
                <c:pt idx="0">
                  <c:v>9</c:v>
                </c:pt>
                <c:pt idx="1">
                  <c:v>6</c:v>
                </c:pt>
                <c:pt idx="2">
                  <c:v>5</c:v>
                </c:pt>
                <c:pt idx="3">
                  <c:v>12</c:v>
                </c:pt>
                <c:pt idx="4">
                  <c:v>6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A56-474A-BCBC-FB94C242FCE8}"/>
            </c:ext>
          </c:extLst>
        </c:ser>
        <c:ser>
          <c:idx val="3"/>
          <c:order val="3"/>
          <c:tx>
            <c:strRef>
              <c:f>'Достатній рівень'!$E$3</c:f>
              <c:strCache>
                <c:ptCount val="1"/>
                <c:pt idx="0">
                  <c:v>Географія</c:v>
                </c:pt>
              </c:strCache>
            </c:strRef>
          </c:tx>
          <c:spPr>
            <a:ln w="25400">
              <a:noFill/>
            </a:ln>
          </c:spPr>
          <c:cat>
            <c:strRef>
              <c:f>'Достатній рівень'!$A$4:$A$9</c:f>
              <c:strCache>
                <c:ptCount val="6"/>
                <c:pt idx="0">
                  <c:v>Белова О. </c:v>
                </c:pt>
                <c:pt idx="1">
                  <c:v>Вітрук М.</c:v>
                </c:pt>
                <c:pt idx="2">
                  <c:v>Галушко В.</c:v>
                </c:pt>
                <c:pt idx="3">
                  <c:v>Жмурко Ю.</c:v>
                </c:pt>
                <c:pt idx="4">
                  <c:v>Козаченко Д.</c:v>
                </c:pt>
                <c:pt idx="5">
                  <c:v>Мазурик Р.</c:v>
                </c:pt>
              </c:strCache>
            </c:strRef>
          </c:cat>
          <c:val>
            <c:numRef>
              <c:f>'Достатній рівень'!$E$4:$E$9</c:f>
              <c:numCache>
                <c:formatCode>General</c:formatCode>
                <c:ptCount val="6"/>
                <c:pt idx="0">
                  <c:v>6</c:v>
                </c:pt>
                <c:pt idx="1">
                  <c:v>7</c:v>
                </c:pt>
                <c:pt idx="2">
                  <c:v>7</c:v>
                </c:pt>
                <c:pt idx="3">
                  <c:v>11</c:v>
                </c:pt>
                <c:pt idx="4">
                  <c:v>5</c:v>
                </c:pt>
                <c:pt idx="5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A56-474A-BCBC-FB94C242FCE8}"/>
            </c:ext>
          </c:extLst>
        </c:ser>
        <c:ser>
          <c:idx val="4"/>
          <c:order val="4"/>
          <c:tx>
            <c:strRef>
              <c:f>'Достатній рівень'!$F$3</c:f>
              <c:strCache>
                <c:ptCount val="1"/>
                <c:pt idx="0">
                  <c:v>ОБЖД</c:v>
                </c:pt>
              </c:strCache>
            </c:strRef>
          </c:tx>
          <c:spPr>
            <a:ln w="25400">
              <a:noFill/>
            </a:ln>
          </c:spPr>
          <c:cat>
            <c:strRef>
              <c:f>'Достатній рівень'!$A$4:$A$9</c:f>
              <c:strCache>
                <c:ptCount val="6"/>
                <c:pt idx="0">
                  <c:v>Белова О. </c:v>
                </c:pt>
                <c:pt idx="1">
                  <c:v>Вітрук М.</c:v>
                </c:pt>
                <c:pt idx="2">
                  <c:v>Галушко В.</c:v>
                </c:pt>
                <c:pt idx="3">
                  <c:v>Жмурко Ю.</c:v>
                </c:pt>
                <c:pt idx="4">
                  <c:v>Козаченко Д.</c:v>
                </c:pt>
                <c:pt idx="5">
                  <c:v>Мазурик Р.</c:v>
                </c:pt>
              </c:strCache>
            </c:strRef>
          </c:cat>
          <c:val>
            <c:numRef>
              <c:f>'Достатній рівень'!$F$4:$F$9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6</c:v>
                </c:pt>
                <c:pt idx="3">
                  <c:v>10</c:v>
                </c:pt>
                <c:pt idx="4">
                  <c:v>8</c:v>
                </c:pt>
                <c:pt idx="5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A56-474A-BCBC-FB94C242FCE8}"/>
            </c:ext>
          </c:extLst>
        </c:ser>
        <c:bandFmts/>
        <c:axId val="57890688"/>
        <c:axId val="57892224"/>
        <c:axId val="57881920"/>
      </c:surface3DChart>
      <c:catAx>
        <c:axId val="57890688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ru-RU"/>
            </a:pPr>
            <a:endParaRPr lang="uk-UA"/>
          </a:p>
        </c:txPr>
        <c:crossAx val="57892224"/>
        <c:crosses val="autoZero"/>
        <c:auto val="1"/>
        <c:lblAlgn val="ctr"/>
        <c:lblOffset val="100"/>
        <c:noMultiLvlLbl val="0"/>
      </c:catAx>
      <c:valAx>
        <c:axId val="578922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ru-RU"/>
            </a:pPr>
            <a:endParaRPr lang="uk-UA"/>
          </a:p>
        </c:txPr>
        <c:crossAx val="57890688"/>
        <c:crosses val="autoZero"/>
        <c:crossBetween val="midCat"/>
      </c:valAx>
      <c:serAx>
        <c:axId val="578819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ru-RU"/>
            </a:pPr>
            <a:endParaRPr lang="uk-UA"/>
          </a:p>
        </c:txPr>
        <c:crossAx val="57892224"/>
        <c:crosses val="autoZero"/>
      </c:serAx>
    </c:plotArea>
    <c:legend>
      <c:legendPos val="r"/>
      <c:overlay val="0"/>
      <c:txPr>
        <a:bodyPr/>
        <a:lstStyle/>
        <a:p>
          <a:pPr rtl="0">
            <a:defRPr lang="ru-RU"/>
          </a:pPr>
          <a:endParaRPr lang="uk-UA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9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surfaceChart>
        <c:wireframe val="0"/>
        <c:ser>
          <c:idx val="0"/>
          <c:order val="0"/>
          <c:tx>
            <c:strRef>
              <c:f>'Достатній рівень'!$B$3</c:f>
              <c:strCache>
                <c:ptCount val="1"/>
                <c:pt idx="0">
                  <c:v>Алгебра</c:v>
                </c:pt>
              </c:strCache>
            </c:strRef>
          </c:tx>
          <c:cat>
            <c:strRef>
              <c:f>'Достатній рівень'!$A$4:$A$9</c:f>
              <c:strCache>
                <c:ptCount val="6"/>
                <c:pt idx="0">
                  <c:v>Белова О. </c:v>
                </c:pt>
                <c:pt idx="1">
                  <c:v>Вітрук М.</c:v>
                </c:pt>
                <c:pt idx="2">
                  <c:v>Галушко В.</c:v>
                </c:pt>
                <c:pt idx="3">
                  <c:v>Жмурко Ю.</c:v>
                </c:pt>
                <c:pt idx="4">
                  <c:v>Козаченко Д.</c:v>
                </c:pt>
                <c:pt idx="5">
                  <c:v>Мазурик Р.</c:v>
                </c:pt>
              </c:strCache>
            </c:strRef>
          </c:cat>
          <c:val>
            <c:numRef>
              <c:f>'Достатній рівень'!$B$4:$B$9</c:f>
              <c:numCache>
                <c:formatCode>General</c:formatCode>
                <c:ptCount val="6"/>
                <c:pt idx="0">
                  <c:v>12</c:v>
                </c:pt>
                <c:pt idx="1">
                  <c:v>9</c:v>
                </c:pt>
                <c:pt idx="2">
                  <c:v>3</c:v>
                </c:pt>
                <c:pt idx="3">
                  <c:v>10</c:v>
                </c:pt>
                <c:pt idx="4">
                  <c:v>3</c:v>
                </c:pt>
                <c:pt idx="5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88-4A85-A007-17F7AC53B8D1}"/>
            </c:ext>
          </c:extLst>
        </c:ser>
        <c:ser>
          <c:idx val="1"/>
          <c:order val="1"/>
          <c:tx>
            <c:strRef>
              <c:f>'Достатній рівень'!$C$3</c:f>
              <c:strCache>
                <c:ptCount val="1"/>
                <c:pt idx="0">
                  <c:v>Фізика</c:v>
                </c:pt>
              </c:strCache>
            </c:strRef>
          </c:tx>
          <c:cat>
            <c:strRef>
              <c:f>'Достатній рівень'!$A$4:$A$9</c:f>
              <c:strCache>
                <c:ptCount val="6"/>
                <c:pt idx="0">
                  <c:v>Белова О. </c:v>
                </c:pt>
                <c:pt idx="1">
                  <c:v>Вітрук М.</c:v>
                </c:pt>
                <c:pt idx="2">
                  <c:v>Галушко В.</c:v>
                </c:pt>
                <c:pt idx="3">
                  <c:v>Жмурко Ю.</c:v>
                </c:pt>
                <c:pt idx="4">
                  <c:v>Козаченко Д.</c:v>
                </c:pt>
                <c:pt idx="5">
                  <c:v>Мазурик Р.</c:v>
                </c:pt>
              </c:strCache>
            </c:strRef>
          </c:cat>
          <c:val>
            <c:numRef>
              <c:f>'Достатній рівень'!$C$4:$C$9</c:f>
              <c:numCache>
                <c:formatCode>General</c:formatCode>
                <c:ptCount val="6"/>
                <c:pt idx="0">
                  <c:v>11</c:v>
                </c:pt>
                <c:pt idx="1">
                  <c:v>7</c:v>
                </c:pt>
                <c:pt idx="2">
                  <c:v>4</c:v>
                </c:pt>
                <c:pt idx="3">
                  <c:v>11</c:v>
                </c:pt>
                <c:pt idx="4">
                  <c:v>3</c:v>
                </c:pt>
                <c:pt idx="5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88-4A85-A007-17F7AC53B8D1}"/>
            </c:ext>
          </c:extLst>
        </c:ser>
        <c:ser>
          <c:idx val="2"/>
          <c:order val="2"/>
          <c:tx>
            <c:strRef>
              <c:f>'Достатній рівень'!$D$3</c:f>
              <c:strCache>
                <c:ptCount val="1"/>
                <c:pt idx="0">
                  <c:v>Хімія</c:v>
                </c:pt>
              </c:strCache>
            </c:strRef>
          </c:tx>
          <c:spPr>
            <a:ln w="25400">
              <a:noFill/>
            </a:ln>
          </c:spPr>
          <c:cat>
            <c:strRef>
              <c:f>'Достатній рівень'!$A$4:$A$9</c:f>
              <c:strCache>
                <c:ptCount val="6"/>
                <c:pt idx="0">
                  <c:v>Белова О. </c:v>
                </c:pt>
                <c:pt idx="1">
                  <c:v>Вітрук М.</c:v>
                </c:pt>
                <c:pt idx="2">
                  <c:v>Галушко В.</c:v>
                </c:pt>
                <c:pt idx="3">
                  <c:v>Жмурко Ю.</c:v>
                </c:pt>
                <c:pt idx="4">
                  <c:v>Козаченко Д.</c:v>
                </c:pt>
                <c:pt idx="5">
                  <c:v>Мазурик Р.</c:v>
                </c:pt>
              </c:strCache>
            </c:strRef>
          </c:cat>
          <c:val>
            <c:numRef>
              <c:f>'Достатній рівень'!$D$4:$D$9</c:f>
              <c:numCache>
                <c:formatCode>General</c:formatCode>
                <c:ptCount val="6"/>
                <c:pt idx="0">
                  <c:v>9</c:v>
                </c:pt>
                <c:pt idx="1">
                  <c:v>6</c:v>
                </c:pt>
                <c:pt idx="2">
                  <c:v>5</c:v>
                </c:pt>
                <c:pt idx="3">
                  <c:v>12</c:v>
                </c:pt>
                <c:pt idx="4">
                  <c:v>6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C88-4A85-A007-17F7AC53B8D1}"/>
            </c:ext>
          </c:extLst>
        </c:ser>
        <c:ser>
          <c:idx val="3"/>
          <c:order val="3"/>
          <c:tx>
            <c:strRef>
              <c:f>'Достатній рівень'!$E$3</c:f>
              <c:strCache>
                <c:ptCount val="1"/>
                <c:pt idx="0">
                  <c:v>Географія</c:v>
                </c:pt>
              </c:strCache>
            </c:strRef>
          </c:tx>
          <c:spPr>
            <a:ln w="25400">
              <a:noFill/>
            </a:ln>
          </c:spPr>
          <c:cat>
            <c:strRef>
              <c:f>'Достатній рівень'!$A$4:$A$9</c:f>
              <c:strCache>
                <c:ptCount val="6"/>
                <c:pt idx="0">
                  <c:v>Белова О. </c:v>
                </c:pt>
                <c:pt idx="1">
                  <c:v>Вітрук М.</c:v>
                </c:pt>
                <c:pt idx="2">
                  <c:v>Галушко В.</c:v>
                </c:pt>
                <c:pt idx="3">
                  <c:v>Жмурко Ю.</c:v>
                </c:pt>
                <c:pt idx="4">
                  <c:v>Козаченко Д.</c:v>
                </c:pt>
                <c:pt idx="5">
                  <c:v>Мазурик Р.</c:v>
                </c:pt>
              </c:strCache>
            </c:strRef>
          </c:cat>
          <c:val>
            <c:numRef>
              <c:f>'Достатній рівень'!$E$4:$E$9</c:f>
              <c:numCache>
                <c:formatCode>General</c:formatCode>
                <c:ptCount val="6"/>
                <c:pt idx="0">
                  <c:v>6</c:v>
                </c:pt>
                <c:pt idx="1">
                  <c:v>7</c:v>
                </c:pt>
                <c:pt idx="2">
                  <c:v>7</c:v>
                </c:pt>
                <c:pt idx="3">
                  <c:v>11</c:v>
                </c:pt>
                <c:pt idx="4">
                  <c:v>5</c:v>
                </c:pt>
                <c:pt idx="5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C88-4A85-A007-17F7AC53B8D1}"/>
            </c:ext>
          </c:extLst>
        </c:ser>
        <c:ser>
          <c:idx val="4"/>
          <c:order val="4"/>
          <c:tx>
            <c:strRef>
              <c:f>'Достатній рівень'!$F$3</c:f>
              <c:strCache>
                <c:ptCount val="1"/>
                <c:pt idx="0">
                  <c:v>ОБЖД</c:v>
                </c:pt>
              </c:strCache>
            </c:strRef>
          </c:tx>
          <c:spPr>
            <a:ln w="25400">
              <a:noFill/>
            </a:ln>
          </c:spPr>
          <c:cat>
            <c:strRef>
              <c:f>'Достатній рівень'!$A$4:$A$9</c:f>
              <c:strCache>
                <c:ptCount val="6"/>
                <c:pt idx="0">
                  <c:v>Белова О. </c:v>
                </c:pt>
                <c:pt idx="1">
                  <c:v>Вітрук М.</c:v>
                </c:pt>
                <c:pt idx="2">
                  <c:v>Галушко В.</c:v>
                </c:pt>
                <c:pt idx="3">
                  <c:v>Жмурко Ю.</c:v>
                </c:pt>
                <c:pt idx="4">
                  <c:v>Козаченко Д.</c:v>
                </c:pt>
                <c:pt idx="5">
                  <c:v>Мазурик Р.</c:v>
                </c:pt>
              </c:strCache>
            </c:strRef>
          </c:cat>
          <c:val>
            <c:numRef>
              <c:f>'Достатній рівень'!$F$4:$F$9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6</c:v>
                </c:pt>
                <c:pt idx="3">
                  <c:v>10</c:v>
                </c:pt>
                <c:pt idx="4">
                  <c:v>8</c:v>
                </c:pt>
                <c:pt idx="5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C88-4A85-A007-17F7AC53B8D1}"/>
            </c:ext>
          </c:extLst>
        </c:ser>
        <c:bandFmts/>
        <c:axId val="57741312"/>
        <c:axId val="57742848"/>
        <c:axId val="57921984"/>
      </c:surfaceChart>
      <c:catAx>
        <c:axId val="577413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ru-RU"/>
            </a:pPr>
            <a:endParaRPr lang="uk-UA"/>
          </a:p>
        </c:txPr>
        <c:crossAx val="57742848"/>
        <c:crosses val="autoZero"/>
        <c:auto val="1"/>
        <c:lblAlgn val="ctr"/>
        <c:lblOffset val="100"/>
        <c:noMultiLvlLbl val="0"/>
      </c:catAx>
      <c:valAx>
        <c:axId val="577428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one"/>
        <c:txPr>
          <a:bodyPr/>
          <a:lstStyle/>
          <a:p>
            <a:pPr>
              <a:defRPr lang="ru-RU"/>
            </a:pPr>
            <a:endParaRPr lang="uk-UA"/>
          </a:p>
        </c:txPr>
        <c:crossAx val="57741312"/>
        <c:crosses val="autoZero"/>
        <c:crossBetween val="midCat"/>
      </c:valAx>
      <c:serAx>
        <c:axId val="579219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ru-RU"/>
            </a:pPr>
            <a:endParaRPr lang="uk-UA"/>
          </a:p>
        </c:txPr>
        <c:crossAx val="57742848"/>
        <c:crosses val="autoZero"/>
      </c:serAx>
    </c:plotArea>
    <c:legend>
      <c:legendPos val="r"/>
      <c:overlay val="0"/>
      <c:txPr>
        <a:bodyPr/>
        <a:lstStyle/>
        <a:p>
          <a:pPr rtl="0">
            <a:defRPr lang="ru-RU"/>
          </a:pPr>
          <a:endParaRPr lang="uk-UA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ru-RU"/>
            </a:pPr>
            <a:r>
              <a:rPr lang="ru-RU"/>
              <a:t>Успішність</a:t>
            </a:r>
          </a:p>
        </c:rich>
      </c:tx>
      <c:overlay val="0"/>
    </c:title>
    <c:autoTitleDeleted val="0"/>
    <c:plotArea>
      <c:layout/>
      <c:bubbleChart>
        <c:varyColors val="0"/>
        <c:ser>
          <c:idx val="0"/>
          <c:order val="0"/>
          <c:tx>
            <c:strRef>
              <c:f>'Достатній рівень'!$B$3</c:f>
              <c:strCache>
                <c:ptCount val="1"/>
                <c:pt idx="0">
                  <c:v>Алгебра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ru-RU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strRef>
              <c:f>'Достатній рівень'!$A$4:$A$9</c:f>
              <c:strCache>
                <c:ptCount val="6"/>
                <c:pt idx="0">
                  <c:v>Белова О. </c:v>
                </c:pt>
                <c:pt idx="1">
                  <c:v>Вітрук М.</c:v>
                </c:pt>
                <c:pt idx="2">
                  <c:v>Галушко В.</c:v>
                </c:pt>
                <c:pt idx="3">
                  <c:v>Жмурко Ю.</c:v>
                </c:pt>
                <c:pt idx="4">
                  <c:v>Козаченко Д.</c:v>
                </c:pt>
                <c:pt idx="5">
                  <c:v>Мазурик Р.</c:v>
                </c:pt>
              </c:strCache>
            </c:strRef>
          </c:xVal>
          <c:yVal>
            <c:numRef>
              <c:f>'Достатній рівень'!$B$4:$B$9</c:f>
              <c:numCache>
                <c:formatCode>General</c:formatCode>
                <c:ptCount val="6"/>
                <c:pt idx="0">
                  <c:v>12</c:v>
                </c:pt>
                <c:pt idx="1">
                  <c:v>9</c:v>
                </c:pt>
                <c:pt idx="2">
                  <c:v>3</c:v>
                </c:pt>
                <c:pt idx="3">
                  <c:v>10</c:v>
                </c:pt>
                <c:pt idx="4">
                  <c:v>3</c:v>
                </c:pt>
                <c:pt idx="5">
                  <c:v>12</c:v>
                </c:pt>
              </c:numCache>
            </c:numRef>
          </c:yVal>
          <c:bubbleSize>
            <c:numLit>
              <c:formatCode>General</c:formatCode>
              <c:ptCount val="6"/>
              <c:pt idx="0">
                <c:v>1</c:v>
              </c:pt>
              <c:pt idx="1">
                <c:v>1</c:v>
              </c:pt>
              <c:pt idx="2">
                <c:v>1</c:v>
              </c:pt>
              <c:pt idx="3">
                <c:v>1</c:v>
              </c:pt>
              <c:pt idx="4">
                <c:v>1</c:v>
              </c:pt>
              <c:pt idx="5">
                <c:v>1</c:v>
              </c:pt>
            </c:numLit>
          </c:bubbleSize>
          <c:bubble3D val="0"/>
          <c:extLst>
            <c:ext xmlns:c16="http://schemas.microsoft.com/office/drawing/2014/chart" uri="{C3380CC4-5D6E-409C-BE32-E72D297353CC}">
              <c16:uniqueId val="{00000000-9E4A-4655-89ED-668267212B3F}"/>
            </c:ext>
          </c:extLst>
        </c:ser>
        <c:ser>
          <c:idx val="1"/>
          <c:order val="1"/>
          <c:tx>
            <c:strRef>
              <c:f>'Достатній рівень'!$C$3</c:f>
              <c:strCache>
                <c:ptCount val="1"/>
                <c:pt idx="0">
                  <c:v>Фізика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ru-RU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strRef>
              <c:f>'Достатній рівень'!$A$4:$A$9</c:f>
              <c:strCache>
                <c:ptCount val="6"/>
                <c:pt idx="0">
                  <c:v>Белова О. </c:v>
                </c:pt>
                <c:pt idx="1">
                  <c:v>Вітрук М.</c:v>
                </c:pt>
                <c:pt idx="2">
                  <c:v>Галушко В.</c:v>
                </c:pt>
                <c:pt idx="3">
                  <c:v>Жмурко Ю.</c:v>
                </c:pt>
                <c:pt idx="4">
                  <c:v>Козаченко Д.</c:v>
                </c:pt>
                <c:pt idx="5">
                  <c:v>Мазурик Р.</c:v>
                </c:pt>
              </c:strCache>
            </c:strRef>
          </c:xVal>
          <c:yVal>
            <c:numRef>
              <c:f>'Достатній рівень'!$C$4:$C$9</c:f>
              <c:numCache>
                <c:formatCode>General</c:formatCode>
                <c:ptCount val="6"/>
                <c:pt idx="0">
                  <c:v>11</c:v>
                </c:pt>
                <c:pt idx="1">
                  <c:v>7</c:v>
                </c:pt>
                <c:pt idx="2">
                  <c:v>4</c:v>
                </c:pt>
                <c:pt idx="3">
                  <c:v>11</c:v>
                </c:pt>
                <c:pt idx="4">
                  <c:v>3</c:v>
                </c:pt>
                <c:pt idx="5">
                  <c:v>12</c:v>
                </c:pt>
              </c:numCache>
            </c:numRef>
          </c:yVal>
          <c:bubbleSize>
            <c:numLit>
              <c:formatCode>General</c:formatCode>
              <c:ptCount val="6"/>
              <c:pt idx="0">
                <c:v>1</c:v>
              </c:pt>
              <c:pt idx="1">
                <c:v>1</c:v>
              </c:pt>
              <c:pt idx="2">
                <c:v>1</c:v>
              </c:pt>
              <c:pt idx="3">
                <c:v>1</c:v>
              </c:pt>
              <c:pt idx="4">
                <c:v>1</c:v>
              </c:pt>
              <c:pt idx="5">
                <c:v>1</c:v>
              </c:pt>
            </c:numLit>
          </c:bubbleSize>
          <c:bubble3D val="0"/>
          <c:extLst>
            <c:ext xmlns:c16="http://schemas.microsoft.com/office/drawing/2014/chart" uri="{C3380CC4-5D6E-409C-BE32-E72D297353CC}">
              <c16:uniqueId val="{00000001-9E4A-4655-89ED-668267212B3F}"/>
            </c:ext>
          </c:extLst>
        </c:ser>
        <c:ser>
          <c:idx val="2"/>
          <c:order val="2"/>
          <c:tx>
            <c:strRef>
              <c:f>'Достатній рівень'!$D$3</c:f>
              <c:strCache>
                <c:ptCount val="1"/>
                <c:pt idx="0">
                  <c:v>Хімія</c:v>
                </c:pt>
              </c:strCache>
            </c:strRef>
          </c:tx>
          <c:spPr>
            <a:ln w="25400">
              <a:noFill/>
            </a:ln>
          </c:spPr>
          <c:invertIfNegative val="0"/>
          <c:xVal>
            <c:strRef>
              <c:f>'Достатній рівень'!$A$4:$A$9</c:f>
              <c:strCache>
                <c:ptCount val="6"/>
                <c:pt idx="0">
                  <c:v>Белова О. </c:v>
                </c:pt>
                <c:pt idx="1">
                  <c:v>Вітрук М.</c:v>
                </c:pt>
                <c:pt idx="2">
                  <c:v>Галушко В.</c:v>
                </c:pt>
                <c:pt idx="3">
                  <c:v>Жмурко Ю.</c:v>
                </c:pt>
                <c:pt idx="4">
                  <c:v>Козаченко Д.</c:v>
                </c:pt>
                <c:pt idx="5">
                  <c:v>Мазурик Р.</c:v>
                </c:pt>
              </c:strCache>
            </c:strRef>
          </c:xVal>
          <c:yVal>
            <c:numRef>
              <c:f>'Достатній рівень'!$D$4:$D$9</c:f>
              <c:numCache>
                <c:formatCode>General</c:formatCode>
                <c:ptCount val="6"/>
                <c:pt idx="0">
                  <c:v>9</c:v>
                </c:pt>
                <c:pt idx="1">
                  <c:v>6</c:v>
                </c:pt>
                <c:pt idx="2">
                  <c:v>5</c:v>
                </c:pt>
                <c:pt idx="3">
                  <c:v>12</c:v>
                </c:pt>
                <c:pt idx="4">
                  <c:v>6</c:v>
                </c:pt>
                <c:pt idx="5">
                  <c:v>10</c:v>
                </c:pt>
              </c:numCache>
            </c:numRef>
          </c:yVal>
          <c:bubbleSize>
            <c:numLit>
              <c:formatCode>General</c:formatCode>
              <c:ptCount val="6"/>
              <c:pt idx="0">
                <c:v>1</c:v>
              </c:pt>
              <c:pt idx="1">
                <c:v>1</c:v>
              </c:pt>
              <c:pt idx="2">
                <c:v>1</c:v>
              </c:pt>
              <c:pt idx="3">
                <c:v>1</c:v>
              </c:pt>
              <c:pt idx="4">
                <c:v>1</c:v>
              </c:pt>
              <c:pt idx="5">
                <c:v>1</c:v>
              </c:pt>
            </c:numLit>
          </c:bubbleSize>
          <c:bubble3D val="0"/>
          <c:extLst>
            <c:ext xmlns:c16="http://schemas.microsoft.com/office/drawing/2014/chart" uri="{C3380CC4-5D6E-409C-BE32-E72D297353CC}">
              <c16:uniqueId val="{00000002-9E4A-4655-89ED-668267212B3F}"/>
            </c:ext>
          </c:extLst>
        </c:ser>
        <c:ser>
          <c:idx val="3"/>
          <c:order val="3"/>
          <c:tx>
            <c:strRef>
              <c:f>'Достатній рівень'!$E$3</c:f>
              <c:strCache>
                <c:ptCount val="1"/>
                <c:pt idx="0">
                  <c:v>Географія</c:v>
                </c:pt>
              </c:strCache>
            </c:strRef>
          </c:tx>
          <c:spPr>
            <a:ln w="25400">
              <a:noFill/>
            </a:ln>
          </c:spPr>
          <c:invertIfNegative val="0"/>
          <c:xVal>
            <c:strRef>
              <c:f>'Достатній рівень'!$A$4:$A$9</c:f>
              <c:strCache>
                <c:ptCount val="6"/>
                <c:pt idx="0">
                  <c:v>Белова О. </c:v>
                </c:pt>
                <c:pt idx="1">
                  <c:v>Вітрук М.</c:v>
                </c:pt>
                <c:pt idx="2">
                  <c:v>Галушко В.</c:v>
                </c:pt>
                <c:pt idx="3">
                  <c:v>Жмурко Ю.</c:v>
                </c:pt>
                <c:pt idx="4">
                  <c:v>Козаченко Д.</c:v>
                </c:pt>
                <c:pt idx="5">
                  <c:v>Мазурик Р.</c:v>
                </c:pt>
              </c:strCache>
            </c:strRef>
          </c:xVal>
          <c:yVal>
            <c:numRef>
              <c:f>'Достатній рівень'!$E$4:$E$9</c:f>
              <c:numCache>
                <c:formatCode>General</c:formatCode>
                <c:ptCount val="6"/>
                <c:pt idx="0">
                  <c:v>6</c:v>
                </c:pt>
                <c:pt idx="1">
                  <c:v>7</c:v>
                </c:pt>
                <c:pt idx="2">
                  <c:v>7</c:v>
                </c:pt>
                <c:pt idx="3">
                  <c:v>11</c:v>
                </c:pt>
                <c:pt idx="4">
                  <c:v>5</c:v>
                </c:pt>
                <c:pt idx="5">
                  <c:v>11</c:v>
                </c:pt>
              </c:numCache>
            </c:numRef>
          </c:yVal>
          <c:bubbleSize>
            <c:numLit>
              <c:formatCode>General</c:formatCode>
              <c:ptCount val="6"/>
              <c:pt idx="0">
                <c:v>1</c:v>
              </c:pt>
              <c:pt idx="1">
                <c:v>1</c:v>
              </c:pt>
              <c:pt idx="2">
                <c:v>1</c:v>
              </c:pt>
              <c:pt idx="3">
                <c:v>1</c:v>
              </c:pt>
              <c:pt idx="4">
                <c:v>1</c:v>
              </c:pt>
              <c:pt idx="5">
                <c:v>1</c:v>
              </c:pt>
            </c:numLit>
          </c:bubbleSize>
          <c:bubble3D val="0"/>
          <c:extLst>
            <c:ext xmlns:c16="http://schemas.microsoft.com/office/drawing/2014/chart" uri="{C3380CC4-5D6E-409C-BE32-E72D297353CC}">
              <c16:uniqueId val="{00000003-9E4A-4655-89ED-668267212B3F}"/>
            </c:ext>
          </c:extLst>
        </c:ser>
        <c:ser>
          <c:idx val="4"/>
          <c:order val="4"/>
          <c:tx>
            <c:strRef>
              <c:f>'Достатній рівень'!$F$3</c:f>
              <c:strCache>
                <c:ptCount val="1"/>
                <c:pt idx="0">
                  <c:v>ОБЖД</c:v>
                </c:pt>
              </c:strCache>
            </c:strRef>
          </c:tx>
          <c:spPr>
            <a:ln w="25400">
              <a:noFill/>
            </a:ln>
          </c:spPr>
          <c:invertIfNegative val="0"/>
          <c:xVal>
            <c:strRef>
              <c:f>'Достатній рівень'!$A$4:$A$9</c:f>
              <c:strCache>
                <c:ptCount val="6"/>
                <c:pt idx="0">
                  <c:v>Белова О. </c:v>
                </c:pt>
                <c:pt idx="1">
                  <c:v>Вітрук М.</c:v>
                </c:pt>
                <c:pt idx="2">
                  <c:v>Галушко В.</c:v>
                </c:pt>
                <c:pt idx="3">
                  <c:v>Жмурко Ю.</c:v>
                </c:pt>
                <c:pt idx="4">
                  <c:v>Козаченко Д.</c:v>
                </c:pt>
                <c:pt idx="5">
                  <c:v>Мазурик Р.</c:v>
                </c:pt>
              </c:strCache>
            </c:strRef>
          </c:xVal>
          <c:yVal>
            <c:numRef>
              <c:f>'Достатній рівень'!$F$4:$F$9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6</c:v>
                </c:pt>
                <c:pt idx="3">
                  <c:v>10</c:v>
                </c:pt>
                <c:pt idx="4">
                  <c:v>8</c:v>
                </c:pt>
                <c:pt idx="5">
                  <c:v>11</c:v>
                </c:pt>
              </c:numCache>
            </c:numRef>
          </c:yVal>
          <c:bubbleSize>
            <c:numLit>
              <c:formatCode>General</c:formatCode>
              <c:ptCount val="6"/>
              <c:pt idx="0">
                <c:v>1</c:v>
              </c:pt>
              <c:pt idx="1">
                <c:v>1</c:v>
              </c:pt>
              <c:pt idx="2">
                <c:v>1</c:v>
              </c:pt>
              <c:pt idx="3">
                <c:v>1</c:v>
              </c:pt>
              <c:pt idx="4">
                <c:v>1</c:v>
              </c:pt>
              <c:pt idx="5">
                <c:v>1</c:v>
              </c:pt>
            </c:numLit>
          </c:bubbleSize>
          <c:bubble3D val="0"/>
          <c:extLst>
            <c:ext xmlns:c16="http://schemas.microsoft.com/office/drawing/2014/chart" uri="{C3380CC4-5D6E-409C-BE32-E72D297353CC}">
              <c16:uniqueId val="{00000004-9E4A-4655-89ED-668267212B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57801344"/>
        <c:axId val="58278272"/>
      </c:bubbleChart>
      <c:valAx>
        <c:axId val="57801344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txPr>
          <a:bodyPr/>
          <a:lstStyle/>
          <a:p>
            <a:pPr>
              <a:defRPr lang="ru-RU"/>
            </a:pPr>
            <a:endParaRPr lang="uk-UA"/>
          </a:p>
        </c:txPr>
        <c:crossAx val="58278272"/>
        <c:crosses val="autoZero"/>
        <c:crossBetween val="midCat"/>
      </c:valAx>
      <c:valAx>
        <c:axId val="582782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ru-RU"/>
            </a:pPr>
            <a:endParaRPr lang="uk-UA"/>
          </a:p>
        </c:txPr>
        <c:crossAx val="57801344"/>
        <c:crosses val="autoZero"/>
        <c:crossBetween val="midCat"/>
      </c:valAx>
    </c:plotArea>
    <c:legend>
      <c:legendPos val="r"/>
      <c:overlay val="0"/>
      <c:txPr>
        <a:bodyPr/>
        <a:lstStyle/>
        <a:p>
          <a:pPr rtl="0">
            <a:defRPr lang="ru-RU"/>
          </a:pPr>
          <a:endParaRPr lang="uk-UA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Лист1!$B$1:$B$2</c:f>
              <c:strCache>
                <c:ptCount val="1"/>
                <c:pt idx="0">
                  <c:v>ФАКТОРИ, що впливають на здоров'я людини  відсотки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ru-RU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Лист1!$A$3:$A$6</c:f>
              <c:strCache>
                <c:ptCount val="4"/>
                <c:pt idx="0">
                  <c:v>Образ життя </c:v>
                </c:pt>
                <c:pt idx="1">
                  <c:v>Спадковість</c:v>
                </c:pt>
                <c:pt idx="2">
                  <c:v>Екологія</c:v>
                </c:pt>
                <c:pt idx="3">
                  <c:v>Медичне обслуговування</c:v>
                </c:pt>
              </c:strCache>
            </c:strRef>
          </c:cat>
          <c:val>
            <c:numRef>
              <c:f>Лист1!$B$3:$B$6</c:f>
              <c:numCache>
                <c:formatCode>General</c:formatCode>
                <c:ptCount val="4"/>
                <c:pt idx="0">
                  <c:v>50</c:v>
                </c:pt>
                <c:pt idx="1">
                  <c:v>20</c:v>
                </c:pt>
                <c:pt idx="2">
                  <c:v>20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5C-4534-BD36-6AD7C877842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56282496"/>
        <c:axId val="57021568"/>
      </c:barChart>
      <c:catAx>
        <c:axId val="562824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lang="ru-RU"/>
            </a:pPr>
            <a:endParaRPr lang="uk-UA"/>
          </a:p>
        </c:txPr>
        <c:crossAx val="57021568"/>
        <c:crosses val="autoZero"/>
        <c:auto val="1"/>
        <c:lblAlgn val="ctr"/>
        <c:lblOffset val="100"/>
        <c:noMultiLvlLbl val="0"/>
      </c:catAx>
      <c:valAx>
        <c:axId val="570215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ru-RU"/>
            </a:pPr>
            <a:endParaRPr lang="uk-UA"/>
          </a:p>
        </c:txPr>
        <c:crossAx val="5628249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lang="ru-RU"/>
          </a:pPr>
          <a:endParaRPr lang="uk-UA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lang="ru-RU" sz="1000"/>
          </a:pPr>
          <a:endParaRPr lang="uk-UA"/>
        </a:p>
      </c:txPr>
    </c:title>
    <c:autoTitleDeleted val="0"/>
    <c:plotArea>
      <c:layout/>
      <c:bubbleChart>
        <c:varyColors val="0"/>
        <c:ser>
          <c:idx val="0"/>
          <c:order val="0"/>
          <c:tx>
            <c:strRef>
              <c:f>Лист1!$B$1:$B$2</c:f>
              <c:strCache>
                <c:ptCount val="1"/>
                <c:pt idx="0">
                  <c:v>ФАКТОРИ, що впливають на здоров'я людини  відсотки</c:v>
                </c:pt>
              </c:strCache>
            </c:strRef>
          </c:tx>
          <c:invertIfNegative val="0"/>
          <c:xVal>
            <c:strRef>
              <c:f>Лист1!$A$3:$A$6</c:f>
              <c:strCache>
                <c:ptCount val="4"/>
                <c:pt idx="0">
                  <c:v>Образ життя </c:v>
                </c:pt>
                <c:pt idx="1">
                  <c:v>Спадковість</c:v>
                </c:pt>
                <c:pt idx="2">
                  <c:v>Екологія</c:v>
                </c:pt>
                <c:pt idx="3">
                  <c:v>Медичне обслуговування</c:v>
                </c:pt>
              </c:strCache>
            </c:strRef>
          </c:xVal>
          <c:yVal>
            <c:numRef>
              <c:f>Лист1!$B$3:$B$6</c:f>
              <c:numCache>
                <c:formatCode>General</c:formatCode>
                <c:ptCount val="4"/>
                <c:pt idx="0">
                  <c:v>50</c:v>
                </c:pt>
                <c:pt idx="1">
                  <c:v>20</c:v>
                </c:pt>
                <c:pt idx="2">
                  <c:v>20</c:v>
                </c:pt>
                <c:pt idx="3">
                  <c:v>10</c:v>
                </c:pt>
              </c:numCache>
            </c:numRef>
          </c:yVal>
          <c:bubbleSize>
            <c:numLit>
              <c:formatCode>General</c:formatCode>
              <c:ptCount val="4"/>
              <c:pt idx="0">
                <c:v>1</c:v>
              </c:pt>
              <c:pt idx="1">
                <c:v>1</c:v>
              </c:pt>
              <c:pt idx="2">
                <c:v>1</c:v>
              </c:pt>
              <c:pt idx="3">
                <c:v>1</c:v>
              </c:pt>
            </c:numLit>
          </c:bubbleSize>
          <c:bubble3D val="1"/>
          <c:extLst>
            <c:ext xmlns:c16="http://schemas.microsoft.com/office/drawing/2014/chart" uri="{C3380CC4-5D6E-409C-BE32-E72D297353CC}">
              <c16:uniqueId val="{00000000-C426-4AF5-AFA3-B89A105F93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58294656"/>
        <c:axId val="58296192"/>
      </c:bubbleChart>
      <c:valAx>
        <c:axId val="58294656"/>
        <c:scaling>
          <c:orientation val="minMax"/>
        </c:scaling>
        <c:delete val="0"/>
        <c:axPos val="b"/>
        <c:majorGridlines/>
        <c:majorTickMark val="none"/>
        <c:minorTickMark val="none"/>
        <c:tickLblPos val="nextTo"/>
        <c:txPr>
          <a:bodyPr/>
          <a:lstStyle/>
          <a:p>
            <a:pPr>
              <a:defRPr lang="ru-RU"/>
            </a:pPr>
            <a:endParaRPr lang="uk-UA"/>
          </a:p>
        </c:txPr>
        <c:crossAx val="58296192"/>
        <c:crosses val="autoZero"/>
        <c:crossBetween val="midCat"/>
      </c:valAx>
      <c:valAx>
        <c:axId val="58296192"/>
        <c:scaling>
          <c:orientation val="minMax"/>
        </c:scaling>
        <c:delete val="0"/>
        <c:axPos val="l"/>
        <c:majorGridlines/>
        <c:min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ru-RU"/>
            </a:pPr>
            <a:endParaRPr lang="uk-UA"/>
          </a:p>
        </c:txPr>
        <c:crossAx val="5829465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ln w="28575">
              <a:noFill/>
            </a:ln>
          </c:spPr>
          <c:invertIfNegative val="0"/>
          <c:val>
            <c:numRef>
              <c:f>'Достатній рівень'!$B$4:$B$9</c:f>
              <c:numCache>
                <c:formatCode>General</c:formatCode>
                <c:ptCount val="6"/>
                <c:pt idx="0">
                  <c:v>12</c:v>
                </c:pt>
                <c:pt idx="1">
                  <c:v>9</c:v>
                </c:pt>
                <c:pt idx="2">
                  <c:v>3</c:v>
                </c:pt>
                <c:pt idx="3">
                  <c:v>10</c:v>
                </c:pt>
                <c:pt idx="4">
                  <c:v>3</c:v>
                </c:pt>
                <c:pt idx="5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F8-43D4-ABAB-B166EB6292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323328"/>
        <c:axId val="58324864"/>
      </c:barChart>
      <c:stockChart>
        <c:ser>
          <c:idx val="1"/>
          <c:order val="1"/>
          <c:spPr>
            <a:ln w="28575">
              <a:noFill/>
            </a:ln>
          </c:spPr>
          <c:marker>
            <c:symbol val="none"/>
          </c:marker>
          <c:val>
            <c:numRef>
              <c:f>'Достатній рівень'!$C$4:$C$9</c:f>
              <c:numCache>
                <c:formatCode>General</c:formatCode>
                <c:ptCount val="6"/>
                <c:pt idx="0">
                  <c:v>11</c:v>
                </c:pt>
                <c:pt idx="1">
                  <c:v>7</c:v>
                </c:pt>
                <c:pt idx="2">
                  <c:v>4</c:v>
                </c:pt>
                <c:pt idx="3">
                  <c:v>11</c:v>
                </c:pt>
                <c:pt idx="4">
                  <c:v>3</c:v>
                </c:pt>
                <c:pt idx="5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CF8-43D4-ABAB-B166EB629254}"/>
            </c:ext>
          </c:extLst>
        </c:ser>
        <c:ser>
          <c:idx val="2"/>
          <c:order val="2"/>
          <c:spPr>
            <a:ln w="28575">
              <a:noFill/>
            </a:ln>
          </c:spPr>
          <c:marker>
            <c:symbol val="none"/>
          </c:marker>
          <c:val>
            <c:numRef>
              <c:f>'Достатній рівень'!$D$4:$D$9</c:f>
              <c:numCache>
                <c:formatCode>General</c:formatCode>
                <c:ptCount val="6"/>
                <c:pt idx="0">
                  <c:v>9</c:v>
                </c:pt>
                <c:pt idx="1">
                  <c:v>6</c:v>
                </c:pt>
                <c:pt idx="2">
                  <c:v>5</c:v>
                </c:pt>
                <c:pt idx="3">
                  <c:v>12</c:v>
                </c:pt>
                <c:pt idx="4">
                  <c:v>6</c:v>
                </c:pt>
                <c:pt idx="5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CF8-43D4-ABAB-B166EB629254}"/>
            </c:ext>
          </c:extLst>
        </c:ser>
        <c:ser>
          <c:idx val="3"/>
          <c:order val="3"/>
          <c:spPr>
            <a:ln w="28575">
              <a:noFill/>
            </a:ln>
          </c:spPr>
          <c:marker>
            <c:symbol val="dot"/>
            <c:size val="5"/>
          </c:marker>
          <c:val>
            <c:numRef>
              <c:f>'Достатній рівень'!$E$4:$E$9</c:f>
              <c:numCache>
                <c:formatCode>General</c:formatCode>
                <c:ptCount val="6"/>
                <c:pt idx="0">
                  <c:v>6</c:v>
                </c:pt>
                <c:pt idx="1">
                  <c:v>7</c:v>
                </c:pt>
                <c:pt idx="2">
                  <c:v>7</c:v>
                </c:pt>
                <c:pt idx="3">
                  <c:v>11</c:v>
                </c:pt>
                <c:pt idx="4">
                  <c:v>5</c:v>
                </c:pt>
                <c:pt idx="5">
                  <c:v>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CF8-43D4-ABAB-B166EB6292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/>
        <c:axId val="58332288"/>
        <c:axId val="58326400"/>
      </c:stockChart>
      <c:catAx>
        <c:axId val="583233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ru-RU"/>
            </a:pPr>
            <a:endParaRPr lang="uk-UA"/>
          </a:p>
        </c:txPr>
        <c:crossAx val="58324864"/>
        <c:crosses val="autoZero"/>
        <c:auto val="1"/>
        <c:lblAlgn val="ctr"/>
        <c:lblOffset val="100"/>
        <c:noMultiLvlLbl val="0"/>
      </c:catAx>
      <c:valAx>
        <c:axId val="583248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ru-RU"/>
            </a:pPr>
            <a:endParaRPr lang="uk-UA"/>
          </a:p>
        </c:txPr>
        <c:crossAx val="58323328"/>
        <c:crosses val="autoZero"/>
        <c:crossBetween val="between"/>
      </c:valAx>
      <c:valAx>
        <c:axId val="58326400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ru-RU"/>
            </a:pPr>
            <a:endParaRPr lang="uk-UA"/>
          </a:p>
        </c:txPr>
        <c:crossAx val="58332288"/>
        <c:crosses val="max"/>
        <c:crossBetween val="between"/>
      </c:valAx>
      <c:catAx>
        <c:axId val="58332288"/>
        <c:scaling>
          <c:orientation val="minMax"/>
        </c:scaling>
        <c:delete val="1"/>
        <c:axPos val="b"/>
        <c:majorTickMark val="out"/>
        <c:minorTickMark val="none"/>
        <c:tickLblPos val="nextTo"/>
        <c:crossAx val="58326400"/>
        <c:crosses val="autoZero"/>
        <c:auto val="1"/>
        <c:lblAlgn val="ctr"/>
        <c:lblOffset val="100"/>
        <c:noMultiLvlLbl val="0"/>
      </c:catAx>
    </c:plotArea>
    <c:legend>
      <c:legendPos val="r"/>
      <c:overlay val="0"/>
      <c:txPr>
        <a:bodyPr/>
        <a:lstStyle/>
        <a:p>
          <a:pPr>
            <a:defRPr lang="ru-RU"/>
          </a:pPr>
          <a:endParaRPr lang="uk-UA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tockChart>
        <c:ser>
          <c:idx val="0"/>
          <c:order val="0"/>
          <c:spPr>
            <a:ln w="28575">
              <a:noFill/>
            </a:ln>
          </c:spPr>
          <c:marker>
            <c:symbol val="none"/>
          </c:marker>
          <c:val>
            <c:numRef>
              <c:f>'Достатній рівень'!$B$4:$B$9</c:f>
              <c:numCache>
                <c:formatCode>General</c:formatCode>
                <c:ptCount val="6"/>
                <c:pt idx="0">
                  <c:v>12</c:v>
                </c:pt>
                <c:pt idx="1">
                  <c:v>9</c:v>
                </c:pt>
                <c:pt idx="2">
                  <c:v>3</c:v>
                </c:pt>
                <c:pt idx="3">
                  <c:v>10</c:v>
                </c:pt>
                <c:pt idx="4">
                  <c:v>3</c:v>
                </c:pt>
                <c:pt idx="5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7E9-43A2-8EE2-3E77B2307A60}"/>
            </c:ext>
          </c:extLst>
        </c:ser>
        <c:ser>
          <c:idx val="1"/>
          <c:order val="1"/>
          <c:spPr>
            <a:ln w="28575">
              <a:noFill/>
            </a:ln>
          </c:spPr>
          <c:marker>
            <c:symbol val="none"/>
          </c:marker>
          <c:val>
            <c:numRef>
              <c:f>'Достатній рівень'!$C$4:$C$9</c:f>
              <c:numCache>
                <c:formatCode>General</c:formatCode>
                <c:ptCount val="6"/>
                <c:pt idx="0">
                  <c:v>11</c:v>
                </c:pt>
                <c:pt idx="1">
                  <c:v>7</c:v>
                </c:pt>
                <c:pt idx="2">
                  <c:v>4</c:v>
                </c:pt>
                <c:pt idx="3">
                  <c:v>11</c:v>
                </c:pt>
                <c:pt idx="4">
                  <c:v>3</c:v>
                </c:pt>
                <c:pt idx="5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7E9-43A2-8EE2-3E77B2307A60}"/>
            </c:ext>
          </c:extLst>
        </c:ser>
        <c:ser>
          <c:idx val="2"/>
          <c:order val="2"/>
          <c:spPr>
            <a:ln w="28575">
              <a:noFill/>
            </a:ln>
          </c:spPr>
          <c:marker>
            <c:symbol val="none"/>
          </c:marker>
          <c:val>
            <c:numRef>
              <c:f>'Достатній рівень'!$D$4:$D$9</c:f>
              <c:numCache>
                <c:formatCode>General</c:formatCode>
                <c:ptCount val="6"/>
                <c:pt idx="0">
                  <c:v>9</c:v>
                </c:pt>
                <c:pt idx="1">
                  <c:v>6</c:v>
                </c:pt>
                <c:pt idx="2">
                  <c:v>5</c:v>
                </c:pt>
                <c:pt idx="3">
                  <c:v>12</c:v>
                </c:pt>
                <c:pt idx="4">
                  <c:v>6</c:v>
                </c:pt>
                <c:pt idx="5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7E9-43A2-8EE2-3E77B2307A60}"/>
            </c:ext>
          </c:extLst>
        </c:ser>
        <c:ser>
          <c:idx val="3"/>
          <c:order val="3"/>
          <c:spPr>
            <a:ln w="28575">
              <a:noFill/>
            </a:ln>
          </c:spPr>
          <c:marker>
            <c:symbol val="none"/>
          </c:marker>
          <c:val>
            <c:numRef>
              <c:f>'Достатній рівень'!$E$4:$E$9</c:f>
              <c:numCache>
                <c:formatCode>General</c:formatCode>
                <c:ptCount val="6"/>
                <c:pt idx="0">
                  <c:v>6</c:v>
                </c:pt>
                <c:pt idx="1">
                  <c:v>7</c:v>
                </c:pt>
                <c:pt idx="2">
                  <c:v>7</c:v>
                </c:pt>
                <c:pt idx="3">
                  <c:v>11</c:v>
                </c:pt>
                <c:pt idx="4">
                  <c:v>5</c:v>
                </c:pt>
                <c:pt idx="5">
                  <c:v>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7E9-43A2-8EE2-3E77B2307A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/>
        <c:upDownBars>
          <c:gapWidth val="150"/>
          <c:upBars/>
          <c:downBars/>
        </c:upDownBars>
        <c:axId val="58384384"/>
        <c:axId val="58385920"/>
      </c:stockChart>
      <c:catAx>
        <c:axId val="583843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ru-RU"/>
            </a:pPr>
            <a:endParaRPr lang="uk-UA"/>
          </a:p>
        </c:txPr>
        <c:crossAx val="58385920"/>
        <c:crosses val="autoZero"/>
        <c:auto val="1"/>
        <c:lblAlgn val="ctr"/>
        <c:lblOffset val="100"/>
        <c:noMultiLvlLbl val="0"/>
      </c:catAx>
      <c:valAx>
        <c:axId val="58385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ru-RU"/>
            </a:pPr>
            <a:endParaRPr lang="uk-UA"/>
          </a:p>
        </c:txPr>
        <c:crossAx val="5838438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lang="ru-RU"/>
          </a:pPr>
          <a:endParaRPr lang="uk-UA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Лист1!$B$1:$B$2</c:f>
              <c:strCache>
                <c:ptCount val="1"/>
                <c:pt idx="0">
                  <c:v>ФАКТОРИ, що впливають на здоров'я людини  відсотки</c:v>
                </c:pt>
              </c:strCache>
            </c:strRef>
          </c:tx>
          <c:invertIfNegative val="0"/>
          <c:cat>
            <c:strRef>
              <c:f>Лист1!$A$3:$A$6</c:f>
              <c:strCache>
                <c:ptCount val="4"/>
                <c:pt idx="0">
                  <c:v>Образ життя </c:v>
                </c:pt>
                <c:pt idx="1">
                  <c:v>Спадковість</c:v>
                </c:pt>
                <c:pt idx="2">
                  <c:v>Екологія</c:v>
                </c:pt>
                <c:pt idx="3">
                  <c:v>Медичне обслуговування</c:v>
                </c:pt>
              </c:strCache>
            </c:strRef>
          </c:cat>
          <c:val>
            <c:numRef>
              <c:f>Лист1!$B$3:$B$6</c:f>
              <c:numCache>
                <c:formatCode>General</c:formatCode>
                <c:ptCount val="4"/>
                <c:pt idx="0">
                  <c:v>50</c:v>
                </c:pt>
                <c:pt idx="1">
                  <c:v>20</c:v>
                </c:pt>
                <c:pt idx="2">
                  <c:v>20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24-4C7C-8DD4-F9E9D5A524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8205696"/>
        <c:axId val="58207232"/>
        <c:axId val="58320640"/>
      </c:bar3DChart>
      <c:catAx>
        <c:axId val="582056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ru-RU"/>
            </a:pPr>
            <a:endParaRPr lang="uk-UA"/>
          </a:p>
        </c:txPr>
        <c:crossAx val="58207232"/>
        <c:crosses val="autoZero"/>
        <c:auto val="1"/>
        <c:lblAlgn val="ctr"/>
        <c:lblOffset val="100"/>
        <c:noMultiLvlLbl val="0"/>
      </c:catAx>
      <c:valAx>
        <c:axId val="582072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ru-RU"/>
            </a:pPr>
            <a:endParaRPr lang="uk-UA"/>
          </a:p>
        </c:txPr>
        <c:crossAx val="58205696"/>
        <c:crosses val="autoZero"/>
        <c:crossBetween val="between"/>
      </c:valAx>
      <c:serAx>
        <c:axId val="58320640"/>
        <c:scaling>
          <c:orientation val="minMax"/>
        </c:scaling>
        <c:delete val="1"/>
        <c:axPos val="b"/>
        <c:majorTickMark val="out"/>
        <c:minorTickMark val="none"/>
        <c:tickLblPos val="nextTo"/>
        <c:crossAx val="58207232"/>
        <c:crosses val="autoZero"/>
      </c:serAx>
    </c:plotArea>
    <c:plotVisOnly val="1"/>
    <c:dispBlanksAs val="gap"/>
    <c:showDLblsOverMax val="0"/>
  </c:chart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Лист1!$B$1:$B$2</c:f>
              <c:strCache>
                <c:ptCount val="1"/>
                <c:pt idx="0">
                  <c:v>ФАКТОРИ, що впливають на здоров'я людини  відсотки</c:v>
                </c:pt>
              </c:strCache>
            </c:strRef>
          </c:tx>
          <c:invertIfNegative val="0"/>
          <c:cat>
            <c:strRef>
              <c:f>Лист1!$A$3:$A$6</c:f>
              <c:strCache>
                <c:ptCount val="4"/>
                <c:pt idx="0">
                  <c:v>Образ життя </c:v>
                </c:pt>
                <c:pt idx="1">
                  <c:v>Спадковість</c:v>
                </c:pt>
                <c:pt idx="2">
                  <c:v>Екологія</c:v>
                </c:pt>
                <c:pt idx="3">
                  <c:v>Медичне обслуговування</c:v>
                </c:pt>
              </c:strCache>
            </c:strRef>
          </c:cat>
          <c:val>
            <c:numRef>
              <c:f>Лист1!$B$3:$B$6</c:f>
              <c:numCache>
                <c:formatCode>General</c:formatCode>
                <c:ptCount val="4"/>
                <c:pt idx="0">
                  <c:v>50</c:v>
                </c:pt>
                <c:pt idx="1">
                  <c:v>20</c:v>
                </c:pt>
                <c:pt idx="2">
                  <c:v>20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75-47D0-9681-370BB78490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8228096"/>
        <c:axId val="58233984"/>
        <c:axId val="0"/>
      </c:bar3DChart>
      <c:catAx>
        <c:axId val="5822809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ru-RU"/>
            </a:pPr>
            <a:endParaRPr lang="uk-UA"/>
          </a:p>
        </c:txPr>
        <c:crossAx val="58233984"/>
        <c:crosses val="autoZero"/>
        <c:auto val="1"/>
        <c:lblAlgn val="ctr"/>
        <c:lblOffset val="100"/>
        <c:noMultiLvlLbl val="0"/>
      </c:catAx>
      <c:valAx>
        <c:axId val="5823398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ru-RU"/>
            </a:pPr>
            <a:endParaRPr lang="uk-UA"/>
          </a:p>
        </c:txPr>
        <c:crossAx val="582280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Лист1!$B$1:$B$2</c:f>
              <c:strCache>
                <c:ptCount val="1"/>
                <c:pt idx="0">
                  <c:v>ФАКТОРИ, що впливають на здоров'я людини  відсотки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ru-RU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Лист1!$A$3:$A$6</c:f>
              <c:strCache>
                <c:ptCount val="4"/>
                <c:pt idx="0">
                  <c:v>Образ життя </c:v>
                </c:pt>
                <c:pt idx="1">
                  <c:v>Спадковість</c:v>
                </c:pt>
                <c:pt idx="2">
                  <c:v>Екологія</c:v>
                </c:pt>
                <c:pt idx="3">
                  <c:v>Медичне обслуговування</c:v>
                </c:pt>
              </c:strCache>
            </c:strRef>
          </c:cat>
          <c:val>
            <c:numRef>
              <c:f>Лист1!$B$3:$B$6</c:f>
              <c:numCache>
                <c:formatCode>General</c:formatCode>
                <c:ptCount val="4"/>
                <c:pt idx="0">
                  <c:v>50</c:v>
                </c:pt>
                <c:pt idx="1">
                  <c:v>20</c:v>
                </c:pt>
                <c:pt idx="2">
                  <c:v>20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A4-4B0E-9851-0C88873DFB5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one"/>
        <c:axId val="58528896"/>
        <c:axId val="58530432"/>
        <c:axId val="0"/>
      </c:bar3DChart>
      <c:catAx>
        <c:axId val="5852889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lang="ru-RU"/>
            </a:pPr>
            <a:endParaRPr lang="uk-UA"/>
          </a:p>
        </c:txPr>
        <c:crossAx val="58530432"/>
        <c:crosses val="autoZero"/>
        <c:auto val="1"/>
        <c:lblAlgn val="ctr"/>
        <c:lblOffset val="100"/>
        <c:noMultiLvlLbl val="0"/>
      </c:catAx>
      <c:valAx>
        <c:axId val="58530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ru-RU"/>
            </a:pPr>
            <a:endParaRPr lang="uk-UA"/>
          </a:p>
        </c:txPr>
        <c:crossAx val="5852889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lang="ru-RU"/>
          </a:pPr>
          <a:endParaRPr lang="uk-UA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Лист1!$B$1:$B$2</c:f>
              <c:strCache>
                <c:ptCount val="1"/>
                <c:pt idx="0">
                  <c:v>ФАКТОРИ, що впливають на здоров'я людини  відсотки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ru-RU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Лист1!$A$3:$A$6</c:f>
              <c:strCache>
                <c:ptCount val="4"/>
                <c:pt idx="0">
                  <c:v>Образ життя </c:v>
                </c:pt>
                <c:pt idx="1">
                  <c:v>Спадковість</c:v>
                </c:pt>
                <c:pt idx="2">
                  <c:v>Екологія</c:v>
                </c:pt>
                <c:pt idx="3">
                  <c:v>Медичне обслуговування</c:v>
                </c:pt>
              </c:strCache>
            </c:strRef>
          </c:cat>
          <c:val>
            <c:numRef>
              <c:f>Лист1!$B$3:$B$6</c:f>
              <c:numCache>
                <c:formatCode>General</c:formatCode>
                <c:ptCount val="4"/>
                <c:pt idx="0">
                  <c:v>50</c:v>
                </c:pt>
                <c:pt idx="1">
                  <c:v>20</c:v>
                </c:pt>
                <c:pt idx="2">
                  <c:v>20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83-4AF6-85CC-80EC737380F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one"/>
        <c:axId val="58563200"/>
        <c:axId val="58564992"/>
        <c:axId val="0"/>
      </c:bar3DChart>
      <c:catAx>
        <c:axId val="585632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lang="ru-RU"/>
            </a:pPr>
            <a:endParaRPr lang="uk-UA"/>
          </a:p>
        </c:txPr>
        <c:crossAx val="58564992"/>
        <c:crosses val="autoZero"/>
        <c:auto val="1"/>
        <c:lblAlgn val="ctr"/>
        <c:lblOffset val="100"/>
        <c:noMultiLvlLbl val="0"/>
      </c:catAx>
      <c:valAx>
        <c:axId val="585649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ru-RU"/>
            </a:pPr>
            <a:endParaRPr lang="uk-UA"/>
          </a:p>
        </c:txPr>
        <c:crossAx val="585632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Лист1!$B$1:$B$2</c:f>
              <c:strCache>
                <c:ptCount val="1"/>
                <c:pt idx="0">
                  <c:v>ФАКТОРИ, що впливають на здоров'я людини  відсотки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ru-RU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Лист1!$A$3:$A$6</c:f>
              <c:strCache>
                <c:ptCount val="4"/>
                <c:pt idx="0">
                  <c:v>Образ життя </c:v>
                </c:pt>
                <c:pt idx="1">
                  <c:v>Спадковість</c:v>
                </c:pt>
                <c:pt idx="2">
                  <c:v>Екологія</c:v>
                </c:pt>
                <c:pt idx="3">
                  <c:v>Медичне обслуговування</c:v>
                </c:pt>
              </c:strCache>
            </c:strRef>
          </c:cat>
          <c:val>
            <c:numRef>
              <c:f>Лист1!$B$3:$B$6</c:f>
              <c:numCache>
                <c:formatCode>General</c:formatCode>
                <c:ptCount val="4"/>
                <c:pt idx="0">
                  <c:v>50</c:v>
                </c:pt>
                <c:pt idx="1">
                  <c:v>20</c:v>
                </c:pt>
                <c:pt idx="2">
                  <c:v>20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46-46F4-A88D-8A2F86E4C66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pyramid"/>
        <c:axId val="58474880"/>
        <c:axId val="58476416"/>
        <c:axId val="0"/>
      </c:bar3DChart>
      <c:catAx>
        <c:axId val="584748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lang="ru-RU"/>
            </a:pPr>
            <a:endParaRPr lang="uk-UA"/>
          </a:p>
        </c:txPr>
        <c:crossAx val="58476416"/>
        <c:crosses val="autoZero"/>
        <c:auto val="1"/>
        <c:lblAlgn val="ctr"/>
        <c:lblOffset val="100"/>
        <c:noMultiLvlLbl val="0"/>
      </c:catAx>
      <c:valAx>
        <c:axId val="584764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ru-RU"/>
            </a:pPr>
            <a:endParaRPr lang="uk-UA"/>
          </a:p>
        </c:txPr>
        <c:crossAx val="584748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'Достатній рівень'!$B$3</c:f>
              <c:strCache>
                <c:ptCount val="1"/>
                <c:pt idx="0">
                  <c:v>Алгебра</c:v>
                </c:pt>
              </c:strCache>
            </c:strRef>
          </c:tx>
          <c:spPr>
            <a:ln w="28575">
              <a:noFill/>
            </a:ln>
          </c:spPr>
          <c:invertIfNegative val="0"/>
          <c:cat>
            <c:strRef>
              <c:f>'Достатній рівень'!$A$4:$A$6</c:f>
              <c:strCache>
                <c:ptCount val="3"/>
                <c:pt idx="0">
                  <c:v>Белова О. </c:v>
                </c:pt>
                <c:pt idx="1">
                  <c:v>Вітрук М.</c:v>
                </c:pt>
                <c:pt idx="2">
                  <c:v>Галушко В.</c:v>
                </c:pt>
              </c:strCache>
            </c:strRef>
          </c:cat>
          <c:val>
            <c:numRef>
              <c:f>'Достатній рівень'!$B$4:$B$6</c:f>
              <c:numCache>
                <c:formatCode>General</c:formatCode>
                <c:ptCount val="3"/>
                <c:pt idx="0">
                  <c:v>12</c:v>
                </c:pt>
                <c:pt idx="1">
                  <c:v>9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23-4297-BF17-1EC40FD5B991}"/>
            </c:ext>
          </c:extLst>
        </c:ser>
        <c:ser>
          <c:idx val="1"/>
          <c:order val="1"/>
          <c:tx>
            <c:strRef>
              <c:f>'Достатній рівень'!$C$3</c:f>
              <c:strCache>
                <c:ptCount val="1"/>
                <c:pt idx="0">
                  <c:v>Фізика</c:v>
                </c:pt>
              </c:strCache>
            </c:strRef>
          </c:tx>
          <c:spPr>
            <a:ln w="28575">
              <a:noFill/>
            </a:ln>
          </c:spPr>
          <c:invertIfNegative val="0"/>
          <c:cat>
            <c:strRef>
              <c:f>'Достатній рівень'!$A$4:$A$6</c:f>
              <c:strCache>
                <c:ptCount val="3"/>
                <c:pt idx="0">
                  <c:v>Белова О. </c:v>
                </c:pt>
                <c:pt idx="1">
                  <c:v>Вітрук М.</c:v>
                </c:pt>
                <c:pt idx="2">
                  <c:v>Галушко В.</c:v>
                </c:pt>
              </c:strCache>
            </c:strRef>
          </c:cat>
          <c:val>
            <c:numRef>
              <c:f>'Достатній рівень'!$C$4:$C$6</c:f>
              <c:numCache>
                <c:formatCode>General</c:formatCode>
                <c:ptCount val="3"/>
                <c:pt idx="0">
                  <c:v>11</c:v>
                </c:pt>
                <c:pt idx="1">
                  <c:v>7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23-4297-BF17-1EC40FD5B9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58509184"/>
        <c:axId val="58510720"/>
        <c:axId val="0"/>
      </c:bar3DChart>
      <c:catAx>
        <c:axId val="5850918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ru-RU"/>
            </a:pPr>
            <a:endParaRPr lang="uk-UA"/>
          </a:p>
        </c:txPr>
        <c:crossAx val="58510720"/>
        <c:crosses val="autoZero"/>
        <c:auto val="1"/>
        <c:lblAlgn val="ctr"/>
        <c:lblOffset val="100"/>
        <c:noMultiLvlLbl val="0"/>
      </c:catAx>
      <c:valAx>
        <c:axId val="5851072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ru-RU"/>
            </a:pPr>
            <a:endParaRPr lang="uk-UA"/>
          </a:p>
        </c:txPr>
        <c:crossAx val="5850918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lang="ru-RU"/>
          </a:pPr>
          <a:endParaRPr lang="uk-UA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ru-RU"/>
            </a:pPr>
            <a:r>
              <a:rPr lang="uk-UA" noProof="0" dirty="0"/>
              <a:t>ФАКТОРИ, що впливають на здоров'я людини  </a:t>
            </a:r>
          </a:p>
        </c:rich>
      </c:tx>
      <c:layout>
        <c:manualLayout>
          <c:xMode val="edge"/>
          <c:yMode val="edge"/>
          <c:x val="0.19409142607174112"/>
          <c:y val="5.2928404782735493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Лист1!$B$1:$B$2</c:f>
              <c:strCache>
                <c:ptCount val="1"/>
                <c:pt idx="0">
                  <c:v>ФАКТОРИ, що впливають на здоров'я людини  відсотки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ru-RU" sz="1800"/>
                </a:pPr>
                <a:endParaRPr lang="uk-UA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Лист1!$A$3:$A$6</c:f>
              <c:strCache>
                <c:ptCount val="4"/>
                <c:pt idx="0">
                  <c:v>Образ життя </c:v>
                </c:pt>
                <c:pt idx="1">
                  <c:v>Спадковість</c:v>
                </c:pt>
                <c:pt idx="2">
                  <c:v>Екологія</c:v>
                </c:pt>
                <c:pt idx="3">
                  <c:v>Медичне обслуговування</c:v>
                </c:pt>
              </c:strCache>
            </c:strRef>
          </c:cat>
          <c:val>
            <c:numRef>
              <c:f>Лист1!$B$3:$B$6</c:f>
              <c:numCache>
                <c:formatCode>0%</c:formatCode>
                <c:ptCount val="4"/>
                <c:pt idx="0">
                  <c:v>0.5</c:v>
                </c:pt>
                <c:pt idx="1">
                  <c:v>0.2</c:v>
                </c:pt>
                <c:pt idx="2">
                  <c:v>0.2</c:v>
                </c:pt>
                <c:pt idx="3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70-489F-BE13-7599B796DF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4152766841644793"/>
          <c:y val="0.28191469816272985"/>
          <c:w val="0.33069455380577439"/>
          <c:h val="0.19441119860017503"/>
        </c:manualLayout>
      </c:layout>
      <c:overlay val="0"/>
      <c:txPr>
        <a:bodyPr/>
        <a:lstStyle/>
        <a:p>
          <a:pPr>
            <a:defRPr lang="ru-RU" sz="1800"/>
          </a:pPr>
          <a:endParaRPr lang="uk-UA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Лист1!$B$1:$B$2</c:f>
              <c:strCache>
                <c:ptCount val="1"/>
                <c:pt idx="0">
                  <c:v>ФАКТОРИ, що впливають на здоров'я людини  відсотки</c:v>
                </c:pt>
              </c:strCache>
            </c:strRef>
          </c:tx>
          <c:cat>
            <c:strRef>
              <c:f>Лист1!$A$3:$A$6</c:f>
              <c:strCache>
                <c:ptCount val="4"/>
                <c:pt idx="0">
                  <c:v>Образ життя </c:v>
                </c:pt>
                <c:pt idx="1">
                  <c:v>Спадковість</c:v>
                </c:pt>
                <c:pt idx="2">
                  <c:v>Екологія</c:v>
                </c:pt>
                <c:pt idx="3">
                  <c:v>Медичне обслуговування</c:v>
                </c:pt>
              </c:strCache>
            </c:strRef>
          </c:cat>
          <c:val>
            <c:numRef>
              <c:f>Лист1!$B$3:$B$6</c:f>
              <c:numCache>
                <c:formatCode>General</c:formatCode>
                <c:ptCount val="4"/>
                <c:pt idx="0">
                  <c:v>50</c:v>
                </c:pt>
                <c:pt idx="1">
                  <c:v>20</c:v>
                </c:pt>
                <c:pt idx="2">
                  <c:v>20</c:v>
                </c:pt>
                <c:pt idx="3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551-431F-AC92-89C6C1F38F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046528"/>
        <c:axId val="57048064"/>
      </c:lineChart>
      <c:catAx>
        <c:axId val="570465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ru-RU"/>
            </a:pPr>
            <a:endParaRPr lang="uk-UA"/>
          </a:p>
        </c:txPr>
        <c:crossAx val="57048064"/>
        <c:crosses val="autoZero"/>
        <c:auto val="1"/>
        <c:lblAlgn val="ctr"/>
        <c:lblOffset val="100"/>
        <c:noMultiLvlLbl val="0"/>
      </c:catAx>
      <c:valAx>
        <c:axId val="570480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ru-RU"/>
            </a:pPr>
            <a:endParaRPr lang="uk-UA"/>
          </a:p>
        </c:txPr>
        <c:crossAx val="5704652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lang="ru-RU"/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uk-UA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ru-RU"/>
            </a:pPr>
            <a:r>
              <a:rPr lang="uk-UA" dirty="0"/>
              <a:t>Успішність учнів 6 класу</a:t>
            </a:r>
            <a:endParaRPr lang="ru-RU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'Достатній рівень'!$B$2:$B$3</c:f>
              <c:strCache>
                <c:ptCount val="1"/>
                <c:pt idx="0">
                  <c:v>Предмет Алгебра</c:v>
                </c:pt>
              </c:strCache>
            </c:strRef>
          </c:tx>
          <c:invertIfNegative val="0"/>
          <c:cat>
            <c:strRef>
              <c:f>'Достатній рівень'!$A$4:$A$9</c:f>
              <c:strCache>
                <c:ptCount val="6"/>
                <c:pt idx="0">
                  <c:v>Белова О. </c:v>
                </c:pt>
                <c:pt idx="1">
                  <c:v>Вітрук М.</c:v>
                </c:pt>
                <c:pt idx="2">
                  <c:v>Галушко В.</c:v>
                </c:pt>
                <c:pt idx="3">
                  <c:v>Жмурко Ю.</c:v>
                </c:pt>
                <c:pt idx="4">
                  <c:v>Козаченко Д.</c:v>
                </c:pt>
                <c:pt idx="5">
                  <c:v>Мазурик Р.</c:v>
                </c:pt>
              </c:strCache>
            </c:strRef>
          </c:cat>
          <c:val>
            <c:numRef>
              <c:f>'Достатній рівень'!$B$4:$B$9</c:f>
              <c:numCache>
                <c:formatCode>General</c:formatCode>
                <c:ptCount val="6"/>
                <c:pt idx="0">
                  <c:v>12</c:v>
                </c:pt>
                <c:pt idx="1">
                  <c:v>9</c:v>
                </c:pt>
                <c:pt idx="2">
                  <c:v>3</c:v>
                </c:pt>
                <c:pt idx="3">
                  <c:v>10</c:v>
                </c:pt>
                <c:pt idx="4">
                  <c:v>3</c:v>
                </c:pt>
                <c:pt idx="5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29-4319-A217-44AC69A8707B}"/>
            </c:ext>
          </c:extLst>
        </c:ser>
        <c:ser>
          <c:idx val="1"/>
          <c:order val="1"/>
          <c:tx>
            <c:strRef>
              <c:f>'Достатній рівень'!$C$2:$C$3</c:f>
              <c:strCache>
                <c:ptCount val="1"/>
                <c:pt idx="0">
                  <c:v>Предмет Фізика</c:v>
                </c:pt>
              </c:strCache>
            </c:strRef>
          </c:tx>
          <c:invertIfNegative val="0"/>
          <c:cat>
            <c:strRef>
              <c:f>'Достатній рівень'!$A$4:$A$9</c:f>
              <c:strCache>
                <c:ptCount val="6"/>
                <c:pt idx="0">
                  <c:v>Белова О. </c:v>
                </c:pt>
                <c:pt idx="1">
                  <c:v>Вітрук М.</c:v>
                </c:pt>
                <c:pt idx="2">
                  <c:v>Галушко В.</c:v>
                </c:pt>
                <c:pt idx="3">
                  <c:v>Жмурко Ю.</c:v>
                </c:pt>
                <c:pt idx="4">
                  <c:v>Козаченко Д.</c:v>
                </c:pt>
                <c:pt idx="5">
                  <c:v>Мазурик Р.</c:v>
                </c:pt>
              </c:strCache>
            </c:strRef>
          </c:cat>
          <c:val>
            <c:numRef>
              <c:f>'Достатній рівень'!$C$4:$C$9</c:f>
              <c:numCache>
                <c:formatCode>General</c:formatCode>
                <c:ptCount val="6"/>
                <c:pt idx="0">
                  <c:v>11</c:v>
                </c:pt>
                <c:pt idx="1">
                  <c:v>7</c:v>
                </c:pt>
                <c:pt idx="2">
                  <c:v>4</c:v>
                </c:pt>
                <c:pt idx="3">
                  <c:v>11</c:v>
                </c:pt>
                <c:pt idx="4">
                  <c:v>3</c:v>
                </c:pt>
                <c:pt idx="5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29-4319-A217-44AC69A8707B}"/>
            </c:ext>
          </c:extLst>
        </c:ser>
        <c:ser>
          <c:idx val="2"/>
          <c:order val="2"/>
          <c:tx>
            <c:strRef>
              <c:f>'Достатній рівень'!$D$2:$D$3</c:f>
              <c:strCache>
                <c:ptCount val="1"/>
                <c:pt idx="0">
                  <c:v>Предмет Хімія</c:v>
                </c:pt>
              </c:strCache>
            </c:strRef>
          </c:tx>
          <c:invertIfNegative val="0"/>
          <c:cat>
            <c:strRef>
              <c:f>'Достатній рівень'!$A$4:$A$9</c:f>
              <c:strCache>
                <c:ptCount val="6"/>
                <c:pt idx="0">
                  <c:v>Белова О. </c:v>
                </c:pt>
                <c:pt idx="1">
                  <c:v>Вітрук М.</c:v>
                </c:pt>
                <c:pt idx="2">
                  <c:v>Галушко В.</c:v>
                </c:pt>
                <c:pt idx="3">
                  <c:v>Жмурко Ю.</c:v>
                </c:pt>
                <c:pt idx="4">
                  <c:v>Козаченко Д.</c:v>
                </c:pt>
                <c:pt idx="5">
                  <c:v>Мазурик Р.</c:v>
                </c:pt>
              </c:strCache>
            </c:strRef>
          </c:cat>
          <c:val>
            <c:numRef>
              <c:f>'Достатній рівень'!$D$4:$D$9</c:f>
              <c:numCache>
                <c:formatCode>General</c:formatCode>
                <c:ptCount val="6"/>
                <c:pt idx="0">
                  <c:v>9</c:v>
                </c:pt>
                <c:pt idx="1">
                  <c:v>6</c:v>
                </c:pt>
                <c:pt idx="2">
                  <c:v>5</c:v>
                </c:pt>
                <c:pt idx="3">
                  <c:v>12</c:v>
                </c:pt>
                <c:pt idx="4">
                  <c:v>6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829-4319-A217-44AC69A8707B}"/>
            </c:ext>
          </c:extLst>
        </c:ser>
        <c:ser>
          <c:idx val="3"/>
          <c:order val="3"/>
          <c:tx>
            <c:strRef>
              <c:f>'Достатній рівень'!$E$2:$E$3</c:f>
              <c:strCache>
                <c:ptCount val="1"/>
                <c:pt idx="0">
                  <c:v>Предмет Географія</c:v>
                </c:pt>
              </c:strCache>
            </c:strRef>
          </c:tx>
          <c:invertIfNegative val="0"/>
          <c:cat>
            <c:strRef>
              <c:f>'Достатній рівень'!$A$4:$A$9</c:f>
              <c:strCache>
                <c:ptCount val="6"/>
                <c:pt idx="0">
                  <c:v>Белова О. </c:v>
                </c:pt>
                <c:pt idx="1">
                  <c:v>Вітрук М.</c:v>
                </c:pt>
                <c:pt idx="2">
                  <c:v>Галушко В.</c:v>
                </c:pt>
                <c:pt idx="3">
                  <c:v>Жмурко Ю.</c:v>
                </c:pt>
                <c:pt idx="4">
                  <c:v>Козаченко Д.</c:v>
                </c:pt>
                <c:pt idx="5">
                  <c:v>Мазурик Р.</c:v>
                </c:pt>
              </c:strCache>
            </c:strRef>
          </c:cat>
          <c:val>
            <c:numRef>
              <c:f>'Достатній рівень'!$E$4:$E$9</c:f>
              <c:numCache>
                <c:formatCode>General</c:formatCode>
                <c:ptCount val="6"/>
                <c:pt idx="0">
                  <c:v>6</c:v>
                </c:pt>
                <c:pt idx="1">
                  <c:v>7</c:v>
                </c:pt>
                <c:pt idx="2">
                  <c:v>7</c:v>
                </c:pt>
                <c:pt idx="3">
                  <c:v>11</c:v>
                </c:pt>
                <c:pt idx="4">
                  <c:v>5</c:v>
                </c:pt>
                <c:pt idx="5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829-4319-A217-44AC69A8707B}"/>
            </c:ext>
          </c:extLst>
        </c:ser>
        <c:ser>
          <c:idx val="4"/>
          <c:order val="4"/>
          <c:tx>
            <c:strRef>
              <c:f>'Достатній рівень'!$F$2:$F$3</c:f>
              <c:strCache>
                <c:ptCount val="1"/>
                <c:pt idx="0">
                  <c:v>Предмет ОБЖД</c:v>
                </c:pt>
              </c:strCache>
            </c:strRef>
          </c:tx>
          <c:invertIfNegative val="0"/>
          <c:cat>
            <c:strRef>
              <c:f>'Достатній рівень'!$A$4:$A$9</c:f>
              <c:strCache>
                <c:ptCount val="6"/>
                <c:pt idx="0">
                  <c:v>Белова О. </c:v>
                </c:pt>
                <c:pt idx="1">
                  <c:v>Вітрук М.</c:v>
                </c:pt>
                <c:pt idx="2">
                  <c:v>Галушко В.</c:v>
                </c:pt>
                <c:pt idx="3">
                  <c:v>Жмурко Ю.</c:v>
                </c:pt>
                <c:pt idx="4">
                  <c:v>Козаченко Д.</c:v>
                </c:pt>
                <c:pt idx="5">
                  <c:v>Мазурик Р.</c:v>
                </c:pt>
              </c:strCache>
            </c:strRef>
          </c:cat>
          <c:val>
            <c:numRef>
              <c:f>'Достатній рівень'!$F$4:$F$9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6</c:v>
                </c:pt>
                <c:pt idx="3">
                  <c:v>10</c:v>
                </c:pt>
                <c:pt idx="4">
                  <c:v>8</c:v>
                </c:pt>
                <c:pt idx="5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829-4319-A217-44AC69A870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939840"/>
        <c:axId val="55941376"/>
      </c:barChart>
      <c:catAx>
        <c:axId val="559398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lang="ru-RU"/>
            </a:pPr>
            <a:endParaRPr lang="uk-UA"/>
          </a:p>
        </c:txPr>
        <c:crossAx val="55941376"/>
        <c:crosses val="autoZero"/>
        <c:auto val="1"/>
        <c:lblAlgn val="ctr"/>
        <c:lblOffset val="100"/>
        <c:noMultiLvlLbl val="0"/>
      </c:catAx>
      <c:valAx>
        <c:axId val="5594137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ru-RU"/>
            </a:pPr>
            <a:endParaRPr lang="uk-UA"/>
          </a:p>
        </c:txPr>
        <c:crossAx val="5593984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lang="ru-RU"/>
          </a:pPr>
          <a:endParaRPr lang="uk-UA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ru-RU" sz="1200"/>
            </a:pPr>
            <a:r>
              <a:rPr lang="ru-RU" sz="1200"/>
              <a:t>ФАКТОРИ, що впливають на здоров'я людини  </a:t>
            </a: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Лист1!$B$1:$B$2</c:f>
              <c:strCache>
                <c:ptCount val="1"/>
                <c:pt idx="0">
                  <c:v>ФАКТОРИ, що впливають на здоров'я людини  відсотки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ru-RU"/>
                </a:pPr>
                <a:endParaRPr lang="uk-UA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Лист1!$A$3:$A$6</c:f>
              <c:strCache>
                <c:ptCount val="4"/>
                <c:pt idx="0">
                  <c:v>Образ життя </c:v>
                </c:pt>
                <c:pt idx="1">
                  <c:v>Спадковість</c:v>
                </c:pt>
                <c:pt idx="2">
                  <c:v>Екологія</c:v>
                </c:pt>
                <c:pt idx="3">
                  <c:v>Медичне обслуговування</c:v>
                </c:pt>
              </c:strCache>
            </c:strRef>
          </c:cat>
          <c:val>
            <c:numRef>
              <c:f>Лист1!$B$3:$B$6</c:f>
              <c:numCache>
                <c:formatCode>General</c:formatCode>
                <c:ptCount val="4"/>
                <c:pt idx="0">
                  <c:v>50</c:v>
                </c:pt>
                <c:pt idx="1">
                  <c:v>20</c:v>
                </c:pt>
                <c:pt idx="2">
                  <c:v>20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AF-4E20-8CF5-F1513052794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t"/>
      <c:overlay val="0"/>
      <c:txPr>
        <a:bodyPr/>
        <a:lstStyle/>
        <a:p>
          <a:pPr>
            <a:defRPr lang="ru-RU"/>
          </a:pPr>
          <a:endParaRPr lang="uk-UA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Лист1!$B$1:$B$2</c:f>
              <c:strCache>
                <c:ptCount val="1"/>
                <c:pt idx="0">
                  <c:v>ФАКТОРИ, що впливають на здоров'я людини  відсотки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ru-RU"/>
                </a:pPr>
                <a:endParaRPr lang="uk-UA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Лист1!$A$3:$A$6</c:f>
              <c:strCache>
                <c:ptCount val="4"/>
                <c:pt idx="0">
                  <c:v>Образ життя </c:v>
                </c:pt>
                <c:pt idx="1">
                  <c:v>Спадковість</c:v>
                </c:pt>
                <c:pt idx="2">
                  <c:v>Екологія</c:v>
                </c:pt>
                <c:pt idx="3">
                  <c:v>Медичне обслуговування</c:v>
                </c:pt>
              </c:strCache>
            </c:strRef>
          </c:cat>
          <c:val>
            <c:numRef>
              <c:f>Лист1!$B$3:$B$6</c:f>
              <c:numCache>
                <c:formatCode>General</c:formatCode>
                <c:ptCount val="4"/>
                <c:pt idx="0">
                  <c:v>50</c:v>
                </c:pt>
                <c:pt idx="1">
                  <c:v>20</c:v>
                </c:pt>
                <c:pt idx="2">
                  <c:v>20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24-4768-A80A-B0317BD54087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'Високий рівень'!$A$4</c:f>
              <c:strCache>
                <c:ptCount val="1"/>
                <c:pt idx="0">
                  <c:v>Прогноз</c:v>
                </c:pt>
              </c:strCache>
            </c:strRef>
          </c:tx>
          <c:cat>
            <c:strRef>
              <c:f>'Високий рівень'!$B$2:$F$3</c:f>
              <c:strCache>
                <c:ptCount val="5"/>
                <c:pt idx="0">
                  <c:v>6:10:00</c:v>
                </c:pt>
                <c:pt idx="1">
                  <c:v>7:40:00</c:v>
                </c:pt>
                <c:pt idx="2">
                  <c:v>8:30:00</c:v>
                </c:pt>
                <c:pt idx="3">
                  <c:v>9:30:00</c:v>
                </c:pt>
                <c:pt idx="4">
                  <c:v>10:21:00</c:v>
                </c:pt>
              </c:strCache>
            </c:strRef>
          </c:cat>
          <c:val>
            <c:numRef>
              <c:f>'Високий рівень'!$B$4:$F$4</c:f>
              <c:numCache>
                <c:formatCode>General</c:formatCode>
                <c:ptCount val="5"/>
                <c:pt idx="0">
                  <c:v>-5</c:v>
                </c:pt>
                <c:pt idx="1">
                  <c:v>-4</c:v>
                </c:pt>
                <c:pt idx="2">
                  <c:v>-2</c:v>
                </c:pt>
                <c:pt idx="3">
                  <c:v>0</c:v>
                </c:pt>
                <c:pt idx="4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248-4B28-ACFC-11C3A0204279}"/>
            </c:ext>
          </c:extLst>
        </c:ser>
        <c:ser>
          <c:idx val="1"/>
          <c:order val="1"/>
          <c:tx>
            <c:strRef>
              <c:f>'Високий рівень'!$A$5</c:f>
              <c:strCache>
                <c:ptCount val="1"/>
                <c:pt idx="0">
                  <c:v>Температура</c:v>
                </c:pt>
              </c:strCache>
            </c:strRef>
          </c:tx>
          <c:cat>
            <c:strRef>
              <c:f>'Високий рівень'!$B$2:$F$3</c:f>
              <c:strCache>
                <c:ptCount val="5"/>
                <c:pt idx="0">
                  <c:v>6:10:00</c:v>
                </c:pt>
                <c:pt idx="1">
                  <c:v>7:40:00</c:v>
                </c:pt>
                <c:pt idx="2">
                  <c:v>8:30:00</c:v>
                </c:pt>
                <c:pt idx="3">
                  <c:v>9:30:00</c:v>
                </c:pt>
                <c:pt idx="4">
                  <c:v>10:21:00</c:v>
                </c:pt>
              </c:strCache>
            </c:strRef>
          </c:cat>
          <c:val>
            <c:numRef>
              <c:f>'Високий рівень'!$B$5:$F$5</c:f>
              <c:numCache>
                <c:formatCode>General</c:formatCode>
                <c:ptCount val="5"/>
                <c:pt idx="0">
                  <c:v>-3</c:v>
                </c:pt>
                <c:pt idx="1">
                  <c:v>-2</c:v>
                </c:pt>
                <c:pt idx="2">
                  <c:v>0</c:v>
                </c:pt>
                <c:pt idx="3">
                  <c:v>3</c:v>
                </c:pt>
                <c:pt idx="4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248-4B28-ACFC-11C3A02042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148544"/>
        <c:axId val="57150080"/>
      </c:lineChart>
      <c:catAx>
        <c:axId val="571485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ru-RU"/>
            </a:pPr>
            <a:endParaRPr lang="uk-UA"/>
          </a:p>
        </c:txPr>
        <c:crossAx val="57150080"/>
        <c:crosses val="autoZero"/>
        <c:auto val="1"/>
        <c:lblAlgn val="ctr"/>
        <c:lblOffset val="100"/>
        <c:noMultiLvlLbl val="0"/>
      </c:catAx>
      <c:valAx>
        <c:axId val="571500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ru-RU"/>
            </a:pPr>
            <a:endParaRPr lang="uk-UA"/>
          </a:p>
        </c:txPr>
        <c:crossAx val="5714854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lang="ru-RU"/>
          </a:pPr>
          <a:endParaRPr lang="uk-UA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ru-RU"/>
            </a:pPr>
            <a:r>
              <a:rPr lang="uk-UA" dirty="0"/>
              <a:t>Успішність учнів 6 класу</a:t>
            </a:r>
            <a:endParaRPr lang="ru-RU" dirty="0"/>
          </a:p>
        </c:rich>
      </c:tx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'Достатній рівень'!$B$2:$B$3</c:f>
              <c:strCache>
                <c:ptCount val="1"/>
                <c:pt idx="0">
                  <c:v>Предмет Алгебра</c:v>
                </c:pt>
              </c:strCache>
            </c:strRef>
          </c:tx>
          <c:invertIfNegative val="0"/>
          <c:cat>
            <c:strRef>
              <c:f>'Достатній рівень'!$A$4:$A$9</c:f>
              <c:strCache>
                <c:ptCount val="6"/>
                <c:pt idx="0">
                  <c:v>Белова О. </c:v>
                </c:pt>
                <c:pt idx="1">
                  <c:v>Вітрук М.</c:v>
                </c:pt>
                <c:pt idx="2">
                  <c:v>Галушко В.</c:v>
                </c:pt>
                <c:pt idx="3">
                  <c:v>Жмурко Ю.</c:v>
                </c:pt>
                <c:pt idx="4">
                  <c:v>Козаченко Д.</c:v>
                </c:pt>
                <c:pt idx="5">
                  <c:v>Мазурик Р.</c:v>
                </c:pt>
              </c:strCache>
            </c:strRef>
          </c:cat>
          <c:val>
            <c:numRef>
              <c:f>'Достатній рівень'!$B$4:$B$9</c:f>
              <c:numCache>
                <c:formatCode>General</c:formatCode>
                <c:ptCount val="6"/>
                <c:pt idx="0">
                  <c:v>12</c:v>
                </c:pt>
                <c:pt idx="1">
                  <c:v>9</c:v>
                </c:pt>
                <c:pt idx="2">
                  <c:v>3</c:v>
                </c:pt>
                <c:pt idx="3">
                  <c:v>10</c:v>
                </c:pt>
                <c:pt idx="4">
                  <c:v>3</c:v>
                </c:pt>
                <c:pt idx="5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62-461C-986E-9C7B291F05A5}"/>
            </c:ext>
          </c:extLst>
        </c:ser>
        <c:ser>
          <c:idx val="1"/>
          <c:order val="1"/>
          <c:tx>
            <c:strRef>
              <c:f>'Достатній рівень'!$C$2:$C$3</c:f>
              <c:strCache>
                <c:ptCount val="1"/>
                <c:pt idx="0">
                  <c:v>Предмет Фізика</c:v>
                </c:pt>
              </c:strCache>
            </c:strRef>
          </c:tx>
          <c:invertIfNegative val="0"/>
          <c:cat>
            <c:strRef>
              <c:f>'Достатній рівень'!$A$4:$A$9</c:f>
              <c:strCache>
                <c:ptCount val="6"/>
                <c:pt idx="0">
                  <c:v>Белова О. </c:v>
                </c:pt>
                <c:pt idx="1">
                  <c:v>Вітрук М.</c:v>
                </c:pt>
                <c:pt idx="2">
                  <c:v>Галушко В.</c:v>
                </c:pt>
                <c:pt idx="3">
                  <c:v>Жмурко Ю.</c:v>
                </c:pt>
                <c:pt idx="4">
                  <c:v>Козаченко Д.</c:v>
                </c:pt>
                <c:pt idx="5">
                  <c:v>Мазурик Р.</c:v>
                </c:pt>
              </c:strCache>
            </c:strRef>
          </c:cat>
          <c:val>
            <c:numRef>
              <c:f>'Достатній рівень'!$C$4:$C$9</c:f>
              <c:numCache>
                <c:formatCode>General</c:formatCode>
                <c:ptCount val="6"/>
                <c:pt idx="0">
                  <c:v>11</c:v>
                </c:pt>
                <c:pt idx="1">
                  <c:v>7</c:v>
                </c:pt>
                <c:pt idx="2">
                  <c:v>4</c:v>
                </c:pt>
                <c:pt idx="3">
                  <c:v>11</c:v>
                </c:pt>
                <c:pt idx="4">
                  <c:v>3</c:v>
                </c:pt>
                <c:pt idx="5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62-461C-986E-9C7B291F05A5}"/>
            </c:ext>
          </c:extLst>
        </c:ser>
        <c:ser>
          <c:idx val="2"/>
          <c:order val="2"/>
          <c:tx>
            <c:strRef>
              <c:f>'Достатній рівень'!$D$2:$D$3</c:f>
              <c:strCache>
                <c:ptCount val="1"/>
                <c:pt idx="0">
                  <c:v>Предмет Хімія</c:v>
                </c:pt>
              </c:strCache>
            </c:strRef>
          </c:tx>
          <c:invertIfNegative val="0"/>
          <c:cat>
            <c:strRef>
              <c:f>'Достатній рівень'!$A$4:$A$9</c:f>
              <c:strCache>
                <c:ptCount val="6"/>
                <c:pt idx="0">
                  <c:v>Белова О. </c:v>
                </c:pt>
                <c:pt idx="1">
                  <c:v>Вітрук М.</c:v>
                </c:pt>
                <c:pt idx="2">
                  <c:v>Галушко В.</c:v>
                </c:pt>
                <c:pt idx="3">
                  <c:v>Жмурко Ю.</c:v>
                </c:pt>
                <c:pt idx="4">
                  <c:v>Козаченко Д.</c:v>
                </c:pt>
                <c:pt idx="5">
                  <c:v>Мазурик Р.</c:v>
                </c:pt>
              </c:strCache>
            </c:strRef>
          </c:cat>
          <c:val>
            <c:numRef>
              <c:f>'Достатній рівень'!$D$4:$D$9</c:f>
              <c:numCache>
                <c:formatCode>General</c:formatCode>
                <c:ptCount val="6"/>
                <c:pt idx="0">
                  <c:v>9</c:v>
                </c:pt>
                <c:pt idx="1">
                  <c:v>6</c:v>
                </c:pt>
                <c:pt idx="2">
                  <c:v>5</c:v>
                </c:pt>
                <c:pt idx="3">
                  <c:v>12</c:v>
                </c:pt>
                <c:pt idx="4">
                  <c:v>6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662-461C-986E-9C7B291F05A5}"/>
            </c:ext>
          </c:extLst>
        </c:ser>
        <c:ser>
          <c:idx val="3"/>
          <c:order val="3"/>
          <c:tx>
            <c:strRef>
              <c:f>'Достатній рівень'!$E$2:$E$3</c:f>
              <c:strCache>
                <c:ptCount val="1"/>
                <c:pt idx="0">
                  <c:v>Предмет Географія</c:v>
                </c:pt>
              </c:strCache>
            </c:strRef>
          </c:tx>
          <c:invertIfNegative val="0"/>
          <c:cat>
            <c:strRef>
              <c:f>'Достатній рівень'!$A$4:$A$9</c:f>
              <c:strCache>
                <c:ptCount val="6"/>
                <c:pt idx="0">
                  <c:v>Белова О. </c:v>
                </c:pt>
                <c:pt idx="1">
                  <c:v>Вітрук М.</c:v>
                </c:pt>
                <c:pt idx="2">
                  <c:v>Галушко В.</c:v>
                </c:pt>
                <c:pt idx="3">
                  <c:v>Жмурко Ю.</c:v>
                </c:pt>
                <c:pt idx="4">
                  <c:v>Козаченко Д.</c:v>
                </c:pt>
                <c:pt idx="5">
                  <c:v>Мазурик Р.</c:v>
                </c:pt>
              </c:strCache>
            </c:strRef>
          </c:cat>
          <c:val>
            <c:numRef>
              <c:f>'Достатній рівень'!$E$4:$E$9</c:f>
              <c:numCache>
                <c:formatCode>General</c:formatCode>
                <c:ptCount val="6"/>
                <c:pt idx="0">
                  <c:v>6</c:v>
                </c:pt>
                <c:pt idx="1">
                  <c:v>7</c:v>
                </c:pt>
                <c:pt idx="2">
                  <c:v>7</c:v>
                </c:pt>
                <c:pt idx="3">
                  <c:v>11</c:v>
                </c:pt>
                <c:pt idx="4">
                  <c:v>5</c:v>
                </c:pt>
                <c:pt idx="5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662-461C-986E-9C7B291F05A5}"/>
            </c:ext>
          </c:extLst>
        </c:ser>
        <c:ser>
          <c:idx val="4"/>
          <c:order val="4"/>
          <c:tx>
            <c:strRef>
              <c:f>'Достатній рівень'!$F$2:$F$3</c:f>
              <c:strCache>
                <c:ptCount val="1"/>
                <c:pt idx="0">
                  <c:v>Предмет ОБЖД</c:v>
                </c:pt>
              </c:strCache>
            </c:strRef>
          </c:tx>
          <c:invertIfNegative val="0"/>
          <c:cat>
            <c:strRef>
              <c:f>'Достатній рівень'!$A$4:$A$9</c:f>
              <c:strCache>
                <c:ptCount val="6"/>
                <c:pt idx="0">
                  <c:v>Белова О. </c:v>
                </c:pt>
                <c:pt idx="1">
                  <c:v>Вітрук М.</c:v>
                </c:pt>
                <c:pt idx="2">
                  <c:v>Галушко В.</c:v>
                </c:pt>
                <c:pt idx="3">
                  <c:v>Жмурко Ю.</c:v>
                </c:pt>
                <c:pt idx="4">
                  <c:v>Козаченко Д.</c:v>
                </c:pt>
                <c:pt idx="5">
                  <c:v>Мазурик Р.</c:v>
                </c:pt>
              </c:strCache>
            </c:strRef>
          </c:cat>
          <c:val>
            <c:numRef>
              <c:f>'Достатній рівень'!$F$4:$F$9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6</c:v>
                </c:pt>
                <c:pt idx="3">
                  <c:v>10</c:v>
                </c:pt>
                <c:pt idx="4">
                  <c:v>8</c:v>
                </c:pt>
                <c:pt idx="5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662-461C-986E-9C7B291F05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57230848"/>
        <c:axId val="57232384"/>
      </c:barChart>
      <c:catAx>
        <c:axId val="5723084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lang="ru-RU"/>
            </a:pPr>
            <a:endParaRPr lang="uk-UA"/>
          </a:p>
        </c:txPr>
        <c:crossAx val="57232384"/>
        <c:crosses val="autoZero"/>
        <c:auto val="1"/>
        <c:lblAlgn val="ctr"/>
        <c:lblOffset val="100"/>
        <c:noMultiLvlLbl val="0"/>
      </c:catAx>
      <c:valAx>
        <c:axId val="57232384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ru-RU"/>
            </a:pPr>
            <a:endParaRPr lang="uk-UA"/>
          </a:p>
        </c:txPr>
        <c:crossAx val="5723084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lang="ru-RU"/>
          </a:pPr>
          <a:endParaRPr lang="uk-UA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overlay val="0"/>
      <c:txPr>
        <a:bodyPr/>
        <a:lstStyle/>
        <a:p>
          <a:pPr>
            <a:defRPr lang="ru-RU"/>
          </a:pPr>
          <a:endParaRPr lang="uk-UA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Лист1!$B$1:$B$2</c:f>
              <c:strCache>
                <c:ptCount val="1"/>
                <c:pt idx="0">
                  <c:v>ФАКТОРИ, що впливають на здоров'я людини  відсотки</c:v>
                </c:pt>
              </c:strCache>
            </c:strRef>
          </c:tx>
          <c:spPr>
            <a:ln w="66675">
              <a:noFill/>
            </a:ln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ru-RU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strRef>
              <c:f>Лист1!$A$3:$A$6</c:f>
              <c:strCache>
                <c:ptCount val="4"/>
                <c:pt idx="0">
                  <c:v>Образ життя </c:v>
                </c:pt>
                <c:pt idx="1">
                  <c:v>Спадковість</c:v>
                </c:pt>
                <c:pt idx="2">
                  <c:v>Екологія</c:v>
                </c:pt>
                <c:pt idx="3">
                  <c:v>Медичне обслуговування</c:v>
                </c:pt>
              </c:strCache>
            </c:strRef>
          </c:xVal>
          <c:yVal>
            <c:numRef>
              <c:f>Лист1!$B$3:$B$6</c:f>
              <c:numCache>
                <c:formatCode>General</c:formatCode>
                <c:ptCount val="4"/>
                <c:pt idx="0">
                  <c:v>50</c:v>
                </c:pt>
                <c:pt idx="1">
                  <c:v>20</c:v>
                </c:pt>
                <c:pt idx="2">
                  <c:v>20</c:v>
                </c:pt>
                <c:pt idx="3">
                  <c:v>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B35-469B-A414-38B35FBCEE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301632"/>
        <c:axId val="57311616"/>
      </c:scatterChart>
      <c:valAx>
        <c:axId val="5730163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lang="ru-RU"/>
            </a:pPr>
            <a:endParaRPr lang="uk-UA"/>
          </a:p>
        </c:txPr>
        <c:crossAx val="57311616"/>
        <c:crosses val="autoZero"/>
        <c:crossBetween val="midCat"/>
      </c:valAx>
      <c:valAx>
        <c:axId val="5731161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ru-RU"/>
            </a:pPr>
            <a:endParaRPr lang="uk-UA"/>
          </a:p>
        </c:txPr>
        <c:crossAx val="57301632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100"/>
      </a:pPr>
      <a:endParaRPr lang="uk-UA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FA38C76-628D-49B8-8CD2-7856722F5C4D}" type="slidenum">
              <a:rPr lang="ru-RU" smtClean="0"/>
              <a:pPr/>
              <a:t>‹№›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6921F-5544-42DE-8681-9C303B4F1B4B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866D5C0-CB08-4568-BDDA-42BEEEDD475D}" type="slidenum">
              <a:rPr lang="ru-RU" smtClean="0"/>
              <a:pPr/>
              <a:t>‹№›</a:t>
            </a:fld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211CA7B-A7D5-4CC6-BFCE-E72C8CB000DC}" type="slidenum">
              <a:rPr lang="ru-RU" smtClean="0"/>
              <a:pPr/>
              <a:t>‹№›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3558666-8680-48F9-86FE-7A8A6CA2AD57}" type="slidenum">
              <a:rPr lang="ru-RU" smtClean="0"/>
              <a:pPr/>
              <a:t>‹№›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00C6C-20BB-40B8-8980-BACA03623B7F}" type="slidenum">
              <a:rPr lang="ru-RU" smtClean="0"/>
              <a:pPr/>
              <a:t>‹№›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AC5C0FB-A8A8-4667-8E88-8A682AC82613}" type="slidenum">
              <a:rPr lang="ru-RU" smtClean="0"/>
              <a:pPr/>
              <a:t>‹№›</a:t>
            </a:fld>
            <a:endParaRPr lang="ru-RU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6B9162B-75DC-4414-A92E-14C141D7CE69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6A1F7CE-CB60-44CE-A709-2C295DC88033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43ED56E-1066-40ED-A802-888EB23995F0}" type="slidenum">
              <a:rPr lang="ru-RU" smtClean="0"/>
              <a:pPr/>
              <a:t>‹№›</a:t>
            </a:fld>
            <a:endParaRPr lang="ru-RU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1418FBD-286C-4274-9EA2-4651AA01FE07}" type="slidenum">
              <a:rPr lang="ru-RU" smtClean="0"/>
              <a:pPr/>
              <a:t>‹№›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B9B2F45-E4E9-420A-B88A-701FEA0C0319}" type="slidenum">
              <a:rPr lang="ru-RU" smtClean="0"/>
              <a:pPr/>
              <a:t>‹№›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8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42910" y="2819400"/>
            <a:ext cx="7786742" cy="2681302"/>
          </a:xfrm>
        </p:spPr>
        <p:txBody>
          <a:bodyPr>
            <a:noAutofit/>
          </a:bodyPr>
          <a:lstStyle/>
          <a:p>
            <a:r>
              <a:rPr lang="ru-RU" sz="5400" cap="none" dirty="0">
                <a:solidFill>
                  <a:schemeClr val="accent3">
                    <a:lumMod val="50000"/>
                  </a:schemeClr>
                </a:solidFill>
              </a:rPr>
              <a:t>в </a:t>
            </a:r>
            <a:r>
              <a:rPr lang="uk-UA" sz="5400" cap="none" dirty="0">
                <a:solidFill>
                  <a:schemeClr val="accent3">
                    <a:lumMod val="50000"/>
                  </a:schemeClr>
                </a:solidFill>
              </a:rPr>
              <a:t>електронній</a:t>
            </a:r>
            <a:r>
              <a:rPr lang="ru-RU" sz="5400" cap="none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uk-UA" sz="5400" cap="none" dirty="0">
                <a:solidFill>
                  <a:schemeClr val="accent3">
                    <a:lumMod val="50000"/>
                  </a:schemeClr>
                </a:solidFill>
              </a:rPr>
              <a:t>таблиці</a:t>
            </a:r>
            <a:r>
              <a:rPr lang="ru-RU" sz="5400" cap="none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5400" cap="none" dirty="0">
                <a:solidFill>
                  <a:schemeClr val="accent3">
                    <a:lumMod val="50000"/>
                  </a:schemeClr>
                </a:solidFill>
              </a:rPr>
              <a:t>MS Excel</a:t>
            </a:r>
            <a:endParaRPr lang="ru-RU" sz="5400" cap="none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b="1" dirty="0">
                <a:solidFill>
                  <a:schemeClr val="accent3">
                    <a:lumMod val="50000"/>
                  </a:schemeClr>
                </a:solidFill>
              </a:rPr>
              <a:t>По</a:t>
            </a:r>
            <a:r>
              <a:rPr lang="uk-UA" sz="6000" b="1" dirty="0">
                <a:solidFill>
                  <a:schemeClr val="accent3">
                    <a:lumMod val="50000"/>
                  </a:schemeClr>
                </a:solidFill>
              </a:rPr>
              <a:t>будова діаграм</a:t>
            </a:r>
            <a:r>
              <a:rPr lang="ru-RU" sz="6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uk-UA" sz="6000" b="1" dirty="0">
                <a:solidFill>
                  <a:schemeClr val="accent3">
                    <a:lumMod val="50000"/>
                  </a:schemeClr>
                </a:solidFill>
              </a:rPr>
              <a:t>і графіків</a:t>
            </a:r>
            <a:endParaRPr lang="ru-RU" sz="6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55650" y="333375"/>
            <a:ext cx="7772400" cy="820738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uk-UA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7.  Кільцева діаграма. </a:t>
            </a:r>
            <a:endParaRPr lang="ru-RU" sz="2000" b="1" dirty="0">
              <a:latin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-428660" y="1428736"/>
          <a:ext cx="5357850" cy="385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4429124" y="357187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4213" y="404813"/>
            <a:ext cx="7772400" cy="820737"/>
          </a:xfrm>
        </p:spPr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r>
              <a:rPr lang="uk-UA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8. Пелюсткова діаграма. </a:t>
            </a:r>
            <a:endParaRPr lang="uk-UA" sz="2000" b="1" dirty="0">
              <a:latin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0" y="1357298"/>
          <a:ext cx="4714908" cy="3214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3714744" y="2643182"/>
          <a:ext cx="5272090" cy="3705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277813"/>
            <a:ext cx="8401080" cy="793733"/>
          </a:xfrm>
        </p:spPr>
        <p:txBody>
          <a:bodyPr/>
          <a:lstStyle/>
          <a:p>
            <a:pPr algn="l">
              <a:lnSpc>
                <a:spcPct val="50000"/>
              </a:lnSpc>
            </a:pPr>
            <a:r>
              <a:rPr lang="uk-UA" sz="3200" b="1" dirty="0">
                <a:solidFill>
                  <a:schemeClr val="accent3">
                    <a:lumMod val="50000"/>
                  </a:schemeClr>
                </a:solidFill>
              </a:rPr>
              <a:t>9. Поверхнева діаграма. </a:t>
            </a:r>
            <a:endParaRPr lang="uk-UA" sz="2000" b="1" dirty="0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0" y="1428736"/>
          <a:ext cx="4914900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4214810" y="3500438"/>
          <a:ext cx="4710108" cy="3067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uk-UA" sz="3200" b="1" dirty="0">
                <a:solidFill>
                  <a:schemeClr val="accent3">
                    <a:lumMod val="50000"/>
                  </a:schemeClr>
                </a:solidFill>
              </a:rPr>
              <a:t>10. </a:t>
            </a:r>
            <a:r>
              <a:rPr lang="uk-UA" sz="3200" b="1" dirty="0" err="1">
                <a:solidFill>
                  <a:schemeClr val="accent3">
                    <a:lumMod val="50000"/>
                  </a:schemeClr>
                </a:solidFill>
              </a:rPr>
              <a:t>Бульбашкова</a:t>
            </a:r>
            <a:r>
              <a:rPr lang="uk-UA" sz="3200" b="1" dirty="0">
                <a:solidFill>
                  <a:schemeClr val="accent3">
                    <a:lumMod val="50000"/>
                  </a:schemeClr>
                </a:solidFill>
              </a:rPr>
              <a:t> діаграма. </a:t>
            </a: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4714876" y="3643314"/>
          <a:ext cx="4176723" cy="2676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0" y="1571612"/>
          <a:ext cx="5000660" cy="34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uk-UA" sz="3200" b="1" dirty="0">
                <a:solidFill>
                  <a:schemeClr val="accent3">
                    <a:lumMod val="50000"/>
                  </a:schemeClr>
                </a:solidFill>
              </a:rPr>
              <a:t>11. Біржова діаграма. </a:t>
            </a: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285720" y="164305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4500562" y="3643314"/>
          <a:ext cx="4286248" cy="2600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1188" y="404813"/>
            <a:ext cx="7772400" cy="892175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None/>
            </a:pPr>
            <a:r>
              <a:rPr lang="uk-UA" sz="5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Циліндрична</a:t>
            </a:r>
            <a:endParaRPr lang="uk-UA" sz="5400" b="1" dirty="0">
              <a:latin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285720" y="1428736"/>
          <a:ext cx="4286280" cy="314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4071934" y="2714620"/>
          <a:ext cx="4838708" cy="34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55650" y="333375"/>
            <a:ext cx="7772400" cy="7493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sz="5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Конічна</a:t>
            </a:r>
            <a:endParaRPr lang="uk-UA" sz="5400" b="1" dirty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dirty="0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285720" y="1428736"/>
          <a:ext cx="4500594" cy="33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4357686" y="2000240"/>
          <a:ext cx="4572032" cy="4324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4213" y="476250"/>
            <a:ext cx="7772400" cy="7493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sz="5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Пірамідальна</a:t>
            </a:r>
            <a:endParaRPr lang="ru-RU" sz="5400" b="1" dirty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dirty="0"/>
          </a:p>
          <a:p>
            <a:pPr>
              <a:lnSpc>
                <a:spcPct val="80000"/>
              </a:lnSpc>
            </a:pPr>
            <a:endParaRPr lang="ru-RU" dirty="0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214282" y="1500174"/>
          <a:ext cx="4714908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4572000" y="3071810"/>
          <a:ext cx="4286248" cy="3243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sz="6600" cap="none" dirty="0">
                <a:solidFill>
                  <a:schemeClr val="accent3">
                    <a:lumMod val="50000"/>
                  </a:schemeClr>
                </a:solidFill>
              </a:rPr>
              <a:t>діаграми</a:t>
            </a:r>
            <a:endParaRPr lang="ru-RU" sz="6600" cap="none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sz="6600" b="1" dirty="0">
                <a:solidFill>
                  <a:schemeClr val="accent3">
                    <a:lumMod val="50000"/>
                  </a:schemeClr>
                </a:solidFill>
              </a:rPr>
              <a:t>Етапи створення</a:t>
            </a:r>
            <a:endParaRPr lang="ru-RU" sz="66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24" y="142852"/>
            <a:ext cx="7772400" cy="785818"/>
          </a:xfrm>
        </p:spPr>
        <p:txBody>
          <a:bodyPr>
            <a:normAutofit/>
          </a:bodyPr>
          <a:lstStyle/>
          <a:p>
            <a:pPr algn="l"/>
            <a:r>
              <a:rPr lang="uk-UA" sz="3200" b="1" dirty="0">
                <a:solidFill>
                  <a:schemeClr val="accent3">
                    <a:lumMod val="50000"/>
                  </a:schemeClr>
                </a:solidFill>
              </a:rPr>
              <a:t>1. Побудувати таблицю даних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19097" r="58333" b="47917"/>
          <a:stretch>
            <a:fillRect/>
          </a:stretch>
        </p:blipFill>
        <p:spPr bwMode="auto">
          <a:xfrm>
            <a:off x="785786" y="1785926"/>
            <a:ext cx="7215238" cy="4284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-32" y="71438"/>
            <a:ext cx="9001188" cy="1428736"/>
          </a:xfrm>
        </p:spPr>
        <p:txBody>
          <a:bodyPr>
            <a:normAutofit/>
          </a:bodyPr>
          <a:lstStyle/>
          <a:p>
            <a:pPr marL="1524000" indent="-1439863">
              <a:buFont typeface="Wingdings" pitchFamily="2" charset="2"/>
              <a:buNone/>
            </a:pPr>
            <a:r>
              <a:rPr lang="uk-UA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Діаграма</a:t>
            </a:r>
            <a:r>
              <a:rPr lang="uk-UA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</a:rPr>
              <a:t>– </a:t>
            </a:r>
            <a:r>
              <a:rPr lang="uk-UA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це представлення даних таблиці в графічному вигляді, які використовуються для аналізу і порівняння даних.</a:t>
            </a: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214282" y="1500174"/>
          <a:ext cx="4286280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4572000" y="1571612"/>
          <a:ext cx="4357686" cy="328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571472" y="3929066"/>
          <a:ext cx="4643470" cy="275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Graphic spid="12" grpId="0">
        <p:bldAsOne/>
      </p:bldGraphic>
      <p:bldGraphic spid="13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6" name="Rectangle 6"/>
          <p:cNvSpPr>
            <a:spLocks noGrp="1" noChangeArrowheads="1"/>
          </p:cNvSpPr>
          <p:nvPr>
            <p:ph type="title"/>
          </p:nvPr>
        </p:nvSpPr>
        <p:spPr>
          <a:xfrm>
            <a:off x="214282" y="228600"/>
            <a:ext cx="8786874" cy="1057260"/>
          </a:xfrm>
        </p:spPr>
        <p:txBody>
          <a:bodyPr>
            <a:noAutofit/>
          </a:bodyPr>
          <a:lstStyle/>
          <a:p>
            <a:pPr algn="l"/>
            <a:r>
              <a:rPr lang="uk-UA" sz="3200" b="1" dirty="0">
                <a:solidFill>
                  <a:schemeClr val="accent3">
                    <a:lumMod val="50000"/>
                  </a:schemeClr>
                </a:solidFill>
              </a:rPr>
              <a:t>2. Виділити необхідні для побудови діаграми дані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t="19097" r="55078" b="44444"/>
          <a:stretch>
            <a:fillRect/>
          </a:stretch>
        </p:blipFill>
        <p:spPr bwMode="auto">
          <a:xfrm>
            <a:off x="428596" y="1531229"/>
            <a:ext cx="8001056" cy="4870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7" name="Rectangle 13"/>
          <p:cNvSpPr>
            <a:spLocks noGrp="1" noChangeArrowheads="1"/>
          </p:cNvSpPr>
          <p:nvPr>
            <p:ph type="title"/>
          </p:nvPr>
        </p:nvSpPr>
        <p:spPr>
          <a:xfrm>
            <a:off x="214282" y="228600"/>
            <a:ext cx="8786874" cy="985822"/>
          </a:xfrm>
        </p:spPr>
        <p:txBody>
          <a:bodyPr>
            <a:noAutofit/>
          </a:bodyPr>
          <a:lstStyle/>
          <a:p>
            <a:pPr marL="985838" indent="-985838" algn="l"/>
            <a:r>
              <a:rPr lang="uk-UA" sz="3200" b="1" dirty="0">
                <a:solidFill>
                  <a:schemeClr val="accent3">
                    <a:lumMod val="50000"/>
                  </a:schemeClr>
                </a:solidFill>
              </a:rPr>
              <a:t>3. Вибрати інтерактивну вкладку   </a:t>
            </a:r>
            <a:r>
              <a:rPr lang="uk-UA" sz="3200" b="1" i="1" dirty="0">
                <a:solidFill>
                  <a:schemeClr val="accent3">
                    <a:lumMod val="50000"/>
                  </a:schemeClr>
                </a:solidFill>
              </a:rPr>
              <a:t>Вставлення</a:t>
            </a:r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1714480" y="4429132"/>
            <a:ext cx="721520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Обрати потрібний тип діаграми і натиснути відповідну кнопку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t="2604" r="33593" b="83507"/>
          <a:stretch>
            <a:fillRect/>
          </a:stretch>
        </p:blipFill>
        <p:spPr bwMode="auto">
          <a:xfrm>
            <a:off x="0" y="1928802"/>
            <a:ext cx="9108345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756" name="Line 12"/>
          <p:cNvSpPr>
            <a:spLocks noChangeShapeType="1"/>
          </p:cNvSpPr>
          <p:nvPr/>
        </p:nvSpPr>
        <p:spPr bwMode="auto">
          <a:xfrm flipH="1" flipV="1">
            <a:off x="5572132" y="3000372"/>
            <a:ext cx="431800" cy="129698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8" grpId="0"/>
      <p:bldP spid="3175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142852"/>
            <a:ext cx="8699404" cy="1200136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/>
              <a:t>4</a:t>
            </a:r>
            <a:r>
              <a:rPr lang="uk-UA" sz="3600" b="1" dirty="0">
                <a:solidFill>
                  <a:schemeClr val="accent3">
                    <a:lumMod val="50000"/>
                  </a:schemeClr>
                </a:solidFill>
              </a:rPr>
              <a:t>. Обрати вигляд діаграми з запропонованого набору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7344" t="5208" r="33593" b="59201"/>
          <a:stretch>
            <a:fillRect/>
          </a:stretch>
        </p:blipFill>
        <p:spPr bwMode="auto">
          <a:xfrm>
            <a:off x="1071538" y="1458502"/>
            <a:ext cx="7072362" cy="483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928662" y="3714752"/>
            <a:ext cx="2000264" cy="25717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>
                <a:solidFill>
                  <a:schemeClr val="accent3">
                    <a:lumMod val="50000"/>
                  </a:schemeClr>
                </a:solidFill>
              </a:rPr>
              <a:t>В результаті  одержимо діаграму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t="19097" r="23828" b="11458"/>
          <a:stretch>
            <a:fillRect/>
          </a:stretch>
        </p:blipFill>
        <p:spPr bwMode="auto">
          <a:xfrm>
            <a:off x="1000100" y="1285860"/>
            <a:ext cx="7417915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>
                <a:solidFill>
                  <a:schemeClr val="accent3">
                    <a:lumMod val="50000"/>
                  </a:schemeClr>
                </a:solidFill>
              </a:rPr>
              <a:t>Діаграма містить такі елементи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7109" t="40799" r="25781" b="25347"/>
          <a:stretch>
            <a:fillRect/>
          </a:stretch>
        </p:blipFill>
        <p:spPr bwMode="auto">
          <a:xfrm>
            <a:off x="1857356" y="2071678"/>
            <a:ext cx="5220469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6" name="Группа 45"/>
          <p:cNvGrpSpPr/>
          <p:nvPr/>
        </p:nvGrpSpPr>
        <p:grpSpPr>
          <a:xfrm>
            <a:off x="285720" y="1285860"/>
            <a:ext cx="2857520" cy="857257"/>
            <a:chOff x="285720" y="1285860"/>
            <a:chExt cx="2857520" cy="857257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285720" y="1285860"/>
              <a:ext cx="2857520" cy="46166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uk-UA" sz="2400" i="1" dirty="0">
                  <a:latin typeface="+mj-lt"/>
                </a:rPr>
                <a:t>область діаграми</a:t>
              </a:r>
              <a:endParaRPr lang="ru-RU" sz="2400" dirty="0">
                <a:latin typeface="+mj-lt"/>
              </a:endParaRPr>
            </a:p>
          </p:txBody>
        </p:sp>
        <p:cxnSp>
          <p:nvCxnSpPr>
            <p:cNvPr id="17" name="Прямая со стрелкой 16"/>
            <p:cNvCxnSpPr>
              <a:stCxn id="9" idx="2"/>
            </p:cNvCxnSpPr>
            <p:nvPr/>
          </p:nvCxnSpPr>
          <p:spPr>
            <a:xfrm rot="16200000" flipH="1">
              <a:off x="1659561" y="1802444"/>
              <a:ext cx="395593" cy="28575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47" name="Группа 46"/>
          <p:cNvGrpSpPr/>
          <p:nvPr/>
        </p:nvGrpSpPr>
        <p:grpSpPr>
          <a:xfrm>
            <a:off x="4929190" y="1500174"/>
            <a:ext cx="3857652" cy="857255"/>
            <a:chOff x="4929190" y="1500174"/>
            <a:chExt cx="3857652" cy="857255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6286512" y="1500174"/>
              <a:ext cx="2500330" cy="46166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uk-UA" sz="2400" i="1" dirty="0">
                  <a:latin typeface="+mj-lt"/>
                </a:rPr>
                <a:t>назва діаграми</a:t>
              </a:r>
              <a:endParaRPr lang="ru-RU" sz="2400" dirty="0">
                <a:latin typeface="+mj-lt"/>
              </a:endParaRPr>
            </a:p>
          </p:txBody>
        </p:sp>
        <p:cxnSp>
          <p:nvCxnSpPr>
            <p:cNvPr id="18" name="Прямая со стрелкой 17"/>
            <p:cNvCxnSpPr>
              <a:stCxn id="13" idx="1"/>
            </p:cNvCxnSpPr>
            <p:nvPr/>
          </p:nvCxnSpPr>
          <p:spPr>
            <a:xfrm rot="10800000" flipV="1">
              <a:off x="4929190" y="1731006"/>
              <a:ext cx="1357322" cy="626423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50" name="Группа 49"/>
          <p:cNvGrpSpPr/>
          <p:nvPr/>
        </p:nvGrpSpPr>
        <p:grpSpPr>
          <a:xfrm>
            <a:off x="6500826" y="4429132"/>
            <a:ext cx="2144244" cy="1104607"/>
            <a:chOff x="6500826" y="4429132"/>
            <a:chExt cx="2144244" cy="1104607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7215206" y="5072074"/>
              <a:ext cx="1429864" cy="46166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uk-UA" sz="2400" i="1" dirty="0">
                  <a:latin typeface="+mj-lt"/>
                </a:rPr>
                <a:t>легенда</a:t>
              </a:r>
              <a:endParaRPr lang="ru-RU" sz="2400" dirty="0">
                <a:latin typeface="+mj-lt"/>
              </a:endParaRPr>
            </a:p>
          </p:txBody>
        </p:sp>
        <p:cxnSp>
          <p:nvCxnSpPr>
            <p:cNvPr id="21" name="Прямая со стрелкой 20"/>
            <p:cNvCxnSpPr/>
            <p:nvPr/>
          </p:nvCxnSpPr>
          <p:spPr>
            <a:xfrm rot="16200000" flipV="1">
              <a:off x="6929730" y="4000228"/>
              <a:ext cx="714378" cy="157218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49" name="Группа 48"/>
          <p:cNvGrpSpPr/>
          <p:nvPr/>
        </p:nvGrpSpPr>
        <p:grpSpPr>
          <a:xfrm>
            <a:off x="4572000" y="3071810"/>
            <a:ext cx="4429156" cy="890293"/>
            <a:chOff x="4572000" y="3071810"/>
            <a:chExt cx="4429156" cy="890293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7072330" y="3500438"/>
              <a:ext cx="1928826" cy="46166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uk-UA" sz="2400" i="1" dirty="0">
                  <a:latin typeface="+mj-lt"/>
                </a:rPr>
                <a:t>Лінії сітки</a:t>
              </a:r>
              <a:endParaRPr lang="ru-RU" sz="2400" dirty="0">
                <a:latin typeface="+mj-lt"/>
              </a:endParaRPr>
            </a:p>
          </p:txBody>
        </p:sp>
        <p:cxnSp>
          <p:nvCxnSpPr>
            <p:cNvPr id="24" name="Прямая со стрелкой 23"/>
            <p:cNvCxnSpPr/>
            <p:nvPr/>
          </p:nvCxnSpPr>
          <p:spPr>
            <a:xfrm rot="10800000">
              <a:off x="4572000" y="3071810"/>
              <a:ext cx="2571764" cy="588023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48" name="Группа 47"/>
          <p:cNvGrpSpPr/>
          <p:nvPr/>
        </p:nvGrpSpPr>
        <p:grpSpPr>
          <a:xfrm>
            <a:off x="142844" y="4429132"/>
            <a:ext cx="2928958" cy="830997"/>
            <a:chOff x="142844" y="4429132"/>
            <a:chExt cx="2928958" cy="830997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42844" y="4429132"/>
              <a:ext cx="1715616" cy="83099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uk-UA" sz="2400" i="1" dirty="0">
                  <a:latin typeface="+mj-lt"/>
                </a:rPr>
                <a:t>осі діаграми</a:t>
              </a:r>
              <a:endParaRPr lang="ru-RU" sz="2400" i="1" dirty="0">
                <a:latin typeface="+mj-lt"/>
              </a:endParaRPr>
            </a:p>
          </p:txBody>
        </p:sp>
        <p:cxnSp>
          <p:nvCxnSpPr>
            <p:cNvPr id="27" name="Прямая со стрелкой 26"/>
            <p:cNvCxnSpPr/>
            <p:nvPr/>
          </p:nvCxnSpPr>
          <p:spPr>
            <a:xfrm flipV="1">
              <a:off x="1857356" y="4500570"/>
              <a:ext cx="785818" cy="57150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9" name="Прямая со стрелкой 28"/>
            <p:cNvCxnSpPr/>
            <p:nvPr/>
          </p:nvCxnSpPr>
          <p:spPr>
            <a:xfrm flipV="1">
              <a:off x="1857356" y="4929198"/>
              <a:ext cx="1214446" cy="14287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51" name="Группа 50"/>
          <p:cNvGrpSpPr/>
          <p:nvPr/>
        </p:nvGrpSpPr>
        <p:grpSpPr>
          <a:xfrm>
            <a:off x="2285985" y="3857628"/>
            <a:ext cx="4071965" cy="2461930"/>
            <a:chOff x="2285985" y="3857628"/>
            <a:chExt cx="4071965" cy="246193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2643174" y="5857893"/>
              <a:ext cx="3714776" cy="46166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uk-UA" sz="2400" i="1" dirty="0">
                  <a:latin typeface="+mj-lt"/>
                </a:rPr>
                <a:t>назви осей діаграми</a:t>
              </a:r>
              <a:endParaRPr lang="ru-RU" sz="2400" dirty="0">
                <a:latin typeface="+mj-lt"/>
              </a:endParaRPr>
            </a:p>
          </p:txBody>
        </p:sp>
        <p:cxnSp>
          <p:nvCxnSpPr>
            <p:cNvPr id="31" name="Прямая со стрелкой 30"/>
            <p:cNvCxnSpPr>
              <a:stCxn id="12" idx="0"/>
            </p:cNvCxnSpPr>
            <p:nvPr/>
          </p:nvCxnSpPr>
          <p:spPr>
            <a:xfrm rot="16200000" flipV="1">
              <a:off x="2393141" y="3750472"/>
              <a:ext cx="2000265" cy="221457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4" name="Прямая со стрелкой 33"/>
            <p:cNvCxnSpPr>
              <a:stCxn id="12" idx="0"/>
            </p:cNvCxnSpPr>
            <p:nvPr/>
          </p:nvCxnSpPr>
          <p:spPr>
            <a:xfrm rot="5400000" flipH="1" flipV="1">
              <a:off x="4286249" y="5643578"/>
              <a:ext cx="428629" cy="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>
                <a:solidFill>
                  <a:schemeClr val="accent3">
                    <a:lumMod val="50000"/>
                  </a:schemeClr>
                </a:solidFill>
              </a:rPr>
              <a:t>Редагування діаграми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57158" y="1500175"/>
            <a:ext cx="4643470" cy="1428760"/>
          </a:xfrm>
        </p:spPr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r>
              <a:rPr lang="uk-UA" sz="2800" dirty="0">
                <a:latin typeface="Times New Roman" pitchFamily="18" charset="0"/>
              </a:rPr>
              <a:t>Зміна параметрів діаграми відбувається з допомогою команд </a:t>
            </a:r>
            <a:r>
              <a:rPr lang="uk-UA" sz="2800" b="1" dirty="0">
                <a:latin typeface="Times New Roman" pitchFamily="18" charset="0"/>
              </a:rPr>
              <a:t>контекстного меню</a:t>
            </a:r>
            <a:r>
              <a:rPr lang="uk-UA" sz="2800" dirty="0">
                <a:latin typeface="Times New Roman" pitchFamily="18" charset="0"/>
              </a:rPr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74219" t="31250" r="2994" b="31423"/>
          <a:stretch>
            <a:fillRect/>
          </a:stretch>
        </p:blipFill>
        <p:spPr bwMode="auto">
          <a:xfrm>
            <a:off x="5150149" y="1643050"/>
            <a:ext cx="3779569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85720" y="3429000"/>
            <a:ext cx="478634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 typeface="Wingdings" pitchFamily="2" charset="2"/>
              <a:buNone/>
            </a:pPr>
            <a:r>
              <a:rPr lang="uk-UA" sz="2800" dirty="0">
                <a:latin typeface="Times New Roman" pitchFamily="18" charset="0"/>
              </a:rPr>
              <a:t>Можна змінювати</a:t>
            </a:r>
          </a:p>
          <a:p>
            <a:pPr marL="985838" indent="0">
              <a:buFont typeface="Arial" pitchFamily="34" charset="0"/>
              <a:buChar char="•"/>
            </a:pPr>
            <a:r>
              <a:rPr lang="uk-UA" sz="2800" dirty="0">
                <a:latin typeface="Times New Roman" pitchFamily="18" charset="0"/>
              </a:rPr>
              <a:t>  заголовки, </a:t>
            </a:r>
          </a:p>
          <a:p>
            <a:pPr marL="985838" indent="0">
              <a:buFont typeface="Arial" pitchFamily="34" charset="0"/>
              <a:buChar char="•"/>
            </a:pPr>
            <a:r>
              <a:rPr lang="uk-UA" sz="2800" dirty="0">
                <a:latin typeface="Times New Roman" pitchFamily="18" charset="0"/>
              </a:rPr>
              <a:t>  легенду, </a:t>
            </a:r>
          </a:p>
          <a:p>
            <a:pPr marL="985838" indent="0">
              <a:buFont typeface="Arial" pitchFamily="34" charset="0"/>
              <a:buChar char="•"/>
            </a:pPr>
            <a:r>
              <a:rPr lang="uk-UA" sz="2800" dirty="0">
                <a:latin typeface="Times New Roman" pitchFamily="18" charset="0"/>
              </a:rPr>
              <a:t> підписи рядів і даних.</a:t>
            </a:r>
          </a:p>
          <a:p>
            <a:pPr marL="0" indent="0">
              <a:buNone/>
            </a:pPr>
            <a:r>
              <a:rPr lang="uk-UA" sz="2800" dirty="0">
                <a:latin typeface="Times New Roman" pitchFamily="18" charset="0"/>
              </a:rPr>
              <a:t> Можна додавати нові дані для побудови діаграм тощо</a:t>
            </a:r>
            <a:r>
              <a:rPr lang="ru-RU" sz="2800" dirty="0"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r="12200" b="83403"/>
          <a:stretch>
            <a:fillRect/>
          </a:stretch>
        </p:blipFill>
        <p:spPr bwMode="auto">
          <a:xfrm>
            <a:off x="74122" y="2500306"/>
            <a:ext cx="906991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71414"/>
            <a:ext cx="8534400" cy="758952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chemeClr val="accent3">
                    <a:lumMod val="50000"/>
                  </a:schemeClr>
                </a:solidFill>
              </a:rPr>
              <a:t>Редагування діаграми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 r="12200" b="83403"/>
          <a:stretch>
            <a:fillRect/>
          </a:stretch>
        </p:blipFill>
        <p:spPr bwMode="auto">
          <a:xfrm>
            <a:off x="74091" y="1000108"/>
            <a:ext cx="9069909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3" name="Группа 12"/>
          <p:cNvGrpSpPr/>
          <p:nvPr/>
        </p:nvGrpSpPr>
        <p:grpSpPr>
          <a:xfrm>
            <a:off x="0" y="3786190"/>
            <a:ext cx="3324844" cy="2585283"/>
            <a:chOff x="0" y="3714752"/>
            <a:chExt cx="3324844" cy="2585283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4"/>
            <a:srcRect l="10937" t="25694" r="40885" b="32639"/>
            <a:stretch>
              <a:fillRect/>
            </a:stretch>
          </p:blipFill>
          <p:spPr bwMode="auto">
            <a:xfrm>
              <a:off x="0" y="4143380"/>
              <a:ext cx="3324844" cy="2156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Стрелка вниз 9"/>
            <p:cNvSpPr/>
            <p:nvPr/>
          </p:nvSpPr>
          <p:spPr>
            <a:xfrm>
              <a:off x="642910" y="3714752"/>
              <a:ext cx="285752" cy="42862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1428728" y="3786190"/>
            <a:ext cx="3434251" cy="2286016"/>
            <a:chOff x="1500166" y="3786190"/>
            <a:chExt cx="3434251" cy="2286016"/>
          </a:xfrm>
        </p:grpSpPr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5"/>
            <a:srcRect l="5859" t="19965" r="46615" b="44444"/>
            <a:stretch>
              <a:fillRect/>
            </a:stretch>
          </p:blipFill>
          <p:spPr bwMode="auto">
            <a:xfrm>
              <a:off x="1500166" y="4143380"/>
              <a:ext cx="3434251" cy="1928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Стрелка вниз 10"/>
            <p:cNvSpPr/>
            <p:nvPr/>
          </p:nvSpPr>
          <p:spPr>
            <a:xfrm>
              <a:off x="2071670" y="3786190"/>
              <a:ext cx="285752" cy="42862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2857488" y="3786190"/>
            <a:ext cx="1714512" cy="2143140"/>
            <a:chOff x="2857488" y="3786190"/>
            <a:chExt cx="1714512" cy="2143140"/>
          </a:xfrm>
        </p:grpSpPr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6"/>
            <a:srcRect l="27865" t="5729" r="56510" b="72570"/>
            <a:stretch>
              <a:fillRect/>
            </a:stretch>
          </p:blipFill>
          <p:spPr bwMode="auto">
            <a:xfrm>
              <a:off x="2857488" y="4143380"/>
              <a:ext cx="1714512" cy="1785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Стрелка вниз 11"/>
            <p:cNvSpPr/>
            <p:nvPr/>
          </p:nvSpPr>
          <p:spPr>
            <a:xfrm>
              <a:off x="3643306" y="3786190"/>
              <a:ext cx="285752" cy="42862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4" y="71414"/>
            <a:ext cx="8858312" cy="914384"/>
          </a:xfrm>
        </p:spPr>
        <p:txBody>
          <a:bodyPr>
            <a:normAutofit/>
          </a:bodyPr>
          <a:lstStyle/>
          <a:p>
            <a:r>
              <a:rPr lang="ru-RU" sz="2400" b="1" dirty="0"/>
              <a:t> </a:t>
            </a:r>
            <a:r>
              <a:rPr lang="uk-UA" sz="2400" b="1" dirty="0">
                <a:solidFill>
                  <a:schemeClr val="accent3">
                    <a:lumMod val="50000"/>
                  </a:schemeClr>
                </a:solidFill>
              </a:rPr>
              <a:t>Готову діаграму можна розмістити на окремому аркуші або на аркуші разом з даними.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 l="44271" b="83507"/>
          <a:stretch>
            <a:fillRect/>
          </a:stretch>
        </p:blipFill>
        <p:spPr bwMode="auto">
          <a:xfrm>
            <a:off x="2786050" y="1285860"/>
            <a:ext cx="6115048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/>
          <a:srcRect l="73568" t="56423" r="3645" b="16667"/>
          <a:stretch>
            <a:fillRect/>
          </a:stretch>
        </p:blipFill>
        <p:spPr bwMode="auto">
          <a:xfrm>
            <a:off x="428596" y="1071546"/>
            <a:ext cx="2500330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/>
          <a:srcRect l="8557" t="25670" r="48568" b="53125"/>
          <a:stretch>
            <a:fillRect/>
          </a:stretch>
        </p:blipFill>
        <p:spPr bwMode="auto">
          <a:xfrm>
            <a:off x="571472" y="3000372"/>
            <a:ext cx="8215371" cy="304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 l="37215" t="43997" r="56820" b="54015"/>
          <a:stretch>
            <a:fillRect/>
          </a:stretch>
        </p:blipFill>
        <p:spPr bwMode="auto">
          <a:xfrm>
            <a:off x="6072198" y="5643578"/>
            <a:ext cx="1143008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8372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 rot="16200000">
            <a:off x="8214545" y="5715809"/>
            <a:ext cx="544512" cy="40005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8000" b="1" dirty="0">
                <a:solidFill>
                  <a:schemeClr val="accent3">
                    <a:lumMod val="50000"/>
                  </a:schemeClr>
                </a:solidFill>
              </a:rPr>
              <a:t>Типи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85852" y="3357562"/>
            <a:ext cx="67151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80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діаграм</a:t>
            </a:r>
            <a:endParaRPr lang="ru-RU" sz="8000" dirty="0">
              <a:latin typeface="+mj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42844" y="142852"/>
            <a:ext cx="8858312" cy="1301745"/>
          </a:xfrm>
        </p:spPr>
        <p:txBody>
          <a:bodyPr>
            <a:normAutofit/>
          </a:bodyPr>
          <a:lstStyle/>
          <a:p>
            <a:pPr lvl="0" indent="-80963">
              <a:buNone/>
            </a:pP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1.   </a:t>
            </a:r>
            <a:r>
              <a:rPr lang="uk-UA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Стовпчаста діаграма</a:t>
            </a:r>
            <a:r>
              <a:rPr lang="uk-UA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.</a:t>
            </a:r>
            <a:r>
              <a:rPr lang="uk-UA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uk-UA" sz="2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Її зручно використовувати, коли необхідно отримати наочну порівняльну характеристику </a:t>
            </a:r>
            <a:r>
              <a:rPr lang="uk-UA" sz="2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одночасно в кількох рядках і стовпчиках таблиці.</a:t>
            </a:r>
            <a:endParaRPr lang="uk-UA" sz="28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714348" y="1714488"/>
          <a:ext cx="7786742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0"/>
            <a:ext cx="8786874" cy="1785926"/>
          </a:xfrm>
        </p:spPr>
        <p:txBody>
          <a:bodyPr>
            <a:normAutofit/>
          </a:bodyPr>
          <a:lstStyle/>
          <a:p>
            <a:pPr indent="-80963">
              <a:buNone/>
            </a:pP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2. </a:t>
            </a:r>
            <a:r>
              <a:rPr lang="uk-UA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Секторна (кругова) діаграма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uk-UA" sz="2000" b="1" dirty="0"/>
              <a:t>показує співвідношення частин у цілому. На кругову діаграму виводяться співвідношення показників, розміщених в одному рядку або стовпчику.</a:t>
            </a:r>
            <a:endParaRPr lang="ru-RU" sz="2000" b="1" dirty="0"/>
          </a:p>
          <a:p>
            <a:pPr indent="-80963">
              <a:buFont typeface="Wingdings" pitchFamily="2" charset="2"/>
              <a:buNone/>
            </a:pPr>
            <a:endParaRPr lang="ru-RU" sz="2000" b="1" dirty="0">
              <a:latin typeface="Times New Roman" pitchFamily="18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-214346" y="2000240"/>
          <a:ext cx="5786478" cy="3786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4786314" y="3214686"/>
          <a:ext cx="4357686" cy="3028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9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14282" y="142853"/>
            <a:ext cx="8643998" cy="1071570"/>
          </a:xfrm>
        </p:spPr>
        <p:txBody>
          <a:bodyPr>
            <a:normAutofit fontScale="92500" lnSpcReduction="10000"/>
          </a:bodyPr>
          <a:lstStyle/>
          <a:p>
            <a:pPr indent="4763">
              <a:buFont typeface="Wingdings" pitchFamily="2" charset="2"/>
              <a:buNone/>
            </a:pP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3.  </a:t>
            </a:r>
            <a:r>
              <a:rPr lang="uk-UA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Лінійчата діаграма 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(г</a:t>
            </a:r>
            <a:r>
              <a:rPr lang="uk-UA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рафік) </a:t>
            </a:r>
            <a:r>
              <a:rPr lang="uk-UA" sz="2000" b="1" dirty="0">
                <a:solidFill>
                  <a:schemeClr val="bg2">
                    <a:lumMod val="10000"/>
                  </a:schemeClr>
                </a:solidFill>
              </a:rPr>
              <a:t>краще використовувати для зображення змін показників протягом визначеного часу</a:t>
            </a:r>
            <a:endParaRPr lang="ru-RU" sz="20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500034" y="1357298"/>
          <a:ext cx="8072462" cy="4814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14282" y="260350"/>
            <a:ext cx="8643998" cy="954072"/>
          </a:xfrm>
        </p:spPr>
        <p:txBody>
          <a:bodyPr/>
          <a:lstStyle/>
          <a:p>
            <a:pPr indent="-80963">
              <a:buFont typeface="Wingdings" pitchFamily="2" charset="2"/>
              <a:buNone/>
            </a:pPr>
            <a:r>
              <a:rPr lang="uk-UA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4. Гістограма</a:t>
            </a:r>
            <a:r>
              <a:rPr lang="uk-UA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.</a:t>
            </a:r>
            <a:r>
              <a:rPr lang="uk-UA" sz="2000" b="1" dirty="0">
                <a:latin typeface="Times New Roman" pitchFamily="18" charset="0"/>
              </a:rPr>
              <a:t> </a:t>
            </a:r>
          </a:p>
          <a:p>
            <a:pPr indent="-80963">
              <a:buFont typeface="Wingdings" pitchFamily="2" charset="2"/>
              <a:buNone/>
            </a:pPr>
            <a:endParaRPr lang="ru-RU" dirty="0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571472" y="1571612"/>
          <a:ext cx="7643866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14282" y="285728"/>
            <a:ext cx="8385206" cy="928694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5.  </a:t>
            </a:r>
            <a:r>
              <a:rPr lang="uk-UA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Точкова діаграма.</a:t>
            </a:r>
            <a:r>
              <a:rPr lang="uk-UA" sz="2000" b="1" dirty="0">
                <a:latin typeface="Times New Roman" pitchFamily="18" charset="0"/>
              </a:rPr>
              <a:t> </a:t>
            </a: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214282" y="1571612"/>
          <a:ext cx="4857784" cy="314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4929190" y="3786190"/>
          <a:ext cx="4214810" cy="2457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AutoShape 3"/>
          <p:cNvSpPr>
            <a:spLocks noGrp="1" noChangeAspect="1" noChangeArrowheads="1"/>
          </p:cNvSpPr>
          <p:nvPr>
            <p:ph sz="quarter" idx="1"/>
          </p:nvPr>
        </p:nvSpPr>
        <p:spPr>
          <a:xfrm>
            <a:off x="611188" y="333375"/>
            <a:ext cx="7772400" cy="892175"/>
          </a:xfrm>
        </p:spPr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r>
              <a:rPr lang="uk-UA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6.  Діаграма з областями</a:t>
            </a: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285720" y="1428736"/>
          <a:ext cx="4286280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2857488" y="2928934"/>
          <a:ext cx="6286512" cy="4171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611</TotalTime>
  <Words>304</Words>
  <Application>Microsoft Office PowerPoint</Application>
  <PresentationFormat>Екран (4:3)</PresentationFormat>
  <Paragraphs>56</Paragraphs>
  <Slides>28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28</vt:i4>
      </vt:variant>
    </vt:vector>
  </HeadingPairs>
  <TitlesOfParts>
    <vt:vector size="34" baseType="lpstr">
      <vt:lpstr>Arial</vt:lpstr>
      <vt:lpstr>Georgia</vt:lpstr>
      <vt:lpstr>Times New Roman</vt:lpstr>
      <vt:lpstr>Wingdings</vt:lpstr>
      <vt:lpstr>Wingdings 2</vt:lpstr>
      <vt:lpstr>Официальная</vt:lpstr>
      <vt:lpstr>Побудова діаграм і графіків</vt:lpstr>
      <vt:lpstr>Презентація PowerPoint</vt:lpstr>
      <vt:lpstr>Типи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9. Поверхнева діаграма. </vt:lpstr>
      <vt:lpstr>10. Бульбашкова діаграма. </vt:lpstr>
      <vt:lpstr>11. Біржова діаграма. </vt:lpstr>
      <vt:lpstr>Презентація PowerPoint</vt:lpstr>
      <vt:lpstr>Презентація PowerPoint</vt:lpstr>
      <vt:lpstr>Презентація PowerPoint</vt:lpstr>
      <vt:lpstr>Етапи створення</vt:lpstr>
      <vt:lpstr>1. Побудувати таблицю даних</vt:lpstr>
      <vt:lpstr>2. Виділити необхідні для побудови діаграми дані</vt:lpstr>
      <vt:lpstr>3. Вибрати інтерактивну вкладку   Вставлення</vt:lpstr>
      <vt:lpstr>4. Обрати вигляд діаграми з запропонованого набору</vt:lpstr>
      <vt:lpstr>В результаті  одержимо діаграму</vt:lpstr>
      <vt:lpstr>Діаграма містить такі елементи</vt:lpstr>
      <vt:lpstr>Редагування діаграми</vt:lpstr>
      <vt:lpstr>Редагування діаграми</vt:lpstr>
      <vt:lpstr> Готову діаграму можна розмістити на окремому аркуші або на аркуші разом з даними.</vt:lpstr>
      <vt:lpstr>Презентація PowerPoint</vt:lpstr>
    </vt:vector>
  </TitlesOfParts>
  <Company>дом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Гавріна В. О.</cp:lastModifiedBy>
  <cp:revision>111</cp:revision>
  <dcterms:created xsi:type="dcterms:W3CDTF">2008-11-04T06:50:41Z</dcterms:created>
  <dcterms:modified xsi:type="dcterms:W3CDTF">2025-04-10T12:04:19Z</dcterms:modified>
</cp:coreProperties>
</file>