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72" r:id="rId1"/>
  </p:sldMasterIdLst>
  <p:notesMasterIdLst>
    <p:notesMasterId r:id="rId28"/>
  </p:notesMasterIdLst>
  <p:sldIdLst>
    <p:sldId id="364" r:id="rId2"/>
    <p:sldId id="404" r:id="rId3"/>
    <p:sldId id="406" r:id="rId4"/>
    <p:sldId id="439" r:id="rId5"/>
    <p:sldId id="419" r:id="rId6"/>
    <p:sldId id="440" r:id="rId7"/>
    <p:sldId id="420" r:id="rId8"/>
    <p:sldId id="421" r:id="rId9"/>
    <p:sldId id="422" r:id="rId10"/>
    <p:sldId id="428" r:id="rId11"/>
    <p:sldId id="429" r:id="rId12"/>
    <p:sldId id="430" r:id="rId13"/>
    <p:sldId id="434" r:id="rId14"/>
    <p:sldId id="435" r:id="rId15"/>
    <p:sldId id="431" r:id="rId16"/>
    <p:sldId id="432" r:id="rId17"/>
    <p:sldId id="433" r:id="rId18"/>
    <p:sldId id="436" r:id="rId19"/>
    <p:sldId id="437" r:id="rId20"/>
    <p:sldId id="441" r:id="rId21"/>
    <p:sldId id="444" r:id="rId22"/>
    <p:sldId id="443" r:id="rId23"/>
    <p:sldId id="438" r:id="rId24"/>
    <p:sldId id="415" r:id="rId25"/>
    <p:sldId id="427" r:id="rId26"/>
    <p:sldId id="445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66CC"/>
    <a:srgbClr val="D12205"/>
    <a:srgbClr val="BCDCFA"/>
    <a:srgbClr val="E0840A"/>
    <a:srgbClr val="B06808"/>
    <a:srgbClr val="FCB11C"/>
    <a:srgbClr val="F6A02E"/>
    <a:srgbClr val="E6BD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1" autoAdjust="0"/>
    <p:restoredTop sz="94660"/>
  </p:normalViewPr>
  <p:slideViewPr>
    <p:cSldViewPr>
      <p:cViewPr varScale="1">
        <p:scale>
          <a:sx n="83" d="100"/>
          <a:sy n="83" d="100"/>
        </p:scale>
        <p:origin x="146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88B7337-3312-4540-B2D9-72FDEA3D0EDA}" type="datetimeFigureOut">
              <a:rPr lang="ru-RU"/>
              <a:pPr>
                <a:defRPr/>
              </a:pPr>
              <a:t>28.03.2025</a:t>
            </a:fld>
            <a:endParaRPr lang="ru-RU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C455C85-D98F-4033-AF72-69C80BEA29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455C85-D98F-4033-AF72-69C80BEA29F7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412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455C85-D98F-4033-AF72-69C80BEA29F7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048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455C85-D98F-4033-AF72-69C80BEA29F7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47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DA548-833D-4FF7-AC7E-7B3DB1C05BB8}" type="datetimeFigureOut">
              <a:rPr lang="ru-RU"/>
              <a:pPr>
                <a:defRPr/>
              </a:pPr>
              <a:t>28.03.2025</a:t>
            </a:fld>
            <a:endParaRPr lang="ru-RU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A934A-A5EA-43E8-99FD-039F1E29BE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B0C60-08E9-4C80-A73B-AB212B5F296B}" type="datetimeFigureOut">
              <a:rPr lang="ru-RU"/>
              <a:pPr>
                <a:defRPr/>
              </a:pPr>
              <a:t>28.03.2025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FF238-C0FB-46B2-B1DE-3E05C17D7D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CB35B-A54B-49E9-A973-823F74697848}" type="datetimeFigureOut">
              <a:rPr lang="ru-RU"/>
              <a:pPr>
                <a:defRPr/>
              </a:pPr>
              <a:t>28.03.2025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11811-22AF-4E52-8C44-10E55FD3E8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736B1-A82F-4304-80B5-E9A1D11BE6BD}" type="datetimeFigureOut">
              <a:rPr lang="ru-RU"/>
              <a:pPr>
                <a:defRPr/>
              </a:pPr>
              <a:t>28.03.2025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C3DB1-061F-48F3-9D32-2D4DB58071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B2343-A2C3-4839-A8C3-BCB37F259F4A}" type="datetimeFigureOut">
              <a:rPr lang="ru-RU"/>
              <a:pPr>
                <a:defRPr/>
              </a:pPr>
              <a:t>28.03.2025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0B87B-C79F-44E4-8AB3-57F89A488E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8B495-C83A-479C-BB36-AE474ED3D027}" type="datetimeFigureOut">
              <a:rPr lang="ru-RU"/>
              <a:pPr>
                <a:defRPr/>
              </a:pPr>
              <a:t>28.03.2025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67E92-843D-4C03-B23C-20A0D2C226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05F73-19BB-48AF-B8F1-EEB5A69244FA}" type="datetimeFigureOut">
              <a:rPr lang="ru-RU"/>
              <a:pPr>
                <a:defRPr/>
              </a:pPr>
              <a:t>28.03.2025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D39D0-0CBC-44F6-AAF5-8D5B4C27C1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9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8F9FC-302C-4F92-B71C-8C4A3573D2EC}" type="datetimeFigureOut">
              <a:rPr lang="ru-RU"/>
              <a:pPr>
                <a:defRPr/>
              </a:pPr>
              <a:t>28.03.2025</a:t>
            </a:fld>
            <a:endParaRPr lang="ru-RU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8EBE7-B080-45B6-918B-102150C6D3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9D541-4B82-4231-ACF8-15D8E7EFCC9A}" type="datetimeFigureOut">
              <a:rPr lang="ru-RU"/>
              <a:pPr>
                <a:defRPr/>
              </a:pPr>
              <a:t>28.03.2025</a:t>
            </a:fld>
            <a:endParaRPr lang="ru-R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6F7A8-3DD0-4D39-87E5-DDAD515B2B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57898-F674-4949-8599-BCE7BB19F3E2}" type="datetimeFigureOut">
              <a:rPr lang="ru-RU"/>
              <a:pPr>
                <a:defRPr/>
              </a:pPr>
              <a:t>28.03.2025</a:t>
            </a:fld>
            <a:endParaRPr lang="ru-RU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BAC56-5B0A-406F-A04B-00C00470AF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3"/>
            <a:ext cx="2743200" cy="1162051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634AA-6F4B-4101-B00A-9D061EE7A1B5}" type="datetimeFigureOut">
              <a:rPr lang="ru-RU"/>
              <a:pPr>
                <a:defRPr/>
              </a:pPr>
              <a:t>28.03.2025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88735-CB9C-4857-B3E8-3BA6F5B928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9" y="5359403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7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33F63-138E-49C6-8610-44EA6ED2054D}" type="datetimeFigureOut">
              <a:rPr lang="ru-RU"/>
              <a:pPr>
                <a:defRPr/>
              </a:pPr>
              <a:t>28.03.2025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51B70-FF6B-48A2-BEE7-BE69B0673B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5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7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1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4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A9D6C30-235B-432B-8A48-AA1E8F1B1A5A}" type="datetimeFigureOut">
              <a:rPr lang="ru-RU"/>
              <a:pPr>
                <a:defRPr/>
              </a:pPr>
              <a:t>28.03.2025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2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D718469-60AB-449A-91E2-F10CAC9C01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2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76" r:id="rId2"/>
    <p:sldLayoutId id="214748368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7" r:id="rId9"/>
    <p:sldLayoutId id="2147483682" r:id="rId10"/>
    <p:sldLayoutId id="2147483683" r:id="rId11"/>
    <p:sldLayoutId id="214748368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dpu.org.ua/" TargetMode="External"/><Relationship Id="rId2" Type="http://schemas.openxmlformats.org/officeDocument/2006/relationships/hyperlink" Target="mailto:pk-mdpu@ukr.net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vstup.edbo.gov.ua/" TargetMode="Externa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15343" y="-171400"/>
            <a:ext cx="9144000" cy="7029400"/>
          </a:xfrm>
          <a:prstGeom prst="rect">
            <a:avLst/>
          </a:prstGeom>
          <a:gradFill flip="none" rotWithShape="1">
            <a:gsLst>
              <a:gs pos="1000">
                <a:srgbClr val="BCDCFA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одержимое 15"/>
          <p:cNvSpPr txBox="1">
            <a:spLocks/>
          </p:cNvSpPr>
          <p:nvPr/>
        </p:nvSpPr>
        <p:spPr bwMode="auto">
          <a:xfrm>
            <a:off x="467544" y="1412776"/>
            <a:ext cx="748883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lvl="0" indent="-273050" algn="ctr" eaLnBrk="0" hangingPunct="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endParaRPr kumimoji="0" lang="uk-UA" sz="40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lvl="0" indent="-273050" algn="ctr" eaLnBrk="0" hangingPunct="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kumimoji="0" lang="uk-UA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Про затвердження Правил прийому на навчання для здобуття вищої освіти в 2025 році</a:t>
            </a:r>
          </a:p>
          <a:p>
            <a:pPr algn="r"/>
            <a:endParaRPr lang="uk-UA" b="1" dirty="0" smtClean="0">
              <a:latin typeface="+mj-lt"/>
            </a:endParaRPr>
          </a:p>
          <a:p>
            <a:pPr algn="r"/>
            <a:endParaRPr lang="uk-UA" b="1" dirty="0">
              <a:latin typeface="+mj-lt"/>
            </a:endParaRPr>
          </a:p>
          <a:p>
            <a:pPr algn="r"/>
            <a:endParaRPr lang="uk-UA" b="1" dirty="0">
              <a:latin typeface="+mj-lt"/>
            </a:endParaRPr>
          </a:p>
        </p:txBody>
      </p:sp>
      <p:sp>
        <p:nvSpPr>
          <p:cNvPr id="18" name="Прямоугольник 17"/>
          <p:cNvSpPr/>
          <p:nvPr/>
        </p:nvSpPr>
        <p:spPr>
          <a:xfrm flipH="1">
            <a:off x="8583279" y="-99392"/>
            <a:ext cx="560721" cy="69573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Вс</a:t>
            </a: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/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т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у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п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 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2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0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2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</a:b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5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ea typeface="+mj-ea"/>
              <a:cs typeface="Calibri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584176" cy="967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19512" y="0"/>
            <a:ext cx="9144000" cy="6858000"/>
          </a:xfrm>
          <a:prstGeom prst="rect">
            <a:avLst/>
          </a:prstGeom>
          <a:gradFill flip="none" rotWithShape="1">
            <a:gsLst>
              <a:gs pos="1000">
                <a:srgbClr val="BCDCFA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 rot="10800000">
            <a:off x="8532440" y="0"/>
            <a:ext cx="61156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676456" y="156171"/>
            <a:ext cx="370384" cy="5649093"/>
          </a:xfrm>
        </p:spPr>
        <p:txBody>
          <a:bodyPr>
            <a:normAutofit/>
          </a:bodyPr>
          <a:lstStyle/>
          <a:p>
            <a:pPr algn="ctr"/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В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т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у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0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5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Шестиугольник 10"/>
          <p:cNvSpPr/>
          <p:nvPr/>
        </p:nvSpPr>
        <p:spPr>
          <a:xfrm>
            <a:off x="6084168" y="5661248"/>
            <a:ext cx="792088" cy="648072"/>
          </a:xfrm>
          <a:prstGeom prst="hexagon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Содержимое 15"/>
          <p:cNvSpPr txBox="1">
            <a:spLocks/>
          </p:cNvSpPr>
          <p:nvPr/>
        </p:nvSpPr>
        <p:spPr bwMode="auto">
          <a:xfrm>
            <a:off x="179512" y="936104"/>
            <a:ext cx="8352928" cy="48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buFontTx/>
              <a:buAutoNum type="arabicParenR"/>
            </a:pPr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для 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</a:rPr>
              <a:t>вступу на спеціальності 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галузей знань А Освіта  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(А1</a:t>
            </a:r>
            <a:r>
              <a:rPr lang="uk-UA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А2</a:t>
            </a:r>
            <a:r>
              <a:rPr lang="uk-UA" b="1" dirty="0">
                <a:solidFill>
                  <a:schemeClr val="accent2">
                    <a:lumMod val="50000"/>
                  </a:schemeClr>
                </a:solidFill>
              </a:rPr>
              <a:t>, А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3</a:t>
            </a:r>
            <a:r>
              <a:rPr lang="uk-UA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А4.01</a:t>
            </a:r>
            <a:r>
              <a:rPr lang="uk-UA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А4.021</a:t>
            </a:r>
            <a:r>
              <a:rPr lang="uk-UA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А4.03</a:t>
            </a:r>
            <a:r>
              <a:rPr lang="uk-UA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А4.04</a:t>
            </a:r>
            <a:r>
              <a:rPr lang="uk-UA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А4.05</a:t>
            </a:r>
            <a:r>
              <a:rPr lang="uk-UA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А4.06</a:t>
            </a:r>
            <a:r>
              <a:rPr lang="uk-UA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А4.07</a:t>
            </a:r>
            <a:r>
              <a:rPr lang="uk-UA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А4.09</a:t>
            </a:r>
            <a:r>
              <a:rPr lang="uk-UA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А4.11</a:t>
            </a:r>
            <a:r>
              <a:rPr lang="uk-UA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А4.13</a:t>
            </a:r>
            <a:r>
              <a:rPr lang="uk-UA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А4.15, А5.39, А6.01, А7)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,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B </a:t>
            </a:r>
            <a:r>
              <a:rPr lang="uk-UA" dirty="0" smtClean="0">
                <a:solidFill>
                  <a:schemeClr val="tx2"/>
                </a:solidFill>
              </a:rPr>
              <a:t>Культура</a:t>
            </a:r>
            <a:r>
              <a:rPr lang="uk-UA" dirty="0">
                <a:solidFill>
                  <a:schemeClr val="tx2"/>
                </a:solidFill>
              </a:rPr>
              <a:t>, мистецтво та гуманітарні </a:t>
            </a:r>
            <a:r>
              <a:rPr lang="uk-UA" dirty="0" smtClean="0">
                <a:solidFill>
                  <a:schemeClr val="tx2"/>
                </a:solidFill>
              </a:rPr>
              <a:t>науки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b="1" dirty="0" smtClean="0">
                <a:solidFill>
                  <a:schemeClr val="tx2"/>
                </a:solidFill>
              </a:rPr>
              <a:t>(B9</a:t>
            </a:r>
            <a:r>
              <a:rPr lang="uk-UA" b="1" dirty="0" smtClean="0">
                <a:solidFill>
                  <a:schemeClr val="tx2"/>
                </a:solidFill>
              </a:rPr>
              <a:t>,</a:t>
            </a:r>
            <a:r>
              <a:rPr lang="en-US" b="1" dirty="0" smtClean="0">
                <a:solidFill>
                  <a:schemeClr val="tx2"/>
                </a:solidFill>
              </a:rPr>
              <a:t> B10</a:t>
            </a:r>
            <a:r>
              <a:rPr lang="uk-UA" b="1" dirty="0" smtClean="0">
                <a:solidFill>
                  <a:schemeClr val="tx2"/>
                </a:solidFill>
              </a:rPr>
              <a:t>,</a:t>
            </a:r>
            <a:r>
              <a:rPr lang="en-US" b="1" dirty="0" smtClean="0">
                <a:solidFill>
                  <a:schemeClr val="tx2"/>
                </a:solidFill>
              </a:rPr>
              <a:t> B11</a:t>
            </a:r>
            <a:r>
              <a:rPr lang="uk-UA" b="1" dirty="0" smtClean="0">
                <a:solidFill>
                  <a:schemeClr val="tx2"/>
                </a:solidFill>
              </a:rPr>
              <a:t>.</a:t>
            </a:r>
            <a:r>
              <a:rPr lang="en-US" b="1" dirty="0" smtClean="0">
                <a:solidFill>
                  <a:schemeClr val="tx2"/>
                </a:solidFill>
              </a:rPr>
              <a:t>041)</a:t>
            </a:r>
            <a:r>
              <a:rPr lang="uk-UA" dirty="0" smtClean="0">
                <a:solidFill>
                  <a:schemeClr val="tx2"/>
                </a:solidFill>
              </a:rPr>
              <a:t>,</a:t>
            </a:r>
            <a:r>
              <a:rPr lang="en-US" dirty="0" smtClean="0"/>
              <a:t> </a:t>
            </a:r>
            <a:r>
              <a:rPr lang="uk-UA" dirty="0" smtClean="0">
                <a:solidFill>
                  <a:schemeClr val="tx2"/>
                </a:solidFill>
              </a:rPr>
              <a:t>С</a:t>
            </a:r>
            <a:r>
              <a:rPr lang="uk-UA" b="1" dirty="0" smtClean="0">
                <a:solidFill>
                  <a:schemeClr val="tx2"/>
                </a:solidFill>
              </a:rPr>
              <a:t> </a:t>
            </a:r>
            <a:r>
              <a:rPr lang="uk-UA" dirty="0" smtClean="0">
                <a:solidFill>
                  <a:schemeClr val="tx2"/>
                </a:solidFill>
              </a:rPr>
              <a:t>Соціальні </a:t>
            </a:r>
            <a:r>
              <a:rPr lang="uk-UA" dirty="0">
                <a:solidFill>
                  <a:schemeClr val="tx2"/>
                </a:solidFill>
              </a:rPr>
              <a:t>науки, журналістика, інформація та міжнародні </a:t>
            </a:r>
            <a:r>
              <a:rPr lang="uk-UA" dirty="0" smtClean="0">
                <a:solidFill>
                  <a:schemeClr val="tx2"/>
                </a:solidFill>
              </a:rPr>
              <a:t>відносини 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(С1</a:t>
            </a:r>
            <a:r>
              <a:rPr lang="uk-UA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С4, С5)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dirty="0" smtClean="0">
                <a:solidFill>
                  <a:schemeClr val="tx2"/>
                </a:solidFill>
              </a:rPr>
              <a:t>D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uk-UA" dirty="0" smtClean="0">
                <a:solidFill>
                  <a:schemeClr val="tx2"/>
                </a:solidFill>
              </a:rPr>
              <a:t>Бізнес</a:t>
            </a:r>
            <a:r>
              <a:rPr lang="uk-UA" dirty="0">
                <a:solidFill>
                  <a:schemeClr val="tx2"/>
                </a:solidFill>
              </a:rPr>
              <a:t>, адміністрування та </a:t>
            </a:r>
            <a:r>
              <a:rPr lang="uk-UA" dirty="0" smtClean="0">
                <a:solidFill>
                  <a:schemeClr val="tx2"/>
                </a:solidFill>
              </a:rPr>
              <a:t>право </a:t>
            </a:r>
            <a:r>
              <a:rPr lang="uk-UA" b="1" dirty="0" smtClean="0">
                <a:solidFill>
                  <a:schemeClr val="tx2"/>
                </a:solidFill>
              </a:rPr>
              <a:t>(</a:t>
            </a:r>
            <a:r>
              <a:rPr lang="en-US" b="1" dirty="0" smtClean="0">
                <a:solidFill>
                  <a:schemeClr val="tx2"/>
                </a:solidFill>
              </a:rPr>
              <a:t>D</a:t>
            </a:r>
            <a:r>
              <a:rPr lang="uk-UA" b="1" dirty="0" smtClean="0">
                <a:solidFill>
                  <a:schemeClr val="tx2"/>
                </a:solidFill>
              </a:rPr>
              <a:t>3</a:t>
            </a:r>
            <a:r>
              <a:rPr lang="uk-UA" b="1" dirty="0">
                <a:solidFill>
                  <a:schemeClr val="tx2"/>
                </a:solidFill>
              </a:rPr>
              <a:t>)</a:t>
            </a:r>
            <a:r>
              <a:rPr lang="en-US" b="1" dirty="0" smtClean="0">
                <a:solidFill>
                  <a:schemeClr val="tx2"/>
                </a:solidFill>
              </a:rPr>
              <a:t>, </a:t>
            </a:r>
            <a:r>
              <a:rPr lang="uk-UA" b="1" dirty="0" smtClean="0">
                <a:solidFill>
                  <a:schemeClr val="tx2"/>
                </a:solidFill>
              </a:rPr>
              <a:t>             </a:t>
            </a:r>
            <a:r>
              <a:rPr lang="en-US" dirty="0" smtClean="0">
                <a:solidFill>
                  <a:schemeClr val="tx2"/>
                </a:solidFill>
              </a:rPr>
              <a:t>F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uk-UA" dirty="0">
                <a:solidFill>
                  <a:schemeClr val="tx2"/>
                </a:solidFill>
              </a:rPr>
              <a:t>Інформаційні технології</a:t>
            </a:r>
            <a:r>
              <a:rPr lang="uk-UA" dirty="0" smtClean="0">
                <a:solidFill>
                  <a:schemeClr val="tx2"/>
                </a:solidFill>
              </a:rPr>
              <a:t> </a:t>
            </a:r>
            <a:r>
              <a:rPr lang="uk-UA" b="1" dirty="0" smtClean="0">
                <a:solidFill>
                  <a:schemeClr val="tx2"/>
                </a:solidFill>
              </a:rPr>
              <a:t>(</a:t>
            </a:r>
            <a:r>
              <a:rPr lang="en-US" b="1" dirty="0" smtClean="0">
                <a:solidFill>
                  <a:schemeClr val="tx2"/>
                </a:solidFill>
              </a:rPr>
              <a:t>F3</a:t>
            </a:r>
            <a:r>
              <a:rPr lang="uk-UA" b="1" dirty="0" smtClean="0">
                <a:solidFill>
                  <a:schemeClr val="tx2"/>
                </a:solidFill>
              </a:rPr>
              <a:t>)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uk-UA" dirty="0" smtClean="0">
                <a:solidFill>
                  <a:schemeClr val="tx2"/>
                </a:solidFill>
              </a:rPr>
              <a:t>І</a:t>
            </a:r>
            <a:r>
              <a:rPr lang="uk-UA" b="1" dirty="0" smtClean="0">
                <a:solidFill>
                  <a:schemeClr val="tx2"/>
                </a:solidFill>
              </a:rPr>
              <a:t> </a:t>
            </a:r>
            <a:r>
              <a:rPr lang="uk-UA" dirty="0">
                <a:solidFill>
                  <a:schemeClr val="tx2"/>
                </a:solidFill>
              </a:rPr>
              <a:t>Охорона здоров'я та соціальне забезпечення </a:t>
            </a:r>
            <a:r>
              <a:rPr lang="uk-UA" b="1" dirty="0" smtClean="0">
                <a:solidFill>
                  <a:schemeClr val="tx2"/>
                </a:solidFill>
              </a:rPr>
              <a:t>(І10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), </a:t>
            </a:r>
            <a:r>
              <a:rPr lang="en-US" dirty="0" smtClean="0">
                <a:solidFill>
                  <a:schemeClr val="tx2"/>
                </a:solidFill>
              </a:rPr>
              <a:t>J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uk-UA" dirty="0" smtClean="0">
                <a:solidFill>
                  <a:schemeClr val="tx2"/>
                </a:solidFill>
              </a:rPr>
              <a:t>Транспорт </a:t>
            </a:r>
            <a:r>
              <a:rPr lang="uk-UA" dirty="0">
                <a:solidFill>
                  <a:schemeClr val="tx2"/>
                </a:solidFill>
              </a:rPr>
              <a:t>та </a:t>
            </a:r>
            <a:r>
              <a:rPr lang="uk-UA" dirty="0" smtClean="0">
                <a:solidFill>
                  <a:schemeClr val="tx2"/>
                </a:solidFill>
              </a:rPr>
              <a:t>послуги</a:t>
            </a:r>
            <a:r>
              <a:rPr lang="en-US" dirty="0" smtClean="0"/>
              <a:t> 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J3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): </a:t>
            </a:r>
            <a:endParaRPr lang="uk-UA" b="1" dirty="0">
              <a:solidFill>
                <a:schemeClr val="accent2">
                  <a:lumMod val="50000"/>
                </a:schemeClr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uk-UA" b="1" dirty="0">
                <a:solidFill>
                  <a:schemeClr val="accent2">
                    <a:lumMod val="50000"/>
                  </a:schemeClr>
                </a:solidFill>
              </a:rPr>
              <a:t>ЄВІ 2023 або 2024 або 2025 років </a:t>
            </a:r>
            <a:endParaRPr lang="uk-UA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ЄФВВ  2025 року</a:t>
            </a:r>
          </a:p>
          <a:p>
            <a:pPr lvl="1" algn="just"/>
            <a:endParaRPr lang="uk-UA" sz="800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2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</a:rPr>
              <a:t>) </a:t>
            </a:r>
            <a:r>
              <a:rPr lang="uk-UA" dirty="0">
                <a:solidFill>
                  <a:schemeClr val="tx2">
                    <a:lumMod val="75000"/>
                  </a:schemeClr>
                </a:solidFill>
              </a:rPr>
              <a:t>для вступу на спеціальність 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</a:rPr>
              <a:t>А7 Фізична культура і 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спорт: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uk-UA" b="1" dirty="0">
                <a:solidFill>
                  <a:schemeClr val="accent2">
                    <a:lumMod val="50000"/>
                  </a:schemeClr>
                </a:solidFill>
              </a:rPr>
              <a:t>ЄВІ 2023 або 2024 або 2025 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років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ЄФВВ  </a:t>
            </a:r>
            <a:r>
              <a:rPr lang="uk-UA" b="1" dirty="0">
                <a:solidFill>
                  <a:schemeClr val="accent2">
                    <a:lumMod val="50000"/>
                  </a:schemeClr>
                </a:solidFill>
              </a:rPr>
              <a:t>2025 року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фаховий </a:t>
            </a:r>
            <a:r>
              <a:rPr lang="uk-UA" b="1">
                <a:solidFill>
                  <a:schemeClr val="accent2">
                    <a:lumMod val="50000"/>
                  </a:schemeClr>
                </a:solidFill>
              </a:rPr>
              <a:t>іспит (творчий конкурс в МДПУ)</a:t>
            </a:r>
            <a:r>
              <a:rPr lang="uk-UA" sz="800" dirty="0">
                <a:solidFill>
                  <a:schemeClr val="accent2">
                    <a:lumMod val="50000"/>
                  </a:schemeClr>
                </a:solidFill>
              </a:rPr>
              <a:t>	</a:t>
            </a:r>
          </a:p>
          <a:p>
            <a:pPr marL="0" lvl="1" algn="just"/>
            <a:r>
              <a:rPr lang="uk-UA" sz="800" dirty="0">
                <a:solidFill>
                  <a:schemeClr val="accent2">
                    <a:lumMod val="50000"/>
                  </a:schemeClr>
                </a:solidFill>
              </a:rPr>
              <a:t>	</a:t>
            </a:r>
          </a:p>
          <a:p>
            <a:endParaRPr lang="uk-UA" sz="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3) для 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</a:rPr>
              <a:t>вступу на інші 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спеціальності: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uk-UA" b="1" dirty="0">
                <a:solidFill>
                  <a:schemeClr val="accent2">
                    <a:lumMod val="50000"/>
                  </a:schemeClr>
                </a:solidFill>
              </a:rPr>
              <a:t>ЄВІ 2023 або 2024 або 2025 років </a:t>
            </a:r>
            <a:endParaRPr lang="uk-UA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фаховий іспит (в МДПУ)</a:t>
            </a:r>
            <a:r>
              <a:rPr lang="uk-UA" sz="800" dirty="0">
                <a:solidFill>
                  <a:schemeClr val="accent2">
                    <a:lumMod val="50000"/>
                  </a:schemeClr>
                </a:solidFill>
              </a:rPr>
              <a:t>	</a:t>
            </a:r>
            <a:endParaRPr lang="uk-UA" sz="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1"/>
            <a:endParaRPr lang="uk-UA" sz="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 algn="ctr"/>
            <a:endParaRPr lang="uk-UA" sz="9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lvl="1" algn="ctr"/>
            <a:r>
              <a:rPr lang="uk-UA" sz="2000" b="1" dirty="0" smtClean="0">
                <a:solidFill>
                  <a:srgbClr val="C00000"/>
                </a:solidFill>
                <a:latin typeface="Calibri" pitchFamily="34" charset="0"/>
              </a:rPr>
              <a:t>Мотиваційний </a:t>
            </a:r>
            <a:r>
              <a:rPr lang="uk-UA" sz="2000" b="1" dirty="0">
                <a:solidFill>
                  <a:srgbClr val="C00000"/>
                </a:solidFill>
                <a:latin typeface="Calibri" pitchFamily="34" charset="0"/>
              </a:rPr>
              <a:t>лист передбачається </a:t>
            </a:r>
            <a:r>
              <a:rPr lang="uk-UA" sz="2000" b="1" dirty="0" smtClean="0">
                <a:solidFill>
                  <a:srgbClr val="C00000"/>
                </a:solidFill>
                <a:latin typeface="Calibri" pitchFamily="34" charset="0"/>
              </a:rPr>
              <a:t>на всі спеціальності - і </a:t>
            </a:r>
            <a:r>
              <a:rPr lang="uk-UA" sz="2000" b="1" dirty="0">
                <a:solidFill>
                  <a:srgbClr val="C00000"/>
                </a:solidFill>
                <a:latin typeface="Calibri" pitchFamily="34" charset="0"/>
              </a:rPr>
              <a:t>на бюджет, і на </a:t>
            </a:r>
            <a:r>
              <a:rPr lang="uk-UA" sz="2000" b="1" dirty="0" smtClean="0">
                <a:solidFill>
                  <a:srgbClr val="C00000"/>
                </a:solidFill>
                <a:latin typeface="Calibri" pitchFamily="34" charset="0"/>
              </a:rPr>
              <a:t>контракт</a:t>
            </a:r>
          </a:p>
          <a:p>
            <a:pPr lvl="1" algn="ctr"/>
            <a:endParaRPr lang="uk-UA" sz="2000" dirty="0">
              <a:solidFill>
                <a:srgbClr val="C00000"/>
              </a:solidFill>
            </a:endParaRPr>
          </a:p>
          <a:p>
            <a:pPr lvl="1"/>
            <a:endParaRPr lang="uk-UA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1458" y="289773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600" b="1" cap="all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ВСТУп</a:t>
            </a:r>
            <a:r>
              <a:rPr lang="uk-UA" sz="2600" b="1" cap="all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2025: </a:t>
            </a:r>
            <a:r>
              <a:rPr lang="uk-UA" sz="26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магістратури  (НРК6)</a:t>
            </a:r>
          </a:p>
          <a:p>
            <a:pPr algn="ctr"/>
            <a:endParaRPr lang="ru-RU" sz="1000" b="1" cap="all" dirty="0">
              <a:solidFill>
                <a:schemeClr val="accent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145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278" y="0"/>
            <a:ext cx="9251504" cy="6858000"/>
          </a:xfrm>
          <a:prstGeom prst="rect">
            <a:avLst/>
          </a:prstGeom>
          <a:gradFill flip="none" rotWithShape="1">
            <a:gsLst>
              <a:gs pos="1000">
                <a:srgbClr val="BCDCFA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10800000">
            <a:off x="8532440" y="0"/>
            <a:ext cx="61156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 idx="4294967295"/>
          </p:nvPr>
        </p:nvSpPr>
        <p:spPr>
          <a:xfrm>
            <a:off x="8561659" y="155575"/>
            <a:ext cx="582342" cy="5505450"/>
          </a:xfrm>
        </p:spPr>
        <p:txBody>
          <a:bodyPr>
            <a:normAutofit/>
          </a:bodyPr>
          <a:lstStyle/>
          <a:p>
            <a:pPr algn="ctr"/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В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т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у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0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5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Содержимое 15"/>
          <p:cNvSpPr txBox="1">
            <a:spLocks/>
          </p:cNvSpPr>
          <p:nvPr/>
        </p:nvSpPr>
        <p:spPr bwMode="auto">
          <a:xfrm>
            <a:off x="251520" y="0"/>
            <a:ext cx="8064896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uk-UA" dirty="0" smtClean="0"/>
              <a:t> </a:t>
            </a:r>
            <a:r>
              <a:rPr lang="uk-UA" sz="1600" dirty="0" smtClean="0">
                <a:solidFill>
                  <a:schemeClr val="accent1">
                    <a:lumMod val="75000"/>
                  </a:schemeClr>
                </a:solidFill>
              </a:rPr>
              <a:t>Ті вступники, хто мають </a:t>
            </a:r>
            <a:r>
              <a:rPr lang="uk-UA" sz="1600" b="1" dirty="0" smtClean="0">
                <a:solidFill>
                  <a:schemeClr val="accent1">
                    <a:lumMod val="75000"/>
                  </a:schemeClr>
                </a:solidFill>
              </a:rPr>
              <a:t>диплом бакалавра </a:t>
            </a:r>
            <a:r>
              <a:rPr lang="uk-UA" sz="1600" dirty="0" smtClean="0">
                <a:solidFill>
                  <a:schemeClr val="accent1">
                    <a:lumMod val="75000"/>
                  </a:schemeClr>
                </a:solidFill>
              </a:rPr>
              <a:t>і планують вступати на спеціальності</a:t>
            </a:r>
          </a:p>
          <a:p>
            <a:endParaRPr lang="en-US" sz="800" dirty="0" smtClean="0"/>
          </a:p>
          <a:p>
            <a:pPr algn="just"/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А1 Освітні науки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А2 Дошкільна освіта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А3 Початкова освіта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А4.01 Середня освіта (Українська мова і література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А4.021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Середня освіта (Англійська мова та зарубіжна література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А4.03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Середня освіта (Історія та громадянська освіта)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А4.04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Середня освіта (Математика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А4.05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Середня освіта (Біологія та здоров’я людини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А4.06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Середня освіта (Хімія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А4.07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Середня освіта (Географія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4.09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Середня освіта (Інформатика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А4.11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Середня освіта (Фізична культура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А4.13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Середня освіта (Мистецтво. Музичне мистецтво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А4.15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Середня освіта (Природничі науки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А5.39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Професійна освіта (Цифрові технології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А6.01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Спеціальна освіта (Логопедія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А7 </a:t>
            </a:r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Фізична культура і спорт</a:t>
            </a:r>
          </a:p>
          <a:p>
            <a:pPr algn="just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B9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 та археологія</a:t>
            </a:r>
          </a:p>
          <a:p>
            <a:pPr algn="just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B10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Філософія</a:t>
            </a:r>
          </a:p>
          <a:p>
            <a:pPr algn="just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B11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041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Філологія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Германські мови та літератури (переклад включно), перша – англійська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Економіка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С4 </a:t>
            </a:r>
            <a:r>
              <a:rPr lang="uk-UA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С5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Соціологія</a:t>
            </a:r>
          </a:p>
          <a:p>
            <a:pPr algn="just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D3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Менеджмент</a:t>
            </a:r>
          </a:p>
          <a:p>
            <a:pPr algn="just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F3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Комп’ютерні науки</a:t>
            </a:r>
          </a:p>
          <a:p>
            <a:pPr algn="just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I10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Соціальна робота та консультування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J3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Туризм і </a:t>
            </a:r>
            <a:r>
              <a:rPr lang="uk-UA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рекреаці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</a:p>
          <a:p>
            <a:pPr algn="just"/>
            <a:endParaRPr lang="en-US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dirty="0" smtClean="0"/>
              <a:t>складають </a:t>
            </a:r>
            <a:r>
              <a:rPr lang="uk-UA" b="1" dirty="0" smtClean="0"/>
              <a:t>ЄВІ </a:t>
            </a:r>
            <a:r>
              <a:rPr lang="uk-UA" dirty="0" smtClean="0"/>
              <a:t>(іноземна мова + ТЗНК) та </a:t>
            </a:r>
            <a:r>
              <a:rPr lang="uk-UA" b="1" dirty="0" smtClean="0"/>
              <a:t>ЄФВВ </a:t>
            </a:r>
            <a:r>
              <a:rPr lang="uk-UA" dirty="0" smtClean="0"/>
              <a:t>(фаховий </a:t>
            </a:r>
            <a:r>
              <a:rPr lang="ru-RU" dirty="0" smtClean="0"/>
              <a:t>іспит)</a:t>
            </a:r>
            <a:endParaRPr lang="uk-UA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73050" lvl="0" indent="-273050"/>
            <a:endParaRPr lang="uk-UA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73050" lvl="0" indent="-273050"/>
            <a:endParaRPr lang="uk-UA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273050" lvl="0" indent="-273050"/>
            <a:endParaRPr lang="ru-RU" sz="6000" dirty="0">
              <a:solidFill>
                <a:schemeClr val="accent1">
                  <a:lumMod val="75000"/>
                </a:schemeClr>
              </a:solidFill>
            </a:endParaRPr>
          </a:p>
          <a:p>
            <a:pPr marL="273050" marR="0" lvl="0" indent="-27305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tabLst/>
              <a:defRPr/>
            </a:pP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245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">
                <a:srgbClr val="BCDCFA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10800000">
            <a:off x="8532440" y="0"/>
            <a:ext cx="61156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676456" y="156171"/>
            <a:ext cx="370384" cy="5505077"/>
          </a:xfrm>
        </p:spPr>
        <p:txBody>
          <a:bodyPr>
            <a:normAutofit/>
          </a:bodyPr>
          <a:lstStyle/>
          <a:p>
            <a:pPr algn="ctr"/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В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т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у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0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5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Содержимое 15"/>
          <p:cNvSpPr txBox="1">
            <a:spLocks/>
          </p:cNvSpPr>
          <p:nvPr/>
        </p:nvSpPr>
        <p:spPr bwMode="auto">
          <a:xfrm>
            <a:off x="899592" y="692695"/>
            <a:ext cx="7344816" cy="3672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uk-UA" sz="28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</a:p>
          <a:p>
            <a:pPr algn="ctr"/>
            <a:r>
              <a:rPr lang="ru-RU" sz="2400" b="1" dirty="0" smtClean="0">
                <a:solidFill>
                  <a:srgbClr val="0066CC"/>
                </a:solidFill>
              </a:rPr>
              <a:t>При </a:t>
            </a:r>
            <a:r>
              <a:rPr lang="uk-UA" sz="2400" b="1" dirty="0" smtClean="0">
                <a:solidFill>
                  <a:srgbClr val="0066CC"/>
                </a:solidFill>
              </a:rPr>
              <a:t>вступі на спеціальності</a:t>
            </a:r>
          </a:p>
          <a:p>
            <a:pPr algn="ctr"/>
            <a:endParaRPr lang="uk-UA" sz="2400" b="1" dirty="0" smtClean="0">
              <a:solidFill>
                <a:srgbClr val="0066CC"/>
              </a:solidFill>
            </a:endParaRPr>
          </a:p>
          <a:p>
            <a:endParaRPr lang="uk-UA" sz="2000" dirty="0" smtClean="0"/>
          </a:p>
          <a:p>
            <a:r>
              <a:rPr lang="uk-UA" sz="2400" b="1" dirty="0" smtClean="0"/>
              <a:t>Е1 </a:t>
            </a:r>
            <a:r>
              <a:rPr lang="uk-UA" sz="2400" b="1" dirty="0"/>
              <a:t>Біологія та біохімія</a:t>
            </a:r>
            <a:endParaRPr lang="en-US" sz="2400" b="1" dirty="0"/>
          </a:p>
          <a:p>
            <a:r>
              <a:rPr lang="uk-UA" sz="2400" b="1" dirty="0" smtClean="0"/>
              <a:t>Е2 </a:t>
            </a:r>
            <a:r>
              <a:rPr lang="uk-UA" sz="2400" b="1" dirty="0"/>
              <a:t>Екологія</a:t>
            </a:r>
            <a:endParaRPr lang="en-US" sz="2400" b="1" dirty="0"/>
          </a:p>
          <a:p>
            <a:r>
              <a:rPr lang="uk-UA" sz="2400" b="1" dirty="0" smtClean="0"/>
              <a:t>Н3 </a:t>
            </a:r>
            <a:r>
              <a:rPr lang="uk-UA" sz="2400" b="1" dirty="0"/>
              <a:t>Садово-паркове господарство</a:t>
            </a:r>
            <a:endParaRPr lang="en-US" sz="2400" b="1" dirty="0"/>
          </a:p>
          <a:p>
            <a:endParaRPr lang="uk-UA" sz="2000" dirty="0" smtClean="0"/>
          </a:p>
          <a:p>
            <a:pPr algn="ctr"/>
            <a:endParaRPr lang="uk-UA" sz="2000" dirty="0" smtClean="0"/>
          </a:p>
          <a:p>
            <a:pPr algn="ctr"/>
            <a:r>
              <a:rPr lang="uk-UA" sz="2000" dirty="0" smtClean="0"/>
              <a:t>складають </a:t>
            </a:r>
            <a:r>
              <a:rPr lang="uk-UA" sz="2000" b="1" dirty="0"/>
              <a:t>ЄВІ</a:t>
            </a:r>
            <a:r>
              <a:rPr lang="uk-UA" sz="2000" dirty="0"/>
              <a:t> та </a:t>
            </a:r>
            <a:r>
              <a:rPr lang="uk-UA" sz="2000" b="1" dirty="0"/>
              <a:t>фаховий іспит </a:t>
            </a:r>
            <a:r>
              <a:rPr lang="uk-UA" sz="2000" dirty="0" smtClean="0"/>
              <a:t>(іспит в </a:t>
            </a:r>
            <a:r>
              <a:rPr lang="uk-UA" sz="2000" dirty="0"/>
              <a:t>МДПУ).</a:t>
            </a:r>
            <a:endParaRPr lang="en-US" sz="2000" dirty="0"/>
          </a:p>
          <a:p>
            <a:r>
              <a:rPr lang="uk-UA" sz="2000" dirty="0"/>
              <a:t> </a:t>
            </a:r>
            <a:endParaRPr lang="en-US" sz="2000" dirty="0"/>
          </a:p>
          <a:p>
            <a:r>
              <a:rPr lang="uk-UA" sz="2000" b="1" dirty="0">
                <a:solidFill>
                  <a:srgbClr val="FF0000"/>
                </a:solidFill>
              </a:rPr>
              <a:t>Увага!</a:t>
            </a:r>
            <a:r>
              <a:rPr lang="uk-UA" sz="2000" dirty="0"/>
              <a:t> </a:t>
            </a:r>
            <a:r>
              <a:rPr lang="uk-UA" sz="2000" b="1" dirty="0"/>
              <a:t>ЄВІ </a:t>
            </a:r>
            <a:r>
              <a:rPr lang="uk-UA" sz="2000" dirty="0"/>
              <a:t>та</a:t>
            </a:r>
            <a:r>
              <a:rPr lang="uk-UA" sz="2000" b="1" dirty="0"/>
              <a:t> ЄФВВ </a:t>
            </a:r>
            <a:r>
              <a:rPr lang="uk-UA" sz="2000" dirty="0"/>
              <a:t>складається </a:t>
            </a:r>
            <a:r>
              <a:rPr lang="uk-UA" sz="2000" b="1" dirty="0" err="1"/>
              <a:t>офлайн</a:t>
            </a:r>
            <a:r>
              <a:rPr lang="uk-UA" sz="2000" dirty="0"/>
              <a:t> у пунктах тестування (за кордоном теж будуть такі пункти)! Тому всім, хто бажає вступати, треба буде завчасно подати документи до приймальної комісії для реєстрації на ЄВІ та ЄФВВ, а саме: фото чи </a:t>
            </a:r>
            <a:r>
              <a:rPr lang="uk-UA" sz="2000" dirty="0" err="1"/>
              <a:t>скан</a:t>
            </a:r>
            <a:r>
              <a:rPr lang="uk-UA" sz="2000" dirty="0"/>
              <a:t> паспорта, ідентифікаційного коду, диплома про освіту, фото 3×4. </a:t>
            </a:r>
            <a:endParaRPr lang="uk-UA" sz="20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uk-UA" sz="2000" dirty="0" smtClean="0"/>
          </a:p>
          <a:p>
            <a:endParaRPr lang="uk-UA" sz="2000" dirty="0"/>
          </a:p>
          <a:p>
            <a:endParaRPr lang="uk-UA" sz="2000" dirty="0" smtClean="0"/>
          </a:p>
          <a:p>
            <a:pPr marL="273050" lvl="0" indent="-273050"/>
            <a:endParaRPr lang="ru-RU" sz="6000" dirty="0">
              <a:solidFill>
                <a:schemeClr val="accent1">
                  <a:lumMod val="75000"/>
                </a:schemeClr>
              </a:solidFill>
            </a:endParaRPr>
          </a:p>
          <a:p>
            <a:pPr marL="273050" marR="0" lvl="0" indent="-27305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tabLst/>
              <a:defRPr/>
            </a:pP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513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5" y="0"/>
            <a:ext cx="9144000" cy="6858000"/>
          </a:xfrm>
          <a:prstGeom prst="rect">
            <a:avLst/>
          </a:prstGeom>
          <a:gradFill flip="none" rotWithShape="1">
            <a:gsLst>
              <a:gs pos="1000">
                <a:srgbClr val="BCDCFA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 rot="10800000">
            <a:off x="8532440" y="0"/>
            <a:ext cx="61156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676456" y="156171"/>
            <a:ext cx="370384" cy="5649093"/>
          </a:xfrm>
        </p:spPr>
        <p:txBody>
          <a:bodyPr>
            <a:normAutofit/>
          </a:bodyPr>
          <a:lstStyle/>
          <a:p>
            <a:pPr algn="ctr"/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В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т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у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0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5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Содержимое 15"/>
          <p:cNvSpPr txBox="1">
            <a:spLocks/>
          </p:cNvSpPr>
          <p:nvPr/>
        </p:nvSpPr>
        <p:spPr bwMode="auto">
          <a:xfrm>
            <a:off x="179512" y="936105"/>
            <a:ext cx="8208912" cy="621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buFontTx/>
              <a:buAutoNum type="arabicParenR"/>
            </a:pPr>
            <a:endParaRPr lang="uk-UA" b="1" dirty="0" smtClean="0">
              <a:solidFill>
                <a:schemeClr val="tx2"/>
              </a:solidFill>
            </a:endParaRPr>
          </a:p>
          <a:p>
            <a:pPr marL="342900" lvl="0" indent="-342900">
              <a:buFontTx/>
              <a:buAutoNum type="arabicParenR"/>
            </a:pPr>
            <a:endParaRPr lang="uk-UA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1" algn="ctr"/>
            <a:endParaRPr lang="uk-UA" sz="2000" dirty="0">
              <a:solidFill>
                <a:srgbClr val="C00000"/>
              </a:solidFill>
            </a:endParaRPr>
          </a:p>
          <a:p>
            <a:pPr lvl="1"/>
            <a:endParaRPr lang="uk-UA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8531015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92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">
                <a:srgbClr val="BCDCFA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 rot="10800000">
            <a:off x="8532440" y="0"/>
            <a:ext cx="61156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676456" y="156171"/>
            <a:ext cx="370384" cy="5721101"/>
          </a:xfrm>
        </p:spPr>
        <p:txBody>
          <a:bodyPr>
            <a:normAutofit/>
          </a:bodyPr>
          <a:lstStyle/>
          <a:p>
            <a:pPr algn="ctr"/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В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т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у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0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5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Содержимое 15"/>
          <p:cNvSpPr txBox="1">
            <a:spLocks/>
          </p:cNvSpPr>
          <p:nvPr/>
        </p:nvSpPr>
        <p:spPr bwMode="auto">
          <a:xfrm>
            <a:off x="289686" y="979857"/>
            <a:ext cx="8098738" cy="716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uk-UA" sz="900" b="1" dirty="0" smtClean="0">
              <a:solidFill>
                <a:schemeClr val="tx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9856"/>
            <a:ext cx="8532440" cy="475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34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">
                <a:srgbClr val="BCDCFA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10800000">
            <a:off x="8532440" y="0"/>
            <a:ext cx="61156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676456" y="156171"/>
            <a:ext cx="370384" cy="5505077"/>
          </a:xfrm>
        </p:spPr>
        <p:txBody>
          <a:bodyPr>
            <a:normAutofit/>
          </a:bodyPr>
          <a:lstStyle/>
          <a:p>
            <a:pPr algn="ctr"/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В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т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у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0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5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Содержимое 15"/>
          <p:cNvSpPr txBox="1">
            <a:spLocks/>
          </p:cNvSpPr>
          <p:nvPr/>
        </p:nvSpPr>
        <p:spPr bwMode="auto">
          <a:xfrm>
            <a:off x="251520" y="692695"/>
            <a:ext cx="8011144" cy="3353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uk-UA" sz="28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</a:p>
          <a:p>
            <a:pPr algn="ctr"/>
            <a:r>
              <a:rPr lang="uk-UA" sz="2200" dirty="0" smtClean="0">
                <a:solidFill>
                  <a:schemeClr val="tx2"/>
                </a:solidFill>
              </a:rPr>
              <a:t>Спеціальними </a:t>
            </a:r>
            <a:r>
              <a:rPr lang="uk-UA" sz="2200" dirty="0">
                <a:solidFill>
                  <a:schemeClr val="tx2"/>
                </a:solidFill>
              </a:rPr>
              <a:t>умовами участі в конкурсному відборі на навчання для здобуття ступеня магістра на основі НРК6 </a:t>
            </a:r>
            <a:r>
              <a:rPr lang="uk-UA" sz="2200" b="1" dirty="0">
                <a:solidFill>
                  <a:schemeClr val="tx2"/>
                </a:solidFill>
              </a:rPr>
              <a:t>у формі надання рекомендації для зарахування на основі здобутого у рік вступу ступеня </a:t>
            </a:r>
            <a:r>
              <a:rPr lang="uk-UA" sz="2200" b="1" dirty="0" smtClean="0">
                <a:solidFill>
                  <a:schemeClr val="tx2"/>
                </a:solidFill>
              </a:rPr>
              <a:t>бакалавра (без екзаменів та ЄВІ/ЄФВВ) </a:t>
            </a:r>
            <a:r>
              <a:rPr lang="uk-UA" sz="2200" dirty="0">
                <a:solidFill>
                  <a:schemeClr val="tx2"/>
                </a:solidFill>
              </a:rPr>
              <a:t>з таким самим джерелом фінансування користуються особи, місце проживання яких зареєстровано (задекларовано) на тимчасово окупованій території, в населених пунктах, віднесених до територій активних бойових дій станом на 01 липня року вступу, та які перебувають на ній, або які переселилися з неї після 01 січня року вступу, в разі вступу до МДПУ імені Богдана Хмельницького (</a:t>
            </a:r>
            <a:r>
              <a:rPr lang="uk-UA" sz="2200" b="1" dirty="0">
                <a:solidFill>
                  <a:schemeClr val="tx2"/>
                </a:solidFill>
              </a:rPr>
              <a:t>для </a:t>
            </a:r>
            <a:r>
              <a:rPr lang="uk-UA" sz="2200" b="1" dirty="0" smtClean="0">
                <a:solidFill>
                  <a:schemeClr val="tx2"/>
                </a:solidFill>
              </a:rPr>
              <a:t>спеціальностей, </a:t>
            </a:r>
            <a:r>
              <a:rPr lang="uk-UA" sz="2200" b="1" dirty="0">
                <a:solidFill>
                  <a:schemeClr val="tx2"/>
                </a:solidFill>
              </a:rPr>
              <a:t>яким надається </a:t>
            </a:r>
            <a:r>
              <a:rPr lang="uk-UA" sz="2200" b="1" dirty="0" smtClean="0">
                <a:solidFill>
                  <a:schemeClr val="tx2"/>
                </a:solidFill>
              </a:rPr>
              <a:t>особлива підтримка</a:t>
            </a:r>
            <a:r>
              <a:rPr lang="uk-UA" sz="2200" dirty="0" smtClean="0">
                <a:solidFill>
                  <a:schemeClr val="tx2"/>
                </a:solidFill>
              </a:rPr>
              <a:t>).</a:t>
            </a:r>
          </a:p>
          <a:p>
            <a:pPr marL="273050" lvl="0" indent="-273050" algn="ctr" eaLnBrk="0" hangingPunct="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585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53752" y="0"/>
            <a:ext cx="8963472" cy="6858000"/>
          </a:xfrm>
          <a:prstGeom prst="rect">
            <a:avLst/>
          </a:prstGeom>
          <a:gradFill flip="none" rotWithShape="1">
            <a:gsLst>
              <a:gs pos="1000">
                <a:srgbClr val="BCDCFA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 rot="10800000">
            <a:off x="8676456" y="0"/>
            <a:ext cx="467544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820473" y="764704"/>
            <a:ext cx="288030" cy="4392488"/>
          </a:xfrm>
        </p:spPr>
        <p:txBody>
          <a:bodyPr>
            <a:normAutofit fontScale="90000"/>
          </a:bodyPr>
          <a:lstStyle/>
          <a:p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В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т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у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0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5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Содержимое 15"/>
          <p:cNvSpPr>
            <a:spLocks noGrp="1"/>
          </p:cNvSpPr>
          <p:nvPr>
            <p:ph idx="1"/>
          </p:nvPr>
        </p:nvSpPr>
        <p:spPr>
          <a:xfrm>
            <a:off x="179512" y="260648"/>
            <a:ext cx="8352928" cy="792088"/>
          </a:xfrm>
        </p:spPr>
        <p:txBody>
          <a:bodyPr/>
          <a:lstStyle/>
          <a:p>
            <a:pPr marL="0" lvl="0" indent="0" algn="ctr" eaLnBrk="1" hangingPunct="1">
              <a:spcBef>
                <a:spcPct val="0"/>
              </a:spcBef>
              <a:buClrTx/>
              <a:buSzTx/>
              <a:buNone/>
            </a:pPr>
            <a:r>
              <a:rPr lang="ru-RU" sz="2000" b="1" cap="all" dirty="0">
                <a:solidFill>
                  <a:schemeClr val="accent1">
                    <a:lumMod val="75000"/>
                  </a:schemeClr>
                </a:solidFill>
              </a:rPr>
              <a:t>ПЕРЕЛІК</a:t>
            </a:r>
            <a:r>
              <a:rPr lang="uk-UA" sz="2000" b="1" cap="all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cap="all" dirty="0">
                <a:solidFill>
                  <a:schemeClr val="accent1">
                    <a:lumMod val="75000"/>
                  </a:schemeClr>
                </a:solidFill>
              </a:rPr>
              <a:t>СПЕЦІАЛЬНОСТЕЙ,</a:t>
            </a:r>
          </a:p>
          <a:p>
            <a:pPr marL="0" lvl="0" indent="0" algn="ctr">
              <a:spcBef>
                <a:spcPct val="0"/>
              </a:spcBef>
              <a:buClrTx/>
              <a:buSzTx/>
              <a:buNone/>
            </a:pPr>
            <a:r>
              <a:rPr lang="uk-UA" sz="2000" b="1" cap="all" dirty="0" smtClean="0">
                <a:solidFill>
                  <a:schemeClr val="accent1">
                    <a:lumMod val="75000"/>
                  </a:schemeClr>
                </a:solidFill>
              </a:rPr>
              <a:t>яким надається особлива підтримка</a:t>
            </a:r>
            <a:endParaRPr lang="uk-UA" sz="2000" b="1" cap="al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Шестиугольник 10"/>
          <p:cNvSpPr/>
          <p:nvPr/>
        </p:nvSpPr>
        <p:spPr>
          <a:xfrm>
            <a:off x="3923928" y="5085184"/>
            <a:ext cx="792088" cy="648072"/>
          </a:xfrm>
          <a:prstGeom prst="hexagon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Шестиугольник 12"/>
          <p:cNvSpPr/>
          <p:nvPr/>
        </p:nvSpPr>
        <p:spPr>
          <a:xfrm>
            <a:off x="1835696" y="5589240"/>
            <a:ext cx="576064" cy="504056"/>
          </a:xfrm>
          <a:prstGeom prst="hexagon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одержимое 15"/>
          <p:cNvSpPr txBox="1">
            <a:spLocks/>
          </p:cNvSpPr>
          <p:nvPr/>
        </p:nvSpPr>
        <p:spPr bwMode="auto">
          <a:xfrm>
            <a:off x="1475656" y="980728"/>
            <a:ext cx="648072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65113" indent="7938" eaLnBrk="1" hangingPunct="1">
              <a:buFont typeface="Wingdings 2" pitchFamily="18" charset="2"/>
              <a:buNone/>
            </a:pPr>
            <a:endParaRPr lang="uk-UA" sz="3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4945596"/>
              </p:ext>
            </p:extLst>
          </p:nvPr>
        </p:nvGraphicFramePr>
        <p:xfrm>
          <a:off x="2339753" y="1196752"/>
          <a:ext cx="6336703" cy="547260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92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1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87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19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0367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noProof="0" dirty="0" smtClean="0"/>
                        <a:t>Шифр галузі</a:t>
                      </a:r>
                      <a:endParaRPr lang="uk-UA" sz="1000" noProof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noProof="0" dirty="0" smtClean="0"/>
                        <a:t>Галузь знань</a:t>
                      </a:r>
                      <a:endParaRPr lang="uk-UA" sz="1000" noProof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noProof="0" dirty="0" smtClean="0"/>
                        <a:t>Код спеціальності</a:t>
                      </a:r>
                      <a:endParaRPr lang="uk-UA" sz="1000" noProof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noProof="0" dirty="0" smtClean="0"/>
                        <a:t>Найменування </a:t>
                      </a: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noProof="0" dirty="0" smtClean="0"/>
                        <a:t>спеціальності</a:t>
                      </a:r>
                      <a:endParaRPr lang="uk-UA" sz="1000" noProof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997">
                <a:tc rowSpan="4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 rowSpan="4">
                  <a:txBody>
                    <a:bodyPr/>
                    <a:lstStyle/>
                    <a:p>
                      <a:pPr marL="69850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Освіта</a:t>
                      </a:r>
                      <a:endParaRPr lang="uk-UA" sz="1600" b="1" noProof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А2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1600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Дошкільна освіта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23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А3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1600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Початкова освіта 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4287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А4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9055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Середня освіта (за основними предметними спеціалізаціями: </a:t>
                      </a:r>
                    </a:p>
                    <a:p>
                      <a:pPr marL="59055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А4.04 – А4.09, А4,15)</a:t>
                      </a:r>
                      <a:endParaRPr lang="uk-UA" sz="1800" b="1" noProof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486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А5.39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9055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Професійна освіта (Цифрові технології) </a:t>
                      </a:r>
                      <a:endParaRPr lang="uk-UA" sz="1800" b="1" noProof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60272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 algn="l" rtl="0" eaLnBrk="1" fontAlgn="base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uk-UA" sz="16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Сільське, лісове, рибне господарство та ветеринарна медицина</a:t>
                      </a:r>
                      <a:endParaRPr kumimoji="0" lang="ru-RU" sz="16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Н3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9055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Садово-паркове господарство</a:t>
                      </a:r>
                      <a:endParaRPr lang="uk-UA" sz="1800" b="1" noProof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0" name="Скругленная прямоугольная выноска 29"/>
          <p:cNvSpPr/>
          <p:nvPr/>
        </p:nvSpPr>
        <p:spPr>
          <a:xfrm>
            <a:off x="-23324" y="1919950"/>
            <a:ext cx="2511488" cy="4173345"/>
          </a:xfrm>
          <a:prstGeom prst="wedgeRoundRectCallout">
            <a:avLst>
              <a:gd name="adj1" fmla="val 147279"/>
              <a:gd name="adj2" fmla="val -23732"/>
              <a:gd name="adj3" fmla="val 16667"/>
            </a:avLst>
          </a:prstGeom>
          <a:gradFill flip="none" rotWithShape="1">
            <a:gsLst>
              <a:gs pos="0">
                <a:schemeClr val="bg2"/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endParaRPr lang="ru-RU" sz="12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uk-UA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А4 Середня освіта: 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uk-UA" sz="1400" b="1" i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uk-UA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А4.04 Середня освіта (Математика)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uk-UA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А4.05 Середня освіта (Біологія та здоров’я людини)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uk-UA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А4.06 Середня освіта (Хімія)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uk-UA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А4.07 Середня освіта (Географія)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uk-UA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А4.09 Середня освіта (Інформатика)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uk-UA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А4.15 Середня освіта (Природничі науки)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37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78563" y="0"/>
            <a:ext cx="9144000" cy="6858000"/>
          </a:xfrm>
          <a:prstGeom prst="rect">
            <a:avLst/>
          </a:prstGeom>
          <a:gradFill flip="none" rotWithShape="1">
            <a:gsLst>
              <a:gs pos="1000">
                <a:srgbClr val="BCDCFA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10800000">
            <a:off x="8532440" y="0"/>
            <a:ext cx="61156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676456" y="156171"/>
            <a:ext cx="370384" cy="5505077"/>
          </a:xfrm>
        </p:spPr>
        <p:txBody>
          <a:bodyPr>
            <a:normAutofit/>
          </a:bodyPr>
          <a:lstStyle/>
          <a:p>
            <a:pPr algn="ctr"/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В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т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у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0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5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Содержимое 15"/>
          <p:cNvSpPr txBox="1">
            <a:spLocks/>
          </p:cNvSpPr>
          <p:nvPr/>
        </p:nvSpPr>
        <p:spPr bwMode="auto">
          <a:xfrm>
            <a:off x="251520" y="836712"/>
            <a:ext cx="806489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sz="1400" dirty="0"/>
          </a:p>
          <a:p>
            <a:pPr algn="ctr"/>
            <a:r>
              <a:rPr lang="uk-UA" sz="2800" dirty="0"/>
              <a:t>Під час вступу для здобуття вищої освіти </a:t>
            </a:r>
            <a:r>
              <a:rPr lang="uk-UA" sz="2800" b="1" dirty="0" smtClean="0"/>
              <a:t>виключно</a:t>
            </a:r>
            <a:r>
              <a:rPr lang="uk-UA" sz="2800" dirty="0" smtClean="0"/>
              <a:t> за </a:t>
            </a:r>
            <a:r>
              <a:rPr lang="uk-UA" sz="2800" dirty="0"/>
              <a:t>кошти фізичних та/або юридичних осіб вступники </a:t>
            </a:r>
          </a:p>
          <a:p>
            <a:pPr algn="ctr"/>
            <a:r>
              <a:rPr lang="uk-UA" sz="2800" dirty="0"/>
              <a:t>на основі ступеня</a:t>
            </a:r>
            <a:r>
              <a:rPr lang="uk-UA" sz="2800" b="1" dirty="0"/>
              <a:t> магістра </a:t>
            </a:r>
            <a:r>
              <a:rPr lang="uk-UA" sz="2800" dirty="0"/>
              <a:t>(освітньо-кваліфікаційного рівня</a:t>
            </a:r>
            <a:r>
              <a:rPr lang="uk-UA" sz="2800" b="1" dirty="0"/>
              <a:t> спеціаліста</a:t>
            </a:r>
            <a:r>
              <a:rPr lang="uk-UA" sz="2800" b="1" dirty="0" smtClean="0"/>
              <a:t>) (НРК7)</a:t>
            </a:r>
            <a:r>
              <a:rPr lang="uk-UA" sz="2800" dirty="0" smtClean="0"/>
              <a:t> </a:t>
            </a:r>
            <a:r>
              <a:rPr lang="uk-UA" sz="2800" dirty="0"/>
              <a:t>можуть </a:t>
            </a:r>
            <a:r>
              <a:rPr lang="uk-UA" sz="2800" b="1" dirty="0"/>
              <a:t>за їх вибором </a:t>
            </a:r>
            <a:r>
              <a:rPr lang="uk-UA" sz="2800" dirty="0"/>
              <a:t>або подати результат </a:t>
            </a:r>
            <a:r>
              <a:rPr lang="uk-UA" sz="2800" b="1" dirty="0"/>
              <a:t>ЄВІ</a:t>
            </a:r>
            <a:r>
              <a:rPr lang="uk-UA" sz="2800" dirty="0"/>
              <a:t> </a:t>
            </a:r>
            <a:r>
              <a:rPr lang="uk-UA" sz="2800" dirty="0" smtClean="0"/>
              <a:t>та </a:t>
            </a:r>
            <a:r>
              <a:rPr lang="uk-UA" sz="2800" b="1" dirty="0" smtClean="0"/>
              <a:t>ЄФВВ</a:t>
            </a:r>
            <a:r>
              <a:rPr lang="uk-UA" sz="2800" dirty="0" smtClean="0"/>
              <a:t> або </a:t>
            </a:r>
            <a:r>
              <a:rPr lang="uk-UA" sz="2800" dirty="0"/>
              <a:t>скласти </a:t>
            </a:r>
            <a:r>
              <a:rPr lang="uk-UA" sz="2800" b="1" dirty="0"/>
              <a:t>співбесіду з іноземної мови</a:t>
            </a:r>
            <a:r>
              <a:rPr lang="uk-UA" sz="2800" dirty="0"/>
              <a:t> </a:t>
            </a:r>
            <a:r>
              <a:rPr lang="uk-UA" sz="2800" dirty="0" smtClean="0"/>
              <a:t>та </a:t>
            </a:r>
            <a:r>
              <a:rPr lang="uk-UA" sz="2800" b="1" dirty="0" smtClean="0"/>
              <a:t>фаховий іспит </a:t>
            </a:r>
            <a:r>
              <a:rPr lang="uk-UA" sz="2800" dirty="0" smtClean="0"/>
              <a:t>в </a:t>
            </a:r>
            <a:r>
              <a:rPr lang="uk-UA" sz="2800" dirty="0"/>
              <a:t>МДПУ імені Богдана </a:t>
            </a:r>
            <a:r>
              <a:rPr lang="uk-UA" sz="2800" dirty="0" smtClean="0"/>
              <a:t>Хмельницького</a:t>
            </a:r>
            <a:endParaRPr lang="en-US" sz="2800" dirty="0"/>
          </a:p>
          <a:p>
            <a:endParaRPr lang="uk-UA" sz="800" dirty="0" smtClean="0"/>
          </a:p>
          <a:p>
            <a:endParaRPr lang="en-US" sz="800" dirty="0" smtClean="0"/>
          </a:p>
          <a:p>
            <a:endParaRPr lang="ru-RU" sz="800" dirty="0" smtClean="0"/>
          </a:p>
          <a:p>
            <a:pPr marL="273050" lvl="0" indent="-273050"/>
            <a:endParaRPr lang="uk-UA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73050" lvl="0" indent="-273050"/>
            <a:endParaRPr lang="uk-UA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273050" lvl="0" indent="-273050"/>
            <a:endParaRPr lang="ru-RU" sz="6000" dirty="0">
              <a:solidFill>
                <a:schemeClr val="accent1">
                  <a:lumMod val="75000"/>
                </a:schemeClr>
              </a:solidFill>
            </a:endParaRPr>
          </a:p>
          <a:p>
            <a:pPr marL="273050" marR="0" lvl="0" indent="-27305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tabLst/>
              <a:defRPr/>
            </a:pP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537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">
                <a:srgbClr val="BCDCFA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buFont typeface="Wingdings" pitchFamily="2" charset="2"/>
              <a:buNone/>
            </a:pP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576064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В</a:t>
            </a:r>
            <a:br>
              <a:rPr lang="uk-UA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</a:t>
            </a:r>
            <a:br>
              <a:rPr lang="uk-UA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т</a:t>
            </a:r>
            <a:br>
              <a:rPr lang="uk-UA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у</a:t>
            </a:r>
            <a:br>
              <a:rPr lang="uk-UA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</a:t>
            </a:r>
            <a:br>
              <a:rPr lang="uk-UA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br>
              <a:rPr lang="uk-UA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</a:t>
            </a:r>
            <a:br>
              <a:rPr lang="uk-UA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0</a:t>
            </a:r>
            <a:br>
              <a:rPr lang="uk-UA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</a:t>
            </a:r>
            <a:br>
              <a:rPr lang="uk-UA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5</a:t>
            </a:r>
            <a:endParaRPr lang="ru-RU" sz="3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27584" y="1700808"/>
            <a:ext cx="8136904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uk-UA" sz="2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Пільгові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категорії </a:t>
            </a:r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(</a:t>
            </a:r>
            <a:r>
              <a:rPr lang="uk-UA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особи, визнані </a:t>
            </a: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постраждалими учасниками Революції </a:t>
            </a:r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Гідності</a:t>
            </a:r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учасниками бойових </a:t>
            </a:r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 з інвалідністю внаслідок </a:t>
            </a:r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війни</a:t>
            </a:r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особи, яким за рішенням приймальної комісії відмовлено в реєстрації для участі в ЄВІ, ЄФВВ через неможливість створення особливих (спеціальних) умов; </a:t>
            </a:r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 з інвалідністю або діти з інвалідністю</a:t>
            </a:r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які в 2025 році не брали участі в основних та додаткових сесіях ЄВІ, ЄФВВ через наявність захворювання або патологічного стану).</a:t>
            </a:r>
          </a:p>
          <a:p>
            <a:pPr lvl="0" algn="just"/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uk-UA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Вступники пільгових категорій</a:t>
            </a:r>
            <a:r>
              <a:rPr lang="uk-UA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замість результатів ЄВІ можуть подати результати співбесіди з іноземної мови, а замість результатів ЄФВВ – результат фахового іспиту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71600" y="188641"/>
            <a:ext cx="698477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buFont typeface="Wingdings" pitchFamily="2" charset="2"/>
              <a:buNone/>
            </a:pPr>
            <a:endParaRPr lang="uk-UA" sz="28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uk-UA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Вступники </a:t>
            </a:r>
            <a:r>
              <a:rPr lang="uk-UA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подають заяву про участь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uk-UA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конкурсному відборі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uk-UA" sz="2800" b="1" u="sng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електронній формі</a:t>
            </a:r>
            <a:r>
              <a:rPr lang="uk-UA" sz="2800" u="sng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188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">
                <a:srgbClr val="BCDCFA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 rot="10800000">
            <a:off x="8532440" y="0"/>
            <a:ext cx="61156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676456" y="764704"/>
            <a:ext cx="370384" cy="5040560"/>
          </a:xfrm>
        </p:spPr>
        <p:txBody>
          <a:bodyPr>
            <a:normAutofit/>
          </a:bodyPr>
          <a:lstStyle/>
          <a:p>
            <a:pPr algn="ctr"/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В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т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у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0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5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Содержимое 15"/>
          <p:cNvSpPr txBox="1">
            <a:spLocks/>
          </p:cNvSpPr>
          <p:nvPr/>
        </p:nvSpPr>
        <p:spPr bwMode="auto">
          <a:xfrm>
            <a:off x="289686" y="936105"/>
            <a:ext cx="8098738" cy="760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0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uk-UA" sz="2200" dirty="0" smtClean="0">
                <a:solidFill>
                  <a:schemeClr val="accent2">
                    <a:lumMod val="50000"/>
                  </a:schemeClr>
                </a:solidFill>
              </a:rPr>
              <a:t>Реєстрація заяв вступників – </a:t>
            </a:r>
            <a:r>
              <a:rPr lang="uk-UA" sz="2200" b="1" dirty="0" smtClean="0">
                <a:solidFill>
                  <a:schemeClr val="accent2">
                    <a:lumMod val="50000"/>
                  </a:schemeClr>
                </a:solidFill>
              </a:rPr>
              <a:t>08 серпня – 25 </a:t>
            </a:r>
            <a:r>
              <a:rPr lang="uk-UA" sz="2200" b="1" dirty="0" err="1" smtClean="0">
                <a:solidFill>
                  <a:schemeClr val="accent2">
                    <a:lumMod val="50000"/>
                  </a:schemeClr>
                </a:solidFill>
              </a:rPr>
              <a:t>серпн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я</a:t>
            </a:r>
          </a:p>
          <a:p>
            <a:endParaRPr lang="ru-RU" sz="22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uk-UA" sz="2200" dirty="0" smtClean="0">
                <a:solidFill>
                  <a:schemeClr val="accent2">
                    <a:lumMod val="50000"/>
                  </a:schemeClr>
                </a:solidFill>
              </a:rPr>
              <a:t>Вступні випробування  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28 </a:t>
            </a:r>
            <a:r>
              <a:rPr lang="ru-RU" sz="2200" b="1" dirty="0" err="1" smtClean="0">
                <a:solidFill>
                  <a:schemeClr val="accent2">
                    <a:lumMod val="50000"/>
                  </a:schemeClr>
                </a:solidFill>
              </a:rPr>
              <a:t>липня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 – 07 </a:t>
            </a:r>
            <a:r>
              <a:rPr lang="ru-RU" sz="2200" b="1" dirty="0" err="1" smtClean="0">
                <a:solidFill>
                  <a:schemeClr val="accent2">
                    <a:lumMod val="50000"/>
                  </a:schemeClr>
                </a:solidFill>
              </a:rPr>
              <a:t>серпня</a:t>
            </a:r>
            <a:endParaRPr lang="en-US" sz="22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2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uk-UA" sz="2200" dirty="0" smtClean="0">
                <a:solidFill>
                  <a:schemeClr val="accent2">
                    <a:lumMod val="50000"/>
                  </a:schemeClr>
                </a:solidFill>
              </a:rPr>
              <a:t>Оприлюднення рейтингового списку 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26 </a:t>
            </a:r>
            <a:r>
              <a:rPr lang="ru-RU" sz="2200" b="1" dirty="0" err="1" smtClean="0">
                <a:solidFill>
                  <a:schemeClr val="accent2">
                    <a:lumMod val="50000"/>
                  </a:schemeClr>
                </a:solidFill>
              </a:rPr>
              <a:t>серпня</a:t>
            </a:r>
            <a:endParaRPr lang="en-US" sz="22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2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uk-UA" sz="2200" dirty="0" smtClean="0">
                <a:solidFill>
                  <a:schemeClr val="accent2">
                    <a:lumMod val="50000"/>
                  </a:schemeClr>
                </a:solidFill>
              </a:rPr>
              <a:t>Виконання вимог зарахування на 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>бюджет 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не </a:t>
            </a:r>
            <a:r>
              <a:rPr lang="uk-UA" sz="2200" b="1" dirty="0" smtClean="0">
                <a:solidFill>
                  <a:schemeClr val="accent2">
                    <a:lumMod val="50000"/>
                  </a:schemeClr>
                </a:solidFill>
              </a:rPr>
              <a:t>пізніше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 28 </a:t>
            </a:r>
            <a:r>
              <a:rPr lang="uk-UA" sz="2200" b="1" dirty="0" err="1" smtClean="0">
                <a:solidFill>
                  <a:schemeClr val="accent2">
                    <a:lumMod val="50000"/>
                  </a:schemeClr>
                </a:solidFill>
              </a:rPr>
              <a:t>серпн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я</a:t>
            </a:r>
            <a:endParaRPr lang="en-US" sz="22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2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uk-UA" sz="2200" dirty="0" smtClean="0">
                <a:solidFill>
                  <a:schemeClr val="accent2">
                    <a:lumMod val="50000"/>
                  </a:schemeClr>
                </a:solidFill>
              </a:rPr>
              <a:t>Зарахування на бюджет – </a:t>
            </a:r>
            <a:r>
              <a:rPr lang="uk-UA" sz="2200" b="1" dirty="0" smtClean="0">
                <a:solidFill>
                  <a:schemeClr val="accent2">
                    <a:lumMod val="50000"/>
                  </a:schemeClr>
                </a:solidFill>
              </a:rPr>
              <a:t>29 серпня</a:t>
            </a:r>
            <a:r>
              <a:rPr lang="uk-UA" sz="2200" dirty="0" smtClean="0">
                <a:solidFill>
                  <a:schemeClr val="accent2">
                    <a:lumMod val="50000"/>
                  </a:schemeClr>
                </a:solidFill>
              </a:rPr>
              <a:t>, на контракт – не пізніше ніж </a:t>
            </a:r>
            <a:r>
              <a:rPr lang="uk-UA" sz="2200" b="1" dirty="0" smtClean="0">
                <a:solidFill>
                  <a:schemeClr val="accent2">
                    <a:lumMod val="50000"/>
                  </a:schemeClr>
                </a:solidFill>
              </a:rPr>
              <a:t>30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200" b="1" dirty="0" err="1" smtClean="0">
                <a:solidFill>
                  <a:schemeClr val="accent2">
                    <a:lumMod val="50000"/>
                  </a:schemeClr>
                </a:solidFill>
              </a:rPr>
              <a:t>вересня</a:t>
            </a:r>
            <a:endParaRPr lang="en-US" sz="22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2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uk-UA" sz="2200" dirty="0" smtClean="0">
                <a:solidFill>
                  <a:schemeClr val="accent2">
                    <a:lumMod val="50000"/>
                  </a:schemeClr>
                </a:solidFill>
              </a:rPr>
              <a:t>Переведення на вакантні бюджетні місця осіб, які зараховані на навчання за контрактом – </a:t>
            </a:r>
            <a:r>
              <a:rPr lang="uk-UA" sz="2200" b="1" dirty="0" smtClean="0">
                <a:solidFill>
                  <a:schemeClr val="accent2">
                    <a:lumMod val="50000"/>
                  </a:schemeClr>
                </a:solidFill>
              </a:rPr>
              <a:t>не пізніше ніж 01 в</a:t>
            </a:r>
            <a:r>
              <a:rPr lang="ru-RU" sz="2200" b="1" dirty="0" err="1" smtClean="0">
                <a:solidFill>
                  <a:schemeClr val="accent2">
                    <a:lumMod val="50000"/>
                  </a:schemeClr>
                </a:solidFill>
              </a:rPr>
              <a:t>ересня</a:t>
            </a:r>
            <a:endParaRPr lang="ru-RU" sz="22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7545" y="346768"/>
            <a:ext cx="7488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</a:rPr>
              <a:t>Терміни вступу</a:t>
            </a:r>
            <a:endParaRPr lang="uk-UA" sz="900" b="1" cap="all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408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">
                <a:srgbClr val="BCDCFA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0800000">
            <a:off x="8579296" y="0"/>
            <a:ext cx="564704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7"/>
          <p:cNvSpPr txBox="1">
            <a:spLocks/>
          </p:cNvSpPr>
          <p:nvPr/>
        </p:nvSpPr>
        <p:spPr>
          <a:xfrm>
            <a:off x="8676456" y="764704"/>
            <a:ext cx="370384" cy="568863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В</a:t>
            </a:r>
            <a:b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</a:t>
            </a:r>
            <a:b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т</a:t>
            </a:r>
            <a:b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у</a:t>
            </a:r>
            <a:b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</a:t>
            </a:r>
            <a:b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b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</a:t>
            </a:r>
            <a:b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0</a:t>
            </a:r>
            <a:b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</a:t>
            </a:r>
            <a:b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5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440160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>
                <a:solidFill>
                  <a:schemeClr val="accent1"/>
                </a:solidFill>
              </a:rPr>
              <a:t>ВСТУП</a:t>
            </a:r>
            <a:r>
              <a:rPr lang="uk-UA" sz="3600" b="1" dirty="0">
                <a:solidFill>
                  <a:schemeClr val="accent1"/>
                </a:solidFill>
                <a:latin typeface="Calibri" pitchFamily="34" charset="0"/>
              </a:rPr>
              <a:t> </a:t>
            </a:r>
            <a:r>
              <a:rPr lang="uk-UA" sz="3600" b="1" dirty="0" smtClean="0">
                <a:solidFill>
                  <a:schemeClr val="accent1"/>
                </a:solidFill>
                <a:latin typeface="Calibri" pitchFamily="34" charset="0"/>
              </a:rPr>
              <a:t>2025: </a:t>
            </a:r>
            <a:r>
              <a:rPr lang="uk-UA" sz="3600" b="1" dirty="0">
                <a:solidFill>
                  <a:schemeClr val="accent1"/>
                </a:solidFill>
                <a:latin typeface="Calibri" pitchFamily="34" charset="0"/>
              </a:rPr>
              <a:t>нормативна база</a:t>
            </a:r>
            <a:r>
              <a:rPr lang="ru-RU" sz="5400" dirty="0">
                <a:solidFill>
                  <a:schemeClr val="accent1"/>
                </a:solidFill>
              </a:rPr>
              <a:t/>
            </a:r>
            <a:br>
              <a:rPr lang="ru-RU" sz="5400" dirty="0">
                <a:solidFill>
                  <a:schemeClr val="accent1"/>
                </a:solidFill>
              </a:rPr>
            </a:br>
            <a:endParaRPr lang="en-US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395536" y="1844824"/>
            <a:ext cx="8183760" cy="2808312"/>
          </a:xfrm>
        </p:spPr>
        <p:txBody>
          <a:bodyPr/>
          <a:lstStyle/>
          <a:p>
            <a:r>
              <a:rPr lang="uk-UA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Правила прийому розроблені відповідно </a:t>
            </a:r>
            <a:r>
              <a:rPr lang="uk-UA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endParaRPr lang="uk-UA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Порядку </a:t>
            </a:r>
            <a:r>
              <a:rPr lang="uk-UA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прийому на навчання для здобуття вищої освіти в </a:t>
            </a:r>
            <a:r>
              <a:rPr lang="uk-UA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 </a:t>
            </a:r>
            <a:r>
              <a:rPr lang="uk-UA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році (затверджених наказом Міністерства освіти і науки України від </a:t>
            </a:r>
            <a:r>
              <a:rPr lang="uk-UA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10.02.2025 </a:t>
            </a:r>
            <a:r>
              <a:rPr lang="uk-UA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року </a:t>
            </a:r>
            <a:r>
              <a:rPr lang="uk-UA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№168 та </a:t>
            </a:r>
            <a:r>
              <a:rPr lang="uk-UA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зареєстрованих у Міністерстві юстиції </a:t>
            </a:r>
            <a:r>
              <a:rPr lang="uk-UA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України від 26.02.2025 року №15/41360)</a:t>
            </a:r>
          </a:p>
          <a:p>
            <a:endParaRPr lang="uk-UA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uk-UA" sz="24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24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28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63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0" y="0"/>
            <a:ext cx="9159140" cy="6858000"/>
          </a:xfrm>
          <a:prstGeom prst="rect">
            <a:avLst/>
          </a:prstGeom>
          <a:gradFill flip="none" rotWithShape="1">
            <a:gsLst>
              <a:gs pos="1000">
                <a:srgbClr val="BCDCFA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8765">
              <a:lnSpc>
                <a:spcPts val="5005"/>
              </a:lnSpc>
              <a:spcAft>
                <a:spcPts val="0"/>
              </a:spcAft>
            </a:pPr>
            <a:endParaRPr lang="en-US" b="1" kern="0" dirty="0">
              <a:solidFill>
                <a:schemeClr val="accent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0800000">
            <a:off x="8639944" y="0"/>
            <a:ext cx="504056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 idx="4294967295"/>
          </p:nvPr>
        </p:nvSpPr>
        <p:spPr>
          <a:xfrm>
            <a:off x="8639945" y="188913"/>
            <a:ext cx="504056" cy="5761037"/>
          </a:xfrm>
        </p:spPr>
        <p:txBody>
          <a:bodyPr>
            <a:normAutofit/>
          </a:bodyPr>
          <a:lstStyle/>
          <a:p>
            <a:pPr algn="ctr"/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В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т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у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0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5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Содержимое 15"/>
          <p:cNvSpPr txBox="1">
            <a:spLocks/>
          </p:cNvSpPr>
          <p:nvPr/>
        </p:nvSpPr>
        <p:spPr bwMode="auto">
          <a:xfrm>
            <a:off x="251519" y="404664"/>
            <a:ext cx="8640961" cy="625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endParaRPr lang="uk-UA" sz="20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uk-UA" b="1" kern="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1">
              <a:spcBef>
                <a:spcPts val="5"/>
              </a:spcBef>
              <a:spcAft>
                <a:spcPts val="0"/>
              </a:spcAft>
              <a:buSzPts val="3900"/>
              <a:tabLst>
                <a:tab pos="892810" algn="l"/>
              </a:tabLst>
            </a:pPr>
            <a:endParaRPr lang="uk-UA" sz="16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51520" y="980728"/>
            <a:ext cx="82657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 typeface="Wingdings" pitchFamily="2" charset="2"/>
              <a:buNone/>
            </a:pPr>
            <a:endParaRPr lang="uk-UA" sz="2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20688"/>
            <a:ext cx="840979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35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0" y="0"/>
            <a:ext cx="8843175" cy="6858000"/>
          </a:xfrm>
          <a:prstGeom prst="rect">
            <a:avLst/>
          </a:prstGeom>
          <a:gradFill flip="none" rotWithShape="1">
            <a:gsLst>
              <a:gs pos="1000">
                <a:srgbClr val="BCDCFA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 rot="10800000">
            <a:off x="8548062" y="0"/>
            <a:ext cx="595938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676456" y="156171"/>
            <a:ext cx="370384" cy="5793109"/>
          </a:xfrm>
        </p:spPr>
        <p:txBody>
          <a:bodyPr>
            <a:normAutofit/>
          </a:bodyPr>
          <a:lstStyle/>
          <a:p>
            <a:pPr algn="ctr"/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В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т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у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0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5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Содержимое 15"/>
          <p:cNvSpPr txBox="1">
            <a:spLocks/>
          </p:cNvSpPr>
          <p:nvPr/>
        </p:nvSpPr>
        <p:spPr bwMode="auto">
          <a:xfrm>
            <a:off x="179512" y="1700808"/>
            <a:ext cx="816488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sz="2800" b="1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Загальна формула: </a:t>
            </a:r>
            <a:r>
              <a:rPr lang="uk-UA" sz="2400" dirty="0" smtClean="0">
                <a:solidFill>
                  <a:schemeClr val="accent1">
                    <a:lumMod val="75000"/>
                  </a:schemeClr>
                </a:solidFill>
              </a:rPr>
              <a:t>Конкурсний </a:t>
            </a:r>
            <a:r>
              <a:rPr lang="uk-UA" sz="2400" dirty="0">
                <a:solidFill>
                  <a:schemeClr val="accent1">
                    <a:lumMod val="75000"/>
                  </a:schemeClr>
                </a:solidFill>
              </a:rPr>
              <a:t>бал (КБ) = </a:t>
            </a:r>
            <a:r>
              <a:rPr lang="uk-UA" sz="2400" dirty="0" smtClean="0">
                <a:solidFill>
                  <a:schemeClr val="accent1">
                    <a:lumMod val="75000"/>
                  </a:schemeClr>
                </a:solidFill>
              </a:rPr>
              <a:t>П1*1 + ВІФ*0,5 + П2*0,3 + </a:t>
            </a:r>
            <a:r>
              <a:rPr lang="uk-UA" sz="2400" dirty="0">
                <a:solidFill>
                  <a:schemeClr val="accent1">
                    <a:lumMod val="75000"/>
                  </a:schemeClr>
                </a:solidFill>
              </a:rPr>
              <a:t>ДП*0,2 </a:t>
            </a:r>
            <a:r>
              <a:rPr lang="uk-UA" sz="2400" dirty="0" smtClean="0">
                <a:solidFill>
                  <a:schemeClr val="accent1">
                    <a:lumMod val="75000"/>
                  </a:schemeClr>
                </a:solidFill>
              </a:rPr>
              <a:t>+ ДБ*0,2</a:t>
            </a:r>
            <a:r>
              <a:rPr lang="uk-UA" sz="24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uk-UA" sz="2400" dirty="0"/>
              <a:t>де:</a:t>
            </a:r>
            <a:endParaRPr lang="en-US" sz="2400" dirty="0"/>
          </a:p>
          <a:p>
            <a:r>
              <a:rPr lang="uk-UA" sz="2000" b="1" dirty="0">
                <a:solidFill>
                  <a:schemeClr val="accent1">
                    <a:lumMod val="75000"/>
                  </a:schemeClr>
                </a:solidFill>
              </a:rPr>
              <a:t>П1</a:t>
            </a:r>
            <a:r>
              <a:rPr lang="uk-UA" sz="2000" dirty="0">
                <a:solidFill>
                  <a:schemeClr val="accent1">
                    <a:lumMod val="75000"/>
                  </a:schemeClr>
                </a:solidFill>
              </a:rPr>
              <a:t> – результат ЄВВ з методології наукових досліджень;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uk-UA" sz="2000" b="1" dirty="0">
                <a:solidFill>
                  <a:schemeClr val="accent1">
                    <a:lumMod val="75000"/>
                  </a:schemeClr>
                </a:solidFill>
              </a:rPr>
              <a:t>П2</a:t>
            </a:r>
            <a:r>
              <a:rPr lang="uk-UA" sz="2000" dirty="0">
                <a:solidFill>
                  <a:schemeClr val="accent1">
                    <a:lumMod val="75000"/>
                  </a:schemeClr>
                </a:solidFill>
              </a:rPr>
              <a:t> – результат тесту з іноземної мови ЄВІ;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uk-UA" sz="2000" b="1" dirty="0">
                <a:solidFill>
                  <a:schemeClr val="accent1">
                    <a:lumMod val="75000"/>
                  </a:schemeClr>
                </a:solidFill>
              </a:rPr>
              <a:t>ВІФ</a:t>
            </a:r>
            <a:r>
              <a:rPr lang="uk-UA" sz="2000" dirty="0">
                <a:solidFill>
                  <a:schemeClr val="accent1">
                    <a:lumMod val="75000"/>
                  </a:schemeClr>
                </a:solidFill>
              </a:rPr>
              <a:t> – результат вступного іспиту з фаху (за 100 </a:t>
            </a:r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</a:rPr>
              <a:t>бальною </a:t>
            </a:r>
            <a:r>
              <a:rPr lang="uk-UA" sz="2000" dirty="0">
                <a:solidFill>
                  <a:schemeClr val="accent1">
                    <a:lumMod val="75000"/>
                  </a:schemeClr>
                </a:solidFill>
              </a:rPr>
              <a:t>шкалою);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uk-UA" sz="2000" b="1" dirty="0">
                <a:solidFill>
                  <a:schemeClr val="accent1">
                    <a:lumMod val="75000"/>
                  </a:schemeClr>
                </a:solidFill>
              </a:rPr>
              <a:t>ДП</a:t>
            </a:r>
            <a:r>
              <a:rPr lang="uk-UA" sz="2000" dirty="0">
                <a:solidFill>
                  <a:schemeClr val="accent1">
                    <a:lumMod val="75000"/>
                  </a:schemeClr>
                </a:solidFill>
              </a:rPr>
              <a:t> – дослідницька пропозиція (за 100 бальною шкалою),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uk-UA" sz="2000" b="1" dirty="0">
                <a:solidFill>
                  <a:schemeClr val="accent1">
                    <a:lumMod val="75000"/>
                  </a:schemeClr>
                </a:solidFill>
              </a:rPr>
              <a:t>ДБ</a:t>
            </a:r>
            <a:r>
              <a:rPr lang="uk-UA" sz="2000" dirty="0">
                <a:solidFill>
                  <a:schemeClr val="accent1">
                    <a:lumMod val="75000"/>
                  </a:schemeClr>
                </a:solidFill>
              </a:rPr>
              <a:t> – додаткові бали за навчальні та наукові досягнення.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1BCB68E3-539B-4BD6-B9A8-0F5DCFEACAA9}"/>
              </a:ext>
            </a:extLst>
          </p:cNvPr>
          <p:cNvSpPr txBox="1">
            <a:spLocks/>
          </p:cNvSpPr>
          <p:nvPr/>
        </p:nvSpPr>
        <p:spPr bwMode="auto">
          <a:xfrm>
            <a:off x="611560" y="404664"/>
            <a:ext cx="7462770" cy="590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endParaRPr lang="uk-UA" sz="36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</a:pPr>
            <a:endParaRPr lang="uk-UA" sz="36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</a:pPr>
            <a:endParaRPr lang="uk-UA" sz="36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uk-UA" sz="3600" b="1" dirty="0" smtClean="0">
                <a:solidFill>
                  <a:srgbClr val="FF0000"/>
                </a:solidFill>
              </a:rPr>
              <a:t>ВСТУП</a:t>
            </a:r>
            <a:r>
              <a:rPr lang="uk-UA" sz="3600" b="1" dirty="0" smtClean="0">
                <a:solidFill>
                  <a:srgbClr val="FF0000"/>
                </a:solidFill>
                <a:latin typeface="Calibri" pitchFamily="34" charset="0"/>
              </a:rPr>
              <a:t> 2025: </a:t>
            </a:r>
            <a:r>
              <a:rPr lang="uk-UA" sz="3600" b="1" dirty="0">
                <a:solidFill>
                  <a:srgbClr val="FF0000"/>
                </a:solidFill>
                <a:latin typeface="Calibri" pitchFamily="34" charset="0"/>
              </a:rPr>
              <a:t>конкурсний бал </a:t>
            </a:r>
            <a:r>
              <a:rPr lang="uk-UA" sz="3600" b="1" dirty="0" smtClean="0">
                <a:solidFill>
                  <a:srgbClr val="FF0000"/>
                </a:solidFill>
                <a:latin typeface="Calibri" pitchFamily="34" charset="0"/>
              </a:rPr>
              <a:t>(на основі НРК7)</a:t>
            </a:r>
          </a:p>
          <a:p>
            <a:pPr algn="ctr">
              <a:lnSpc>
                <a:spcPct val="90000"/>
              </a:lnSpc>
            </a:pPr>
            <a:r>
              <a:rPr lang="uk-UA" sz="36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endParaRPr lang="uk-UA" sz="36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27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4718" y="5862"/>
            <a:ext cx="9144000" cy="6858000"/>
          </a:xfrm>
          <a:prstGeom prst="rect">
            <a:avLst/>
          </a:prstGeom>
          <a:gradFill flip="none" rotWithShape="1">
            <a:gsLst>
              <a:gs pos="1000">
                <a:srgbClr val="BCDCFA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 rot="10800000">
            <a:off x="8532440" y="0"/>
            <a:ext cx="61156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676456" y="764704"/>
            <a:ext cx="370384" cy="5040560"/>
          </a:xfrm>
        </p:spPr>
        <p:txBody>
          <a:bodyPr>
            <a:normAutofit/>
          </a:bodyPr>
          <a:lstStyle/>
          <a:p>
            <a:pPr algn="ctr"/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В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т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у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0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5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Содержимое 15"/>
          <p:cNvSpPr txBox="1">
            <a:spLocks/>
          </p:cNvSpPr>
          <p:nvPr/>
        </p:nvSpPr>
        <p:spPr bwMode="auto">
          <a:xfrm>
            <a:off x="289686" y="936105"/>
            <a:ext cx="8098738" cy="760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0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uk-UA" sz="22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uk-UA" sz="2200" dirty="0" smtClean="0">
                <a:solidFill>
                  <a:schemeClr val="accent2">
                    <a:lumMod val="50000"/>
                  </a:schemeClr>
                </a:solidFill>
              </a:rPr>
              <a:t>Реєстрація заяв вступників – </a:t>
            </a:r>
            <a:r>
              <a:rPr lang="uk-UA" sz="2200" b="1" dirty="0" smtClean="0">
                <a:solidFill>
                  <a:schemeClr val="accent2">
                    <a:lumMod val="50000"/>
                  </a:schemeClr>
                </a:solidFill>
              </a:rPr>
              <a:t>03 вересня – 14 </a:t>
            </a:r>
            <a:r>
              <a:rPr lang="uk-UA" sz="2200" b="1" dirty="0" err="1" smtClean="0">
                <a:solidFill>
                  <a:schemeClr val="accent2">
                    <a:lumMod val="50000"/>
                  </a:schemeClr>
                </a:solidFill>
              </a:rPr>
              <a:t>вересн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я</a:t>
            </a:r>
          </a:p>
          <a:p>
            <a:endParaRPr lang="ru-RU" sz="22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uk-UA" sz="2200" dirty="0" smtClean="0">
                <a:solidFill>
                  <a:schemeClr val="accent2">
                    <a:lumMod val="50000"/>
                  </a:schemeClr>
                </a:solidFill>
              </a:rPr>
              <a:t>Вступні випробування  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15 – 25 </a:t>
            </a:r>
            <a:r>
              <a:rPr lang="ru-RU" sz="2200" b="1" dirty="0" err="1" smtClean="0">
                <a:solidFill>
                  <a:schemeClr val="accent2">
                    <a:lumMod val="50000"/>
                  </a:schemeClr>
                </a:solidFill>
              </a:rPr>
              <a:t>вересня</a:t>
            </a:r>
            <a:endParaRPr lang="en-US" sz="22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2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uk-UA" sz="2200" dirty="0" smtClean="0">
                <a:solidFill>
                  <a:schemeClr val="accent2">
                    <a:lumMod val="50000"/>
                  </a:schemeClr>
                </a:solidFill>
              </a:rPr>
              <a:t>Оприлюднення рейтингового списку 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28 </a:t>
            </a:r>
            <a:r>
              <a:rPr lang="ru-RU" sz="2200" b="1" dirty="0" err="1" smtClean="0">
                <a:solidFill>
                  <a:schemeClr val="accent2">
                    <a:lumMod val="50000"/>
                  </a:schemeClr>
                </a:solidFill>
              </a:rPr>
              <a:t>вересня</a:t>
            </a:r>
            <a:endParaRPr lang="en-US" sz="22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2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uk-UA" sz="2200" dirty="0" smtClean="0">
                <a:solidFill>
                  <a:schemeClr val="accent2">
                    <a:lumMod val="50000"/>
                  </a:schemeClr>
                </a:solidFill>
              </a:rPr>
              <a:t>Зарахування на бюджет – </a:t>
            </a:r>
            <a:r>
              <a:rPr lang="uk-UA" sz="2200" b="1" dirty="0" smtClean="0">
                <a:solidFill>
                  <a:schemeClr val="accent2">
                    <a:lumMod val="50000"/>
                  </a:schemeClr>
                </a:solidFill>
              </a:rPr>
              <a:t>30 вересня</a:t>
            </a:r>
            <a:r>
              <a:rPr lang="uk-UA" sz="2200" dirty="0" smtClean="0">
                <a:solidFill>
                  <a:schemeClr val="accent2">
                    <a:lumMod val="50000"/>
                  </a:schemeClr>
                </a:solidFill>
              </a:rPr>
              <a:t>, на контракт – не пізніше ніж </a:t>
            </a:r>
            <a:r>
              <a:rPr lang="uk-UA" sz="2200" b="1" dirty="0" smtClean="0">
                <a:solidFill>
                  <a:schemeClr val="accent2">
                    <a:lumMod val="50000"/>
                  </a:schemeClr>
                </a:solidFill>
              </a:rPr>
              <a:t>20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sz="2200" b="1" dirty="0" smtClean="0">
                <a:solidFill>
                  <a:schemeClr val="accent2">
                    <a:lumMod val="50000"/>
                  </a:schemeClr>
                </a:solidFill>
              </a:rPr>
              <a:t>жовтня</a:t>
            </a:r>
            <a:endParaRPr lang="en-US" sz="22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2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7545" y="346768"/>
            <a:ext cx="7488831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</a:rPr>
              <a:t>Терміни вступу</a:t>
            </a:r>
          </a:p>
          <a:p>
            <a:pPr algn="ctr"/>
            <a:endParaRPr lang="uk-UA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uk-UA" sz="900" b="1" cap="all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752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0" y="0"/>
            <a:ext cx="9159140" cy="6858000"/>
          </a:xfrm>
          <a:prstGeom prst="rect">
            <a:avLst/>
          </a:prstGeom>
          <a:gradFill flip="none" rotWithShape="1">
            <a:gsLst>
              <a:gs pos="1000">
                <a:srgbClr val="BCDCFA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8765">
              <a:lnSpc>
                <a:spcPts val="5005"/>
              </a:lnSpc>
              <a:spcAft>
                <a:spcPts val="0"/>
              </a:spcAft>
            </a:pPr>
            <a:endParaRPr lang="en-US" b="1" kern="0" dirty="0">
              <a:solidFill>
                <a:schemeClr val="accent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0800000">
            <a:off x="8639944" y="0"/>
            <a:ext cx="504056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 idx="4294967295"/>
          </p:nvPr>
        </p:nvSpPr>
        <p:spPr>
          <a:xfrm>
            <a:off x="8639945" y="188913"/>
            <a:ext cx="504056" cy="5761037"/>
          </a:xfrm>
        </p:spPr>
        <p:txBody>
          <a:bodyPr>
            <a:normAutofit/>
          </a:bodyPr>
          <a:lstStyle/>
          <a:p>
            <a:pPr algn="ctr"/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В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т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у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0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5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Содержимое 15"/>
          <p:cNvSpPr txBox="1">
            <a:spLocks/>
          </p:cNvSpPr>
          <p:nvPr/>
        </p:nvSpPr>
        <p:spPr bwMode="auto">
          <a:xfrm>
            <a:off x="251520" y="620688"/>
            <a:ext cx="8373284" cy="6036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8765" algn="ctr">
              <a:lnSpc>
                <a:spcPts val="5005"/>
              </a:lnSpc>
              <a:spcAft>
                <a:spcPts val="0"/>
              </a:spcAft>
            </a:pPr>
            <a:r>
              <a:rPr lang="uk-UA" sz="2400" b="1" kern="0" dirty="0" smtClean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ВИМОГИ ДО ВСТУПНИКІВ</a:t>
            </a:r>
          </a:p>
          <a:p>
            <a:pPr lvl="0"/>
            <a:endParaRPr lang="uk-UA" sz="16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AutoNum type="arabicParenR"/>
            </a:pP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балів з предметів НМТ, складової ЄВІ – не менше 15%, ЄФВВ – не менше 25% тестових балів</a:t>
            </a:r>
          </a:p>
          <a:p>
            <a:pPr marL="457200" lvl="0" indent="-457200">
              <a:buAutoNum type="arabicParenR"/>
            </a:pP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Вступ та переведення на бюджет: КБ не менше </a:t>
            </a:r>
            <a:r>
              <a:rPr lang="uk-UA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130 балів</a:t>
            </a: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винятки – а) діти загиблих захисників України, б) </a:t>
            </a:r>
            <a:r>
              <a:rPr lang="uk-UA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спеціальності особливої підтримки 125 балів при переведенні на бюджет</a:t>
            </a:r>
          </a:p>
          <a:p>
            <a:pPr marL="457200" lvl="0" indent="-457200">
              <a:buAutoNum type="arabicParenR"/>
            </a:pP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КБ для вступу на основі ПЗСО та НРК5 не менше 150 балів для спеціальності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Право </a:t>
            </a:r>
          </a:p>
          <a:p>
            <a:pPr marL="457200" lvl="0" indent="-457200">
              <a:buAutoNum type="arabicParenR"/>
            </a:pPr>
            <a:endParaRPr lang="uk-UA" sz="24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uk-UA" sz="20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uk-UA" b="1" kern="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1">
              <a:spcBef>
                <a:spcPts val="5"/>
              </a:spcBef>
              <a:spcAft>
                <a:spcPts val="0"/>
              </a:spcAft>
              <a:buSzPts val="3900"/>
              <a:tabLst>
                <a:tab pos="892810" algn="l"/>
              </a:tabLst>
            </a:pPr>
            <a:endParaRPr lang="uk-UA" sz="16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51520" y="980728"/>
            <a:ext cx="82657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 typeface="Wingdings" pitchFamily="2" charset="2"/>
              <a:buNone/>
            </a:pPr>
            <a:endParaRPr lang="uk-UA" sz="2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67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0" y="0"/>
            <a:ext cx="9159140" cy="6858000"/>
          </a:xfrm>
          <a:prstGeom prst="rect">
            <a:avLst/>
          </a:prstGeom>
          <a:gradFill flip="none" rotWithShape="1">
            <a:gsLst>
              <a:gs pos="1000">
                <a:srgbClr val="BCDCFA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8765">
              <a:lnSpc>
                <a:spcPts val="5005"/>
              </a:lnSpc>
              <a:spcAft>
                <a:spcPts val="0"/>
              </a:spcAft>
            </a:pPr>
            <a:endParaRPr lang="en-US" b="1" kern="0" dirty="0">
              <a:solidFill>
                <a:schemeClr val="accent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0800000">
            <a:off x="8639944" y="0"/>
            <a:ext cx="504056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 idx="4294967295"/>
          </p:nvPr>
        </p:nvSpPr>
        <p:spPr>
          <a:xfrm>
            <a:off x="8639945" y="188913"/>
            <a:ext cx="504056" cy="5761037"/>
          </a:xfrm>
        </p:spPr>
        <p:txBody>
          <a:bodyPr>
            <a:normAutofit/>
          </a:bodyPr>
          <a:lstStyle/>
          <a:p>
            <a:pPr algn="ctr"/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В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т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у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0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5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Содержимое 15"/>
          <p:cNvSpPr txBox="1">
            <a:spLocks/>
          </p:cNvSpPr>
          <p:nvPr/>
        </p:nvSpPr>
        <p:spPr bwMode="auto">
          <a:xfrm>
            <a:off x="251519" y="188640"/>
            <a:ext cx="8265781" cy="646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8765" algn="ctr">
              <a:lnSpc>
                <a:spcPts val="5005"/>
              </a:lnSpc>
              <a:spcAft>
                <a:spcPts val="0"/>
              </a:spcAft>
            </a:pPr>
            <a:r>
              <a:rPr lang="uk-UA" sz="2400" b="1" kern="0" dirty="0" smtClean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ДЕЯКІ</a:t>
            </a:r>
            <a:r>
              <a:rPr lang="uk-UA" sz="2400" b="1" kern="0" spc="465" dirty="0" smtClean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uk-UA" sz="2400" b="1" kern="0" dirty="0" smtClean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ОСОБЛИВОСТІ</a:t>
            </a:r>
            <a:r>
              <a:rPr lang="uk-UA" sz="2400" b="1" kern="0" spc="470" dirty="0" smtClean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uk-UA" sz="2400" b="1" kern="0" dirty="0" smtClean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ВСТУПНОЇ</a:t>
            </a:r>
            <a:r>
              <a:rPr lang="uk-UA" sz="2400" b="1" kern="0" spc="470" dirty="0" smtClean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uk-UA" sz="2400" b="1" kern="0" dirty="0" smtClean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КАМПАНІЇ</a:t>
            </a:r>
          </a:p>
          <a:p>
            <a:pPr lvl="0"/>
            <a:endParaRPr lang="uk-UA" sz="16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Заклади освіти при зарахуванні на навчання перевіряють наявність військово-облікових документів і факт перебування на військовому обліку громадян України призовного віку! </a:t>
            </a:r>
          </a:p>
          <a:p>
            <a:pPr lvl="0"/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Військово-обліковим документом є: 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призовників - посвідчення про приписку до призовної дільниці 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військовозобов’язаних - військовий квиток або тимчасове посвідчення військовозобов’язаного 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резервістів - військовий квиток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uk-UA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Резерв+ </a:t>
            </a:r>
          </a:p>
          <a:p>
            <a:pPr lvl="0" algn="just"/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Персональний військовий облік передбачає облік відомостей таких осіб за місцем їх навчання та покладається на керівника ЗВО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uk-UA" sz="20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uk-UA" b="1" kern="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1">
              <a:spcBef>
                <a:spcPts val="5"/>
              </a:spcBef>
              <a:spcAft>
                <a:spcPts val="0"/>
              </a:spcAft>
              <a:buSzPts val="3900"/>
              <a:tabLst>
                <a:tab pos="892810" algn="l"/>
              </a:tabLst>
            </a:pPr>
            <a:endParaRPr lang="uk-UA" sz="16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51520" y="980728"/>
            <a:ext cx="82657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 typeface="Wingdings" pitchFamily="2" charset="2"/>
              <a:buNone/>
            </a:pPr>
            <a:endParaRPr lang="uk-UA" sz="2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17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0" y="0"/>
            <a:ext cx="9159140" cy="6858000"/>
          </a:xfrm>
          <a:prstGeom prst="rect">
            <a:avLst/>
          </a:prstGeom>
          <a:gradFill flip="none" rotWithShape="1">
            <a:gsLst>
              <a:gs pos="1000">
                <a:srgbClr val="BCDCFA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8765">
              <a:lnSpc>
                <a:spcPts val="5005"/>
              </a:lnSpc>
              <a:spcAft>
                <a:spcPts val="0"/>
              </a:spcAft>
            </a:pPr>
            <a:endParaRPr lang="en-US" b="1" kern="0" dirty="0">
              <a:solidFill>
                <a:schemeClr val="accent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0800000">
            <a:off x="8639944" y="0"/>
            <a:ext cx="504056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 idx="4294967295"/>
          </p:nvPr>
        </p:nvSpPr>
        <p:spPr>
          <a:xfrm>
            <a:off x="8639945" y="188913"/>
            <a:ext cx="504056" cy="5761037"/>
          </a:xfrm>
        </p:spPr>
        <p:txBody>
          <a:bodyPr>
            <a:normAutofit/>
          </a:bodyPr>
          <a:lstStyle/>
          <a:p>
            <a:pPr algn="ctr"/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В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т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у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0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5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Содержимое 15"/>
          <p:cNvSpPr txBox="1">
            <a:spLocks/>
          </p:cNvSpPr>
          <p:nvPr/>
        </p:nvSpPr>
        <p:spPr bwMode="auto">
          <a:xfrm>
            <a:off x="179512" y="188912"/>
            <a:ext cx="8337788" cy="646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8765" algn="ctr">
              <a:lnSpc>
                <a:spcPts val="5005"/>
              </a:lnSpc>
              <a:spcAft>
                <a:spcPts val="0"/>
              </a:spcAft>
            </a:pPr>
            <a:r>
              <a:rPr lang="uk-UA" sz="2000" b="1" kern="0" dirty="0" smtClean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ДЕЯКІ</a:t>
            </a:r>
            <a:r>
              <a:rPr lang="uk-UA" sz="2000" b="1" kern="0" spc="465" dirty="0" smtClean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uk-UA" sz="2000" b="1" kern="0" dirty="0" smtClean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ОСОБЛИВОСТІ</a:t>
            </a:r>
            <a:r>
              <a:rPr lang="uk-UA" sz="2000" b="1" kern="0" spc="470" dirty="0" smtClean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uk-UA" sz="2000" b="1" kern="0" dirty="0" smtClean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ВСТУПНОЇ</a:t>
            </a:r>
            <a:r>
              <a:rPr lang="uk-UA" sz="2000" b="1" kern="0" spc="470" dirty="0" smtClean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uk-UA" sz="2000" b="1" kern="0" dirty="0" smtClean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КАМПАНІЇ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uk-UA" sz="8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uk-UA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2025 році індикативна собівартість на кон'юнктурних спеціальностях буде вимагати більшої плати</a:t>
            </a:r>
            <a:endParaRPr lang="uk-UA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uk-UA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Регіональні коефіцієнти будуть у червні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uk-UA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УБД не </a:t>
            </a:r>
            <a:r>
              <a:rPr lang="uk-UA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відшкодовують незавершене навчання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uk-UA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передбачено: квоти-3, квоти-4, середнього бала, сільського коефіцієнта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uk-UA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Співбесіда (критерій позитивної оцінки для деяких категорій, бал для інших), творчий </a:t>
            </a:r>
            <a:r>
              <a:rPr lang="uk-UA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 не замінюється на співбесіду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uk-UA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Рекомендації на бюджетні місця для пільговиків (вступ за позитивним результатом співбесіди, квотою-2 надаються </a:t>
            </a: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одночасно</a:t>
            </a:r>
            <a:r>
              <a:rPr lang="uk-UA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рекомендаціями за квотою-1 та загальними умовами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uk-UA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 рекомендаціями на контракт за заявами з пріоритетністю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uk-UA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Відсутність </a:t>
            </a:r>
            <a:r>
              <a:rPr lang="uk-UA" sz="20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валідації</a:t>
            </a:r>
            <a:r>
              <a:rPr lang="uk-UA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іноземного документа про ПЗСО при наявності НМТ у громадян України не є перешкодою для їх зарахування, </a:t>
            </a:r>
            <a:r>
              <a:rPr lang="uk-UA" sz="20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валідація</a:t>
            </a:r>
            <a:r>
              <a:rPr lang="uk-UA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або український документ про ПЗСО має бути оформлений у межах шести місяців</a:t>
            </a:r>
            <a:endParaRPr lang="uk-UA" sz="2000" b="1" kern="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564515" indent="-285750">
              <a:lnSpc>
                <a:spcPts val="5005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uk-UA" b="1" kern="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1">
              <a:spcBef>
                <a:spcPts val="5"/>
              </a:spcBef>
              <a:spcAft>
                <a:spcPts val="0"/>
              </a:spcAft>
              <a:buSzPts val="3900"/>
              <a:tabLst>
                <a:tab pos="892810" algn="l"/>
              </a:tabLst>
            </a:pPr>
            <a:endParaRPr lang="uk-UA" sz="16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51520" y="980728"/>
            <a:ext cx="82657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 typeface="Wingdings" pitchFamily="2" charset="2"/>
              <a:buNone/>
            </a:pPr>
            <a:endParaRPr lang="uk-UA" sz="2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80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0" y="-65640"/>
            <a:ext cx="9160311" cy="7106704"/>
          </a:xfrm>
          <a:prstGeom prst="rect">
            <a:avLst/>
          </a:prstGeom>
          <a:gradFill flip="none" rotWithShape="1">
            <a:gsLst>
              <a:gs pos="1000">
                <a:srgbClr val="BCDCFA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 rot="10800000">
            <a:off x="8555868" y="-37463"/>
            <a:ext cx="611560" cy="71014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 idx="4294967295"/>
          </p:nvPr>
        </p:nvSpPr>
        <p:spPr>
          <a:xfrm>
            <a:off x="8604449" y="-243407"/>
            <a:ext cx="539552" cy="6120680"/>
          </a:xfrm>
        </p:spPr>
        <p:txBody>
          <a:bodyPr>
            <a:normAutofit/>
          </a:bodyPr>
          <a:lstStyle/>
          <a:p>
            <a:pPr algn="ctr"/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В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т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у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0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5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Содержимое 15"/>
          <p:cNvSpPr txBox="1">
            <a:spLocks/>
          </p:cNvSpPr>
          <p:nvPr/>
        </p:nvSpPr>
        <p:spPr bwMode="auto">
          <a:xfrm>
            <a:off x="1475656" y="980728"/>
            <a:ext cx="648072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65113" indent="-265113" algn="just" eaLnBrk="1" hangingPunct="1">
              <a:buFont typeface="Wingdings" pitchFamily="2" charset="2"/>
              <a:buNone/>
            </a:pPr>
            <a:endParaRPr lang="uk-UA" sz="3200" dirty="0">
              <a:latin typeface="Times New Roman" pitchFamily="18" charset="0"/>
              <a:cs typeface="Times New Roman" pitchFamily="18" charset="0"/>
            </a:endParaRPr>
          </a:p>
          <a:p>
            <a:pPr marL="265113" indent="7938" eaLnBrk="1" hangingPunct="1">
              <a:buFont typeface="Wingdings 2" pitchFamily="18" charset="2"/>
              <a:buNone/>
            </a:pPr>
            <a:endParaRPr lang="uk-UA" sz="3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65113" indent="7938" eaLnBrk="1" hangingPunct="1">
              <a:buFont typeface="Wingdings 2" pitchFamily="18" charset="2"/>
              <a:buNone/>
            </a:pPr>
            <a:endParaRPr lang="uk-UA" sz="3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79512" y="332656"/>
            <a:ext cx="806489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uk-UA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Телефон </a:t>
            </a:r>
            <a:r>
              <a:rPr lang="uk-UA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приймальної комісії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uk-UA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097 </a:t>
            </a:r>
            <a:r>
              <a:rPr lang="uk-UA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76 58 296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uk-UA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Електронна пошта</a:t>
            </a:r>
            <a:r>
              <a:rPr lang="uk-UA" sz="4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uk-UA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pk-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mdpu</a:t>
            </a:r>
            <a:r>
              <a:rPr lang="uk-UA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@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ukr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net</a:t>
            </a:r>
            <a:endParaRPr lang="uk-UA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uk-UA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Сайт </a:t>
            </a:r>
            <a:r>
              <a:rPr lang="uk-UA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університету</a:t>
            </a:r>
            <a:r>
              <a:rPr lang="uk-UA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uk-UA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en-US" sz="4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mdpu</a:t>
            </a:r>
            <a:r>
              <a:rPr lang="uk-UA" sz="4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sz="4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org</a:t>
            </a:r>
            <a:r>
              <a:rPr lang="uk-UA" sz="4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sz="4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ua</a:t>
            </a:r>
            <a:endParaRPr lang="uk-UA" sz="40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en-US" sz="3600" b="1" dirty="0" err="1" smtClean="0">
                <a:solidFill>
                  <a:srgbClr val="FF0000"/>
                </a:solidFill>
              </a:rPr>
              <a:t>vstup</a:t>
            </a:r>
            <a:r>
              <a:rPr lang="ru-RU" sz="3600" b="1" dirty="0">
                <a:solidFill>
                  <a:srgbClr val="FF0000"/>
                </a:solidFill>
              </a:rPr>
              <a:t>.</a:t>
            </a:r>
            <a:r>
              <a:rPr lang="en-US" sz="3600" b="1" dirty="0" err="1">
                <a:solidFill>
                  <a:srgbClr val="FF0000"/>
                </a:solidFill>
              </a:rPr>
              <a:t>mdpu</a:t>
            </a:r>
            <a:r>
              <a:rPr lang="ru-RU" sz="3600" b="1" dirty="0">
                <a:solidFill>
                  <a:srgbClr val="FF0000"/>
                </a:solidFill>
              </a:rPr>
              <a:t>.</a:t>
            </a:r>
            <a:r>
              <a:rPr lang="en-US" sz="3600" b="1" dirty="0">
                <a:solidFill>
                  <a:srgbClr val="FF0000"/>
                </a:solidFill>
              </a:rPr>
              <a:t>org</a:t>
            </a:r>
            <a:r>
              <a:rPr lang="ru-RU" sz="3600" b="1" dirty="0">
                <a:solidFill>
                  <a:srgbClr val="FF0000"/>
                </a:solidFill>
              </a:rPr>
              <a:t>.</a:t>
            </a:r>
            <a:r>
              <a:rPr lang="en-US" sz="3600" b="1" dirty="0" err="1" smtClean="0">
                <a:solidFill>
                  <a:srgbClr val="FF0000"/>
                </a:solidFill>
              </a:rPr>
              <a:t>ua</a:t>
            </a:r>
            <a:endParaRPr lang="uk-UA" sz="36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WhatsApp</a:t>
            </a:r>
            <a:r>
              <a:rPr lang="uk-UA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-чат:</a:t>
            </a:r>
            <a:endParaRPr lang="en-US" sz="36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>
                <a:solidFill>
                  <a:srgbClr val="E0840A"/>
                </a:solidFill>
                <a:latin typeface="Times New Roman" pitchFamily="18" charset="0"/>
                <a:cs typeface="Times New Roman" pitchFamily="18" charset="0"/>
              </a:rPr>
              <a:t>https://chat.whatsapp.com/EoxH28xj5EUBdO8gOn6TUN</a:t>
            </a:r>
            <a:endParaRPr lang="uk-UA" sz="3600" b="1" dirty="0">
              <a:solidFill>
                <a:srgbClr val="E0840A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4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">
                <a:srgbClr val="BCDCFA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0800000">
            <a:off x="8532440" y="0"/>
            <a:ext cx="61156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7"/>
          <p:cNvSpPr txBox="1">
            <a:spLocks/>
          </p:cNvSpPr>
          <p:nvPr/>
        </p:nvSpPr>
        <p:spPr>
          <a:xfrm>
            <a:off x="8676456" y="764704"/>
            <a:ext cx="370384" cy="568863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В</a:t>
            </a:r>
            <a:b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</a:t>
            </a:r>
            <a:b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т</a:t>
            </a:r>
            <a:b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у</a:t>
            </a:r>
            <a:b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</a:t>
            </a:r>
            <a:b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b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</a:t>
            </a:r>
            <a:b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0</a:t>
            </a:r>
            <a:b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</a:t>
            </a:r>
            <a:b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5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7982544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100" b="1" dirty="0" smtClean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ЗАГАЛЬНІ</a:t>
            </a:r>
            <a:r>
              <a:rPr lang="uk-UA" sz="3100" b="1" spc="405" dirty="0" smtClean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3100" b="1" dirty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ПОЛОЖЕННЯ</a:t>
            </a:r>
            <a:r>
              <a:rPr lang="en-US" sz="5400" b="1" dirty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/>
            </a:r>
            <a:br>
              <a:rPr lang="en-US" sz="5400" b="1" dirty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</a:rPr>
            </a:b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251520" y="764704"/>
            <a:ext cx="8568952" cy="4874097"/>
          </a:xfrm>
        </p:spPr>
        <p:txBody>
          <a:bodyPr/>
          <a:lstStyle/>
          <a:p>
            <a:pPr marL="342900" marR="864870" lvl="0" indent="-342900" algn="just">
              <a:lnSpc>
                <a:spcPct val="105000"/>
              </a:lnSpc>
              <a:spcAft>
                <a:spcPts val="0"/>
              </a:spcAft>
              <a:buSzPts val="3900"/>
              <a:buFont typeface="Arial" panose="020B0604020202020204" pitchFamily="34" charset="0"/>
              <a:buChar char="•"/>
              <a:tabLst>
                <a:tab pos="755015" algn="l"/>
              </a:tabLst>
            </a:pP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Реєстрація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особистих електронних кабінетів розпочинається 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1 липня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uk-UA" sz="2000" dirty="0" err="1">
                <a:latin typeface="Arial" panose="020B0604020202020204" pitchFamily="34" charset="0"/>
                <a:cs typeface="Arial" panose="020B0604020202020204" pitchFamily="34" charset="0"/>
              </a:rPr>
              <a:t>вебсайті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uk-UA" sz="2000" dirty="0" err="1">
                <a:latin typeface="Arial" panose="020B0604020202020204" pitchFamily="34" charset="0"/>
                <a:cs typeface="Arial" panose="020B0604020202020204" pitchFamily="34" charset="0"/>
              </a:rPr>
              <a:t>адресою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000" u="heavy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</a:t>
            </a:r>
            <a:r>
              <a:rPr lang="uk-UA" sz="2000" u="heavy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vstup.edbo.gov.ua</a:t>
            </a:r>
            <a:endParaRPr lang="uk-UA" sz="2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864870" lvl="0" indent="-342900" algn="just">
              <a:lnSpc>
                <a:spcPct val="105000"/>
              </a:lnSpc>
              <a:spcAft>
                <a:spcPts val="0"/>
              </a:spcAft>
              <a:buSzPts val="3900"/>
              <a:buFont typeface="Arial" panose="020B0604020202020204" pitchFamily="34" charset="0"/>
              <a:buChar char="•"/>
              <a:tabLst>
                <a:tab pos="755015" algn="l"/>
              </a:tabLst>
            </a:pP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При відсутності сертифікатів НМТ для реєстрації вказуються тип та номер документа, що посвідчує особу, або реєстраційний номер облікової картки платника податків</a:t>
            </a:r>
          </a:p>
          <a:p>
            <a:pPr marL="342900" marR="864870" lvl="0" indent="-342900" algn="just">
              <a:lnSpc>
                <a:spcPct val="105000"/>
              </a:lnSpc>
              <a:spcAft>
                <a:spcPts val="0"/>
              </a:spcAft>
              <a:buSzPts val="3900"/>
              <a:buFont typeface="Arial" panose="020B0604020202020204" pitchFamily="34" charset="0"/>
              <a:buChar char="•"/>
              <a:tabLst>
                <a:tab pos="755015" algn="l"/>
              </a:tabLst>
            </a:pP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Подання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через е/кабінети двох типів заяв: на участь у вступних випробуваннях та конкурсному 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відборі</a:t>
            </a:r>
          </a:p>
          <a:p>
            <a:pPr marL="342900" marR="864870" lvl="0" indent="-342900" algn="just">
              <a:lnSpc>
                <a:spcPct val="105000"/>
              </a:lnSpc>
              <a:spcAft>
                <a:spcPts val="0"/>
              </a:spcAft>
              <a:buSzPts val="3900"/>
              <a:buFont typeface="Arial" panose="020B0604020202020204" pitchFamily="34" charset="0"/>
              <a:buChar char="•"/>
              <a:tabLst>
                <a:tab pos="755015" algn="l"/>
              </a:tabLst>
            </a:pP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Е-кабінети вступників працюють </a:t>
            </a:r>
            <a:r>
              <a:rPr lang="uk-UA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20 жовтня </a:t>
            </a:r>
            <a:r>
              <a:rPr lang="uk-UA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(через цілорічний прийом створюється хаос у розкладах та імітація в навчанні, погіршується якість вищої освіти)</a:t>
            </a:r>
            <a:endParaRPr lang="uk-UA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864870" lvl="0" indent="-342900" algn="just">
              <a:lnSpc>
                <a:spcPct val="105000"/>
              </a:lnSpc>
              <a:spcAft>
                <a:spcPts val="0"/>
              </a:spcAft>
              <a:buSzPts val="3900"/>
              <a:buFont typeface="Arial" panose="020B0604020202020204" pitchFamily="34" charset="0"/>
              <a:buChar char="•"/>
              <a:tabLst>
                <a:tab pos="755015" algn="l"/>
              </a:tabLst>
            </a:pP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Зарахування вступників для здобуття всіх рівнів вищої освіти закінчується </a:t>
            </a:r>
            <a:r>
              <a:rPr lang="uk-UA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20 жовтня</a:t>
            </a:r>
          </a:p>
          <a:p>
            <a:pPr marL="342900" marR="864870" lvl="0" indent="-342900" algn="just">
              <a:lnSpc>
                <a:spcPct val="105000"/>
              </a:lnSpc>
              <a:spcAft>
                <a:spcPts val="0"/>
              </a:spcAft>
              <a:buSzPts val="3900"/>
              <a:buFont typeface="Arial" panose="020B0604020202020204" pitchFamily="34" charset="0"/>
              <a:buChar char="•"/>
              <a:tabLst>
                <a:tab pos="755015" algn="l"/>
              </a:tabLst>
            </a:pP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Зарахування іноземців – </a:t>
            </a:r>
            <a:r>
              <a:rPr lang="uk-UA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1 листопада</a:t>
            </a:r>
          </a:p>
          <a:p>
            <a:pPr marL="342900" marR="864870" indent="-342900" algn="just">
              <a:lnSpc>
                <a:spcPct val="105000"/>
              </a:lnSpc>
              <a:spcAft>
                <a:spcPts val="0"/>
              </a:spcAft>
              <a:buSzPts val="3900"/>
              <a:buFont typeface="Arial" panose="020B0604020202020204" pitchFamily="34" charset="0"/>
              <a:buChar char="•"/>
              <a:tabLst>
                <a:tab pos="755015" algn="l"/>
              </a:tabLst>
            </a:pP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Вступники на третій рівень вищої освіти подаватимуть документи із застосуванням особистих електронних кабінетів</a:t>
            </a:r>
          </a:p>
          <a:p>
            <a:pPr marL="342900" marR="864870" lvl="0" indent="-342900" algn="just">
              <a:lnSpc>
                <a:spcPct val="105000"/>
              </a:lnSpc>
              <a:spcAft>
                <a:spcPts val="0"/>
              </a:spcAft>
              <a:buSzPts val="3900"/>
              <a:buFont typeface="Arial" panose="020B0604020202020204" pitchFamily="34" charset="0"/>
              <a:buChar char="•"/>
              <a:tabLst>
                <a:tab pos="755015" algn="l"/>
              </a:tabLst>
            </a:pPr>
            <a:endParaRPr lang="uk-UA" sz="2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864870" lvl="0" indent="-342900" algn="just">
              <a:lnSpc>
                <a:spcPct val="105000"/>
              </a:lnSpc>
              <a:spcAft>
                <a:spcPts val="0"/>
              </a:spcAft>
              <a:buSzPts val="3900"/>
              <a:buFont typeface="Arial" panose="020B0604020202020204" pitchFamily="34" charset="0"/>
              <a:buChar char="•"/>
              <a:tabLst>
                <a:tab pos="755015" algn="l"/>
              </a:tabLst>
            </a:pPr>
            <a:endParaRPr lang="uk-UA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864870" lvl="0" algn="just">
              <a:lnSpc>
                <a:spcPct val="105000"/>
              </a:lnSpc>
              <a:spcAft>
                <a:spcPts val="0"/>
              </a:spcAft>
              <a:buSzPts val="3900"/>
              <a:tabLst>
                <a:tab pos="755015" algn="l"/>
              </a:tabLst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67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">
                <a:srgbClr val="BCDCFA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0800000">
            <a:off x="8458200" y="0"/>
            <a:ext cx="6858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7"/>
          <p:cNvSpPr txBox="1">
            <a:spLocks/>
          </p:cNvSpPr>
          <p:nvPr/>
        </p:nvSpPr>
        <p:spPr>
          <a:xfrm>
            <a:off x="8458200" y="764704"/>
            <a:ext cx="588640" cy="568863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В</a:t>
            </a:r>
            <a:b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</a:t>
            </a:r>
            <a:b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т</a:t>
            </a:r>
            <a:b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у</a:t>
            </a:r>
            <a:b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</a:t>
            </a:r>
            <a:b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b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</a:t>
            </a:r>
            <a:b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0</a:t>
            </a:r>
            <a:b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</a:t>
            </a:r>
            <a:b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5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7702624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100" b="1" dirty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ЗАГАЛЬНІ</a:t>
            </a:r>
            <a:r>
              <a:rPr lang="uk-UA" sz="3100" b="1" spc="405" dirty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3100" b="1" dirty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ПОЛОЖЕННЯ</a:t>
            </a:r>
            <a:r>
              <a:rPr lang="en-US" sz="5400" b="1" dirty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/>
            </a:r>
            <a:br>
              <a:rPr lang="en-US" sz="5400" b="1" dirty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</a:rPr>
            </a:b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395536" y="980729"/>
            <a:ext cx="8568952" cy="4536504"/>
          </a:xfrm>
        </p:spPr>
        <p:txBody>
          <a:bodyPr/>
          <a:lstStyle/>
          <a:p>
            <a:pPr marL="342900" marR="864870" lvl="0" indent="-342900" algn="just">
              <a:lnSpc>
                <a:spcPct val="105000"/>
              </a:lnSpc>
              <a:spcAft>
                <a:spcPts val="0"/>
              </a:spcAft>
              <a:buSzPts val="3900"/>
              <a:buFont typeface="Arial" panose="020B0604020202020204" pitchFamily="34" charset="0"/>
              <a:buChar char="•"/>
              <a:tabLst>
                <a:tab pos="755015" algn="l"/>
              </a:tabLst>
            </a:pP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Документ про попередню освіту має бути внесений до реєстрації першої заяви на відповідній основі</a:t>
            </a:r>
          </a:p>
          <a:p>
            <a:pPr marL="342900" marR="864870" lvl="0" indent="-342900" algn="just">
              <a:lnSpc>
                <a:spcPct val="105000"/>
              </a:lnSpc>
              <a:spcAft>
                <a:spcPts val="0"/>
              </a:spcAft>
              <a:buSzPts val="3900"/>
              <a:buFont typeface="Arial" panose="020B0604020202020204" pitchFamily="34" charset="0"/>
              <a:buChar char="•"/>
              <a:tabLst>
                <a:tab pos="755015" algn="l"/>
              </a:tabLst>
            </a:pP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Вступники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можуть подати у сукупності за всіма основами вступу до </a:t>
            </a:r>
            <a: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заяв на бюджетні місця та до </a:t>
            </a:r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за всіма джерелами фінансування </a:t>
            </a:r>
          </a:p>
          <a:p>
            <a:pPr marL="342900" marR="864870" lvl="0" indent="-342900" algn="just">
              <a:lnSpc>
                <a:spcPct val="105000"/>
              </a:lnSpc>
              <a:spcAft>
                <a:spcPts val="0"/>
              </a:spcAft>
              <a:buSzPts val="3900"/>
              <a:buFont typeface="Arial" panose="020B0604020202020204" pitchFamily="34" charset="0"/>
              <a:buChar char="•"/>
              <a:tabLst>
                <a:tab pos="755015" algn="l"/>
              </a:tabLst>
            </a:pP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Після підтвердження вибору місця навчання за заявою з пріоритетністю за іншими КП вважаються в ЄДЕБО заявами тільки на контрактні місця</a:t>
            </a:r>
          </a:p>
          <a:p>
            <a:pPr marL="342900" marR="864870" lvl="0" indent="-342900" algn="just">
              <a:lnSpc>
                <a:spcPct val="105000"/>
              </a:lnSpc>
              <a:spcAft>
                <a:spcPts val="0"/>
              </a:spcAft>
              <a:buSzPts val="3900"/>
              <a:buFont typeface="Arial" panose="020B0604020202020204" pitchFamily="34" charset="0"/>
              <a:buChar char="•"/>
              <a:tabLst>
                <a:tab pos="755015" algn="l"/>
              </a:tabLst>
            </a:pP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Зміна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вибору бюджетного місця не 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припускається</a:t>
            </a:r>
          </a:p>
          <a:p>
            <a:pPr marL="342900" marR="864870" lvl="0" indent="-342900" algn="just">
              <a:lnSpc>
                <a:spcPct val="105000"/>
              </a:lnSpc>
              <a:spcAft>
                <a:spcPts val="0"/>
              </a:spcAft>
              <a:buSzPts val="3900"/>
              <a:buFont typeface="Arial" panose="020B0604020202020204" pitchFamily="34" charset="0"/>
              <a:buChar char="•"/>
              <a:tabLst>
                <a:tab pos="755015" algn="l"/>
              </a:tabLst>
            </a:pP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Пріоритетність для вступу на бюджетні місця обов'язкова, на контракт – за бажанням вступника</a:t>
            </a:r>
          </a:p>
          <a:p>
            <a:pPr marL="342900" marR="864870" lvl="0" indent="-342900" algn="just">
              <a:lnSpc>
                <a:spcPct val="105000"/>
              </a:lnSpc>
              <a:spcAft>
                <a:spcPts val="0"/>
              </a:spcAft>
              <a:buSzPts val="3900"/>
              <a:buFont typeface="Arial" panose="020B0604020202020204" pitchFamily="34" charset="0"/>
              <a:buChar char="•"/>
              <a:tabLst>
                <a:tab pos="755015" algn="l"/>
              </a:tabLst>
            </a:pP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У разі відмови від рекомендації на бюджетне місце грант до контракту надаватись не буде</a:t>
            </a:r>
          </a:p>
          <a:p>
            <a:pPr marL="342900" marR="864870" lvl="0" indent="-342900" algn="just">
              <a:lnSpc>
                <a:spcPct val="105000"/>
              </a:lnSpc>
              <a:spcAft>
                <a:spcPts val="0"/>
              </a:spcAft>
              <a:buSzPts val="3900"/>
              <a:buFont typeface="Arial" panose="020B0604020202020204" pitchFamily="34" charset="0"/>
              <a:buChar char="•"/>
              <a:tabLst>
                <a:tab pos="755015" algn="l"/>
              </a:tabLst>
            </a:pP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При вступі до аспірантури – ЄВВ (</a:t>
            </a:r>
            <a:r>
              <a:rPr lang="uk-UA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єдине вступне випробування з методології наукових досліджень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 + ЄВІ</a:t>
            </a:r>
            <a:endParaRPr lang="uk-U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864870" lvl="0" algn="just">
              <a:lnSpc>
                <a:spcPct val="105000"/>
              </a:lnSpc>
              <a:spcAft>
                <a:spcPts val="0"/>
              </a:spcAft>
              <a:buSzPts val="3900"/>
              <a:tabLst>
                <a:tab pos="755015" algn="l"/>
              </a:tabLst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14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-166719" y="0"/>
            <a:ext cx="8843175" cy="6858000"/>
          </a:xfrm>
          <a:prstGeom prst="rect">
            <a:avLst/>
          </a:prstGeom>
          <a:gradFill flip="none" rotWithShape="1">
            <a:gsLst>
              <a:gs pos="1000">
                <a:srgbClr val="BCDCFA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НМТ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є </a:t>
            </a: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обов'язковим компонентом вступу на основі ПЗСО та НРК5 (крім окремих пільгових категорій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НМТ 2024-2025 з 4 предметів (українська мова</a:t>
            </a:r>
            <a:r>
              <a:rPr lang="uk-UA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математика</a:t>
            </a:r>
            <a:r>
              <a:rPr lang="uk-UA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історія України </a:t>
            </a:r>
            <a:r>
              <a:rPr lang="uk-UA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 4 предмет на вибір (або </a:t>
            </a: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українська література, </a:t>
            </a:r>
            <a:r>
              <a:rPr lang="uk-UA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або </a:t>
            </a: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іноземна мова, </a:t>
            </a:r>
            <a:r>
              <a:rPr lang="uk-UA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або </a:t>
            </a: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біологія, </a:t>
            </a:r>
            <a:r>
              <a:rPr lang="uk-UA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хімія, </a:t>
            </a:r>
            <a:r>
              <a:rPr lang="uk-UA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фізика, </a:t>
            </a:r>
            <a:r>
              <a:rPr lang="uk-UA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або </a:t>
            </a: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географія</a:t>
            </a:r>
            <a:r>
              <a:rPr lang="uk-UA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НМТ 2022-2023 років (з 3 предметів)</a:t>
            </a:r>
          </a:p>
          <a:p>
            <a:pPr algn="ctr"/>
            <a:endParaRPr lang="uk-UA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А7 Фізична культура і спорт </a:t>
            </a:r>
            <a:r>
              <a:rPr lang="uk-UA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uk-UA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НМТ </a:t>
            </a: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</a:rPr>
              <a:t>конкурс </a:t>
            </a:r>
            <a:r>
              <a:rPr lang="uk-UA" sz="2400" b="1" dirty="0" smtClean="0">
                <a:solidFill>
                  <a:schemeClr val="accent1">
                    <a:lumMod val="75000"/>
                  </a:schemeClr>
                </a:solidFill>
              </a:rPr>
              <a:t>фізичних </a:t>
            </a: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</a:rPr>
              <a:t>здібностей </a:t>
            </a:r>
            <a:endParaRPr lang="uk-UA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uk-UA" sz="1400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конкурси проводяться очно, можливі виїзні конкурси, </a:t>
            </a:r>
            <a:endParaRPr lang="uk-UA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дистанційні 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– для вступників – мешканців ТОТ та силовиків. </a:t>
            </a:r>
            <a:endParaRPr lang="uk-UA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Творчі 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конкурси проводяться із відеозаписом на сайт МДПУ) </a:t>
            </a:r>
          </a:p>
          <a:p>
            <a:endParaRPr lang="uk-UA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uk-UA" sz="7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pPr algn="ctr"/>
            <a:r>
              <a:rPr lang="uk-UA" sz="2000" b="1" dirty="0">
                <a:solidFill>
                  <a:srgbClr val="FF0000"/>
                </a:solidFill>
                <a:latin typeface="Calibri" pitchFamily="34" charset="0"/>
              </a:rPr>
              <a:t>Особи з ТОТ вступають без НМТ – дистанційно подають документи і складають співбесіду</a:t>
            </a:r>
          </a:p>
          <a:p>
            <a:pPr algn="ctr"/>
            <a:endParaRPr lang="uk-UA" sz="800" b="1" dirty="0">
              <a:solidFill>
                <a:srgbClr val="C00000"/>
              </a:solidFill>
              <a:latin typeface="Calibri" pitchFamily="34" charset="0"/>
            </a:endParaRPr>
          </a:p>
          <a:p>
            <a:pPr algn="ctr"/>
            <a:r>
              <a:rPr lang="uk-UA" sz="2000" b="1" dirty="0">
                <a:solidFill>
                  <a:srgbClr val="002060"/>
                </a:solidFill>
                <a:latin typeface="Calibri" pitchFamily="34" charset="0"/>
              </a:rPr>
              <a:t>Мотиваційний лист передбачається на всі спеціальності!!!!</a:t>
            </a:r>
            <a:endParaRPr lang="uk-UA" sz="24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0800000">
            <a:off x="8548062" y="0"/>
            <a:ext cx="595938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676456" y="156171"/>
            <a:ext cx="370384" cy="5793109"/>
          </a:xfrm>
        </p:spPr>
        <p:txBody>
          <a:bodyPr>
            <a:normAutofit/>
          </a:bodyPr>
          <a:lstStyle/>
          <a:p>
            <a:pPr algn="ctr"/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В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т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у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0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5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Содержимое 15"/>
          <p:cNvSpPr txBox="1">
            <a:spLocks/>
          </p:cNvSpPr>
          <p:nvPr/>
        </p:nvSpPr>
        <p:spPr bwMode="auto">
          <a:xfrm>
            <a:off x="102283" y="1700808"/>
            <a:ext cx="8242113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uk-UA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1BCB68E3-539B-4BD6-B9A8-0F5DCFEACAA9}"/>
              </a:ext>
            </a:extLst>
          </p:cNvPr>
          <p:cNvSpPr txBox="1">
            <a:spLocks/>
          </p:cNvSpPr>
          <p:nvPr/>
        </p:nvSpPr>
        <p:spPr bwMode="auto">
          <a:xfrm>
            <a:off x="332827" y="476672"/>
            <a:ext cx="7750802" cy="590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indent="0" algn="ctr">
              <a:lnSpc>
                <a:spcPct val="80000"/>
              </a:lnSpc>
              <a:buNone/>
            </a:pPr>
            <a:endParaRPr lang="uk-UA" sz="2400" b="1" dirty="0" smtClean="0">
              <a:solidFill>
                <a:schemeClr val="accent1"/>
              </a:solidFill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uk-UA" sz="2400" b="1" dirty="0" smtClean="0">
                <a:solidFill>
                  <a:schemeClr val="accent1"/>
                </a:solidFill>
              </a:rPr>
              <a:t>ВСТУП </a:t>
            </a:r>
            <a:r>
              <a:rPr lang="uk-UA" sz="2400" b="1" dirty="0">
                <a:solidFill>
                  <a:schemeClr val="accent1"/>
                </a:solidFill>
              </a:rPr>
              <a:t>2025: конкурсний відбір </a:t>
            </a:r>
            <a:r>
              <a:rPr lang="uk-UA" sz="2400" b="1" dirty="0" smtClean="0">
                <a:solidFill>
                  <a:schemeClr val="accent1"/>
                </a:solidFill>
              </a:rPr>
              <a:t>на </a:t>
            </a:r>
            <a:r>
              <a:rPr lang="uk-UA" sz="2400" b="1" dirty="0">
                <a:solidFill>
                  <a:schemeClr val="accent1"/>
                </a:solidFill>
              </a:rPr>
              <a:t>1 курс на основі ПЗСО та </a:t>
            </a:r>
            <a:r>
              <a:rPr lang="uk-UA" sz="2400" b="1" dirty="0" smtClean="0">
                <a:solidFill>
                  <a:schemeClr val="accent1"/>
                </a:solidFill>
              </a:rPr>
              <a:t>НРК5</a:t>
            </a:r>
          </a:p>
          <a:p>
            <a:pPr marL="0" indent="0" algn="ctr">
              <a:lnSpc>
                <a:spcPct val="80000"/>
              </a:lnSpc>
              <a:buNone/>
            </a:pPr>
            <a:endParaRPr lang="uk-UA" sz="2400" b="1" dirty="0" smtClean="0">
              <a:solidFill>
                <a:schemeClr val="accent1"/>
              </a:solidFill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uk-UA" sz="2800" b="1" dirty="0" smtClean="0">
                <a:solidFill>
                  <a:schemeClr val="accent1"/>
                </a:solidFill>
              </a:rPr>
              <a:t> </a:t>
            </a:r>
            <a:r>
              <a:rPr lang="ru-RU" sz="2800" dirty="0" smtClean="0">
                <a:solidFill>
                  <a:schemeClr val="accent1"/>
                </a:solidFill>
              </a:rPr>
              <a:t> </a:t>
            </a:r>
            <a:endParaRPr lang="uk-UA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08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0" y="0"/>
            <a:ext cx="8843175" cy="6858000"/>
          </a:xfrm>
          <a:prstGeom prst="rect">
            <a:avLst/>
          </a:prstGeom>
          <a:gradFill flip="none" rotWithShape="1">
            <a:gsLst>
              <a:gs pos="1000">
                <a:srgbClr val="BCDCFA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 rot="10800000">
            <a:off x="8548062" y="0"/>
            <a:ext cx="595938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676456" y="156171"/>
            <a:ext cx="370384" cy="5793109"/>
          </a:xfrm>
        </p:spPr>
        <p:txBody>
          <a:bodyPr>
            <a:normAutofit/>
          </a:bodyPr>
          <a:lstStyle/>
          <a:p>
            <a:pPr algn="ctr"/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В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т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у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0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5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Содержимое 15"/>
          <p:cNvSpPr txBox="1">
            <a:spLocks/>
          </p:cNvSpPr>
          <p:nvPr/>
        </p:nvSpPr>
        <p:spPr bwMode="auto">
          <a:xfrm>
            <a:off x="102283" y="1700808"/>
            <a:ext cx="8242113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Загальна формула: </a:t>
            </a:r>
            <a:r>
              <a:rPr lang="uk-UA" sz="2800" dirty="0" smtClean="0">
                <a:solidFill>
                  <a:srgbClr val="003399"/>
                </a:solidFill>
                <a:latin typeface="Calibri" pitchFamily="34" charset="0"/>
              </a:rPr>
              <a:t>КБ =</a:t>
            </a:r>
            <a:r>
              <a:rPr lang="uk-UA" sz="2800" b="1" dirty="0" smtClean="0">
                <a:solidFill>
                  <a:srgbClr val="003399"/>
                </a:solidFill>
                <a:latin typeface="Calibri" pitchFamily="34" charset="0"/>
              </a:rPr>
              <a:t> </a:t>
            </a:r>
            <a:r>
              <a:rPr lang="uk-UA" sz="2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(К1×П1 </a:t>
            </a:r>
            <a:r>
              <a:rPr lang="uk-UA" sz="24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uk-UA" sz="2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К2×П2 </a:t>
            </a:r>
            <a:r>
              <a:rPr lang="uk-UA" sz="24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uk-UA" sz="2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К3×П3 + К4×П4) / (</a:t>
            </a:r>
            <a:r>
              <a:rPr lang="uk-UA" sz="24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К1 + К2 + </a:t>
            </a:r>
            <a:r>
              <a:rPr lang="uk-UA" sz="2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К3 + К4) </a:t>
            </a:r>
            <a:endParaRPr lang="uk-UA" sz="2800" dirty="0" smtClean="0">
              <a:solidFill>
                <a:srgbClr val="003399"/>
              </a:solidFill>
              <a:latin typeface="Calibri" pitchFamily="34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uk-UA" sz="2800" dirty="0" smtClean="0">
                <a:solidFill>
                  <a:srgbClr val="003399"/>
                </a:solidFill>
                <a:latin typeface="Calibri" pitchFamily="34" charset="0"/>
              </a:rPr>
              <a:t>КБ для А7 = </a:t>
            </a:r>
            <a:r>
              <a:rPr lang="uk-UA" sz="24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uk-UA" sz="2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К1×П1 </a:t>
            </a:r>
            <a:r>
              <a:rPr lang="uk-UA" sz="24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uk-UA" sz="2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К2×П2 </a:t>
            </a:r>
            <a:r>
              <a:rPr lang="uk-UA" sz="24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uk-UA" sz="2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К3×П3 </a:t>
            </a:r>
            <a:r>
              <a:rPr lang="uk-UA" sz="24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uk-UA" sz="2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К4×П4</a:t>
            </a:r>
            <a:r>
              <a:rPr lang="uk-UA" sz="24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uk-UA" sz="2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uk-UA" sz="2400" dirty="0" smtClean="0">
                <a:solidFill>
                  <a:srgbClr val="003399"/>
                </a:solidFill>
                <a:latin typeface="Calibri" pitchFamily="34" charset="0"/>
              </a:rPr>
              <a:t>ТК</a:t>
            </a:r>
            <a:r>
              <a:rPr lang="uk-UA" sz="2800" dirty="0" smtClean="0">
                <a:solidFill>
                  <a:srgbClr val="003399"/>
                </a:solidFill>
                <a:latin typeface="Calibri" pitchFamily="34" charset="0"/>
              </a:rPr>
              <a:t> 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все в межах 200 балів</a:t>
            </a:r>
            <a:endParaRPr lang="uk-UA" sz="2000" b="1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К </a:t>
            </a:r>
            <a:r>
              <a:rPr lang="uk-UA" sz="20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- </a:t>
            </a:r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коефіцієнт</a:t>
            </a:r>
            <a:endParaRPr lang="uk-UA" sz="2000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pPr algn="just"/>
            <a:endParaRPr lang="uk-UA" sz="800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pPr algn="just"/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П1</a:t>
            </a:r>
            <a:r>
              <a:rPr lang="uk-UA" sz="20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, П2, </a:t>
            </a:r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П3, П4 </a:t>
            </a:r>
            <a:r>
              <a:rPr lang="uk-UA" sz="20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– </a:t>
            </a:r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оцінки з першого, другого, третього та четвертого предметів</a:t>
            </a:r>
            <a:endParaRPr lang="uk-UA" sz="800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ТК </a:t>
            </a:r>
            <a:r>
              <a:rPr lang="uk-UA" sz="20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– 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конкурс 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фізичних 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здібностей</a:t>
            </a:r>
          </a:p>
          <a:p>
            <a:endParaRPr lang="uk-UA" sz="800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</a:pPr>
            <a:endParaRPr lang="uk-UA" sz="1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враховується</a:t>
            </a: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сільський коефіцієнт</a:t>
            </a:r>
          </a:p>
          <a:p>
            <a:pPr>
              <a:spcBef>
                <a:spcPct val="20000"/>
              </a:spcBef>
            </a:pP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враховується</a:t>
            </a: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середній бал свідоцтва про ПЗСО</a:t>
            </a:r>
            <a:endParaRPr lang="uk-UA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1BCB68E3-539B-4BD6-B9A8-0F5DCFEACAA9}"/>
              </a:ext>
            </a:extLst>
          </p:cNvPr>
          <p:cNvSpPr txBox="1">
            <a:spLocks/>
          </p:cNvSpPr>
          <p:nvPr/>
        </p:nvSpPr>
        <p:spPr bwMode="auto">
          <a:xfrm>
            <a:off x="1593932" y="404664"/>
            <a:ext cx="6480398" cy="590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uk-UA" sz="3600" b="1" dirty="0">
                <a:solidFill>
                  <a:srgbClr val="FF0000"/>
                </a:solidFill>
              </a:rPr>
              <a:t>ВСТУП</a:t>
            </a:r>
            <a:r>
              <a:rPr lang="uk-UA" sz="36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uk-UA" sz="3600" b="1" dirty="0" smtClean="0">
                <a:solidFill>
                  <a:srgbClr val="FF0000"/>
                </a:solidFill>
                <a:latin typeface="Calibri" pitchFamily="34" charset="0"/>
              </a:rPr>
              <a:t>2025: </a:t>
            </a:r>
            <a:r>
              <a:rPr lang="uk-UA" sz="3600" b="1" dirty="0">
                <a:solidFill>
                  <a:srgbClr val="FF0000"/>
                </a:solidFill>
                <a:latin typeface="Calibri" pitchFamily="34" charset="0"/>
              </a:rPr>
              <a:t>конкурсний бал (</a:t>
            </a:r>
            <a:r>
              <a:rPr lang="uk-UA" sz="3600" b="1" dirty="0" smtClean="0">
                <a:solidFill>
                  <a:srgbClr val="FF0000"/>
                </a:solidFill>
                <a:latin typeface="Calibri" pitchFamily="34" charset="0"/>
              </a:rPr>
              <a:t>ПЗСО та НРК5) </a:t>
            </a:r>
            <a:endParaRPr lang="uk-UA" sz="36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">
                <a:srgbClr val="BCDCFA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buFont typeface="Wingdings" pitchFamily="2" charset="2"/>
              <a:buNone/>
            </a:pP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683568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В</a:t>
            </a:r>
            <a:br>
              <a:rPr lang="uk-UA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</a:t>
            </a:r>
            <a:br>
              <a:rPr lang="uk-UA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т</a:t>
            </a:r>
            <a:br>
              <a:rPr lang="uk-UA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у</a:t>
            </a:r>
            <a:br>
              <a:rPr lang="uk-UA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</a:t>
            </a:r>
            <a:br>
              <a:rPr lang="uk-UA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br>
              <a:rPr lang="uk-UA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</a:t>
            </a:r>
            <a:br>
              <a:rPr lang="uk-UA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0</a:t>
            </a:r>
            <a:br>
              <a:rPr lang="uk-UA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</a:t>
            </a:r>
            <a:br>
              <a:rPr lang="uk-UA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5</a:t>
            </a:r>
            <a:endParaRPr lang="ru-RU" sz="3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259632" y="2204864"/>
            <a:ext cx="7200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uk-UA" sz="2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uk-UA" sz="2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Пільгові </a:t>
            </a:r>
            <a:r>
              <a:rPr lang="uk-UA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категорії </a:t>
            </a: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(особи УБД; </a:t>
            </a:r>
            <a:r>
              <a:rPr lang="uk-UA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особи з </a:t>
            </a: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інвалідністю (І, ІІ гр. </a:t>
            </a:r>
            <a:r>
              <a:rPr lang="uk-UA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 діти з інвалідністю віком до 18 </a:t>
            </a: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років); ліквідатори аварії на ЧАЕС, діти-сироти</a:t>
            </a:r>
            <a:r>
              <a:rPr lang="uk-UA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діти позбавлені батьківського піклування; </a:t>
            </a: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особи з ТОТ; </a:t>
            </a:r>
            <a:r>
              <a:rPr lang="uk-UA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діти учасників бойових дій, які загинули під час проведення </a:t>
            </a: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АТО, діти з багатодітних сімей (5 і більше) тощо) </a:t>
            </a:r>
            <a:endParaRPr lang="uk-UA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uk-UA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подають документи </a:t>
            </a:r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особисто </a:t>
            </a:r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(надсилають документи до приймальної комісії різними доступними способами)</a:t>
            </a:r>
            <a:endParaRPr lang="uk-UA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15616" y="188640"/>
            <a:ext cx="655272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buFont typeface="Wingdings" pitchFamily="2" charset="2"/>
              <a:buNone/>
            </a:pPr>
            <a:endParaRPr lang="uk-UA" sz="28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uk-UA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Вступники </a:t>
            </a:r>
            <a:r>
              <a:rPr lang="uk-UA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подають заяву про участь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uk-UA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конкурсному відборі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uk-UA" sz="2800" b="1" u="sng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електронній формі</a:t>
            </a:r>
            <a:r>
              <a:rPr lang="uk-UA" sz="2800" u="sng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через особистий електронний кабінет</a:t>
            </a:r>
            <a:endParaRPr lang="uk-UA" sz="2800" b="1" u="sng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894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61156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В</a:t>
            </a:r>
            <a:br>
              <a:rPr lang="uk-UA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</a:t>
            </a:r>
            <a:br>
              <a:rPr lang="uk-UA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т</a:t>
            </a:r>
            <a:br>
              <a:rPr lang="uk-UA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у</a:t>
            </a:r>
            <a:br>
              <a:rPr lang="uk-UA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</a:t>
            </a:r>
            <a:br>
              <a:rPr lang="uk-UA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br>
              <a:rPr lang="uk-UA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</a:t>
            </a:r>
            <a:br>
              <a:rPr lang="uk-UA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0</a:t>
            </a:r>
            <a:br>
              <a:rPr lang="uk-UA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</a:t>
            </a:r>
            <a:br>
              <a:rPr lang="uk-UA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5</a:t>
            </a:r>
            <a:endParaRPr lang="ru-RU" sz="3000" dirty="0"/>
          </a:p>
        </p:txBody>
      </p:sp>
      <p:sp>
        <p:nvSpPr>
          <p:cNvPr id="14" name="Содержимое 13"/>
          <p:cNvSpPr>
            <a:spLocks noGrp="1"/>
          </p:cNvSpPr>
          <p:nvPr>
            <p:ph idx="1"/>
          </p:nvPr>
        </p:nvSpPr>
        <p:spPr>
          <a:xfrm>
            <a:off x="1259632" y="-126268"/>
            <a:ext cx="6912768" cy="2520280"/>
          </a:xfrm>
        </p:spPr>
        <p:txBody>
          <a:bodyPr/>
          <a:lstStyle/>
          <a:p>
            <a:pPr marL="265113" indent="-265113" eaLnBrk="1" hangingPunct="1">
              <a:buNone/>
            </a:pPr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marL="265113" indent="-265113" eaLnBrk="1" hangingPunct="1">
              <a:buNone/>
            </a:pPr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marL="265113" indent="-265113" eaLnBrk="1" hangingPunct="1">
              <a:buNone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20688"/>
            <a:ext cx="8532440" cy="504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53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46182"/>
            <a:ext cx="9144000" cy="6904182"/>
          </a:xfrm>
          <a:prstGeom prst="rect">
            <a:avLst/>
          </a:prstGeom>
          <a:gradFill flip="none" rotWithShape="1">
            <a:gsLst>
              <a:gs pos="1000">
                <a:srgbClr val="BCDCFA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 rot="10800000">
            <a:off x="8532440" y="0"/>
            <a:ext cx="61156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676456" y="156171"/>
            <a:ext cx="370384" cy="5937125"/>
          </a:xfrm>
        </p:spPr>
        <p:txBody>
          <a:bodyPr>
            <a:normAutofit/>
          </a:bodyPr>
          <a:lstStyle/>
          <a:p>
            <a:pPr algn="ctr"/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В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т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у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0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5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Содержимое 15"/>
          <p:cNvSpPr txBox="1">
            <a:spLocks/>
          </p:cNvSpPr>
          <p:nvPr/>
        </p:nvSpPr>
        <p:spPr bwMode="auto">
          <a:xfrm>
            <a:off x="-180528" y="1340768"/>
            <a:ext cx="8568952" cy="823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buFontTx/>
              <a:buAutoNum type="arabicParenR"/>
            </a:pPr>
            <a:endParaRPr lang="uk-UA" b="1" dirty="0" smtClean="0">
              <a:solidFill>
                <a:schemeClr val="tx2"/>
              </a:solidFill>
            </a:endParaRPr>
          </a:p>
          <a:p>
            <a:pPr marL="800100" lvl="1" indent="-342900">
              <a:buAutoNum type="arabicPeriod"/>
            </a:pPr>
            <a:endParaRPr lang="uk-UA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uk-UA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 </a:t>
            </a: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 липня </a:t>
            </a:r>
            <a:r>
              <a:rPr lang="uk-UA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реєстрація електронних кабінетів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03-10 липня </a:t>
            </a:r>
            <a:r>
              <a:rPr lang="uk-UA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реєстрація на участь у вступних випробуваннях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08-19 липня </a:t>
            </a:r>
            <a:r>
              <a:rPr lang="uk-UA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вступні випробування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липня – 01 серпня </a:t>
            </a:r>
            <a:r>
              <a:rPr lang="uk-UA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реєстрація заяв на участь у конкурсному відборі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uk-UA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пізніше </a:t>
            </a: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серпня </a:t>
            </a:r>
            <a:r>
              <a:rPr lang="uk-UA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зарахування на бюджет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uk-UA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пізніше </a:t>
            </a: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серпня</a:t>
            </a:r>
            <a:r>
              <a:rPr lang="uk-UA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переведення на вакантні бюджетні місця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uk-UA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пізніше </a:t>
            </a: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серпня </a:t>
            </a:r>
            <a:r>
              <a:rPr lang="uk-UA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зарахування на контракт</a:t>
            </a:r>
          </a:p>
          <a:p>
            <a:pPr lvl="1"/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ru-RU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ru-RU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5536" y="548679"/>
            <a:ext cx="8127568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cap="all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РОЗКЛАД вступу на основі ПЗСО та НРК5</a:t>
            </a:r>
          </a:p>
          <a:p>
            <a:pPr algn="ctr"/>
            <a:endParaRPr lang="uk-UA" sz="2600" b="1" cap="all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900" b="1" cap="all" dirty="0">
              <a:solidFill>
                <a:schemeClr val="accent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106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4256</TotalTime>
  <Words>1868</Words>
  <Application>Microsoft Office PowerPoint</Application>
  <PresentationFormat>Экран (4:3)</PresentationFormat>
  <Paragraphs>301</Paragraphs>
  <Slides>26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3" baseType="lpstr">
      <vt:lpstr>Arial</vt:lpstr>
      <vt:lpstr>Calibri</vt:lpstr>
      <vt:lpstr>Constantia</vt:lpstr>
      <vt:lpstr>Times New Roman</vt:lpstr>
      <vt:lpstr>Wingdings</vt:lpstr>
      <vt:lpstr>Wingdings 2</vt:lpstr>
      <vt:lpstr>Поток</vt:lpstr>
      <vt:lpstr>Презентация PowerPoint</vt:lpstr>
      <vt:lpstr>ВСТУП 2025: нормативна база </vt:lpstr>
      <vt:lpstr>ЗАГАЛЬНІ ПОЛОЖЕННЯ </vt:lpstr>
      <vt:lpstr>ЗАГАЛЬНІ ПОЛОЖЕННЯ </vt:lpstr>
      <vt:lpstr>В с т у п   2 0 2 5</vt:lpstr>
      <vt:lpstr>В с т у п   2 0 2 5</vt:lpstr>
      <vt:lpstr>Презентация PowerPoint</vt:lpstr>
      <vt:lpstr>Презентация PowerPoint</vt:lpstr>
      <vt:lpstr>В с т у п   2 0 2 5</vt:lpstr>
      <vt:lpstr>В с т у п   2 0 2 5</vt:lpstr>
      <vt:lpstr>В с т у п   2 0 2 5</vt:lpstr>
      <vt:lpstr>В с т у п   2 0 2 5</vt:lpstr>
      <vt:lpstr>В с т у п   2 0 2 5</vt:lpstr>
      <vt:lpstr>В с т у п   2 0 2 5</vt:lpstr>
      <vt:lpstr>В с т у п   2 0 2 5</vt:lpstr>
      <vt:lpstr>В с т у п   2 0 2 5</vt:lpstr>
      <vt:lpstr>В с т у п   2 0 2 5</vt:lpstr>
      <vt:lpstr>Презентация PowerPoint</vt:lpstr>
      <vt:lpstr>В с т у п   2 0 2 5</vt:lpstr>
      <vt:lpstr>В с т у п   2 0 2 5</vt:lpstr>
      <vt:lpstr>В с т у п   2 0 2 5</vt:lpstr>
      <vt:lpstr>В с т у п   2 0 2 5</vt:lpstr>
      <vt:lpstr>В с т у п   2 0 2 5</vt:lpstr>
      <vt:lpstr>В с т у п   2 0 2 5</vt:lpstr>
      <vt:lpstr>В с т у п   2 0 2 5</vt:lpstr>
      <vt:lpstr>В с т у п   2 0 2 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Мелітопольський державний педагогічний університет  імені  Богдана Хмельницького</dc:title>
  <dc:creator>Приемная комиссия</dc:creator>
  <cp:lastModifiedBy>Dubiaha</cp:lastModifiedBy>
  <cp:revision>261</cp:revision>
  <cp:lastPrinted>2020-04-23T06:31:11Z</cp:lastPrinted>
  <dcterms:created xsi:type="dcterms:W3CDTF">2013-11-22T12:45:43Z</dcterms:created>
  <dcterms:modified xsi:type="dcterms:W3CDTF">2025-03-28T12:59:21Z</dcterms:modified>
</cp:coreProperties>
</file>