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07E3E-160D-08C1-86D8-1FE84A9BD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148F25A-08BD-EE15-7979-F10A58A86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F1686B2-AA4F-60A7-F1A1-DD5BE2C4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B85DFD0-FE38-18B8-B0E3-C7CE395E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2F21204-933B-7CC9-6B2A-1E4B5B00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842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E1540-3197-E85E-45A9-9338CC75F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77672F9-867E-6AE8-A238-D290FA90E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99F2D7A-9368-8DB5-DC45-23326A252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8B6DFF6-E9B5-DF49-602A-2CBFFE5CE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7D5630A-1FEB-7E20-A074-7978A1C8E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89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7F72241E-F42E-C8A1-9724-6802A1D27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B3053E6-D1A2-2B7D-D06C-859A49A1B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D473AD6-0C83-A556-BF4A-A308CFDAC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05172B2-AA78-F687-F784-BC4B81F5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D6F252F-DA54-3CD7-2650-CEC4E41A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802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498B5-E9C5-C366-8A9B-94B26FCD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C9B9C80-7A14-7FCA-A023-935C0D880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48F015C-CD83-B59C-6E52-53C6FC93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59193F7-3E6F-9A78-AA30-34C038D7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0D394FA-89F1-1338-2D63-0BD84C37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904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7CB774-0D42-DAB0-DD6A-F1E2E952A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2BCF148-F66A-75B3-D2C5-F7BA62F20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8F21AB1-C36A-BD5B-56F2-2D0E2D6A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6D9655E-F1F7-AEA4-870C-4962D0CEC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E26CE49-2D29-BADA-8D74-C34D8FF8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393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CC258-2973-B5FA-DA5F-F82D60E37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C02F84F-76BC-15F6-C8B2-870D0A182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32F1E2D-F4AE-710F-87D7-322E3C77E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7232EF6-DBF0-AE86-E040-57C5AE972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A624DAC-3910-4428-4FB0-3D55891B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E8ACDEE-5D4C-6439-B20C-B60D72E35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83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51FDD6-E401-CB1D-AA28-BB1DAA4D9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94B7A1B-0309-A0E4-EE10-E5347B96E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C40F4F0-09C3-EE57-08DA-65040F592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087E989-2A34-B8AE-5B17-A0986A669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B31C2DDE-DAFD-77D1-0D4C-AF65324043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1F54B43-988C-DC22-9283-DE7D11AF0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8969D63-C5C9-69ED-674A-98F21CAD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CAF1C2B9-3CF0-D5A6-8E51-A6A611E6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12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20E0E-76D2-E034-4C47-F21145FE4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6ACA49D-380B-4D6E-1128-48A3F2A13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08B86175-F265-9299-A232-6D3DD892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29899FD1-10BC-E33E-2ACD-810F19D05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458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2B8AD46-F3E3-E7A7-1CE6-B3F17135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0B539D9-E32D-E92F-A8CC-D8280D034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8B98A7FA-C67A-ACC0-DBDB-3A78D5E0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421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3683F-F7E4-0A9C-6A69-C710E9160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2D33BF-9C72-1718-BE56-BC2A8F77A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DC5FFD5-7A65-202D-6F12-24D10F560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5A96D03-F2D9-9C59-CD2A-8BFF99FB5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10F8674-4EE5-7092-BD19-EE9D5CEB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971CFBC-A139-6B17-60F7-F574391E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46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DE063-99DD-905F-7759-942E44417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3A10110-1D3E-FE3E-97CC-CA0435E63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D94F058-16FA-D92C-B28B-4607DCA55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C6E8B4B-73D2-3B80-4AF3-45873E25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7A1515E-FD72-05BD-018B-59649D83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058BDBC-523E-4C51-EDF0-9CFFED56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899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88EFA002-8624-B4A2-EC72-83627E8F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D1E130D-7064-D69E-321A-4EA087026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E627B78-236C-3060-92B7-A2F22060A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72DB8A-5B1A-42BE-8935-FA5A1BA3E17F}" type="datetimeFigureOut">
              <a:rPr lang="uk-UA" smtClean="0"/>
              <a:t>10.04.2025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B456F4F-A359-7E3D-1A75-537B04337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BA2774C-335D-4128-7D14-193B2567C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3D5250-6E80-4621-9F9B-E955D80E3F1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41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upport.microsoft.com/uk-ua/office/%D0%B2%D1%81%D1%82%D0%B0%D0%B2%D0%BB%D0%B5%D0%BD%D0%BD%D1%8F-%D1%82%D0%B0-%D0%BE%D0%BD%D0%BE%D0%B2%D0%BB%D0%B5%D0%BD%D0%BD%D1%8F-%D0%B4%D0%B0%D0%BD%D0%B8%D1%85-excel-%D1%83-%D0%BF%D1%80%D0%BE%D0%B3%D1%80%D0%B0%D0%BC%D1%96-powerpoint-0690708a-5ce6-41b4-923f-11d57554138d" TargetMode="External"/><Relationship Id="rId5" Type="http://schemas.openxmlformats.org/officeDocument/2006/relationships/hyperlink" Target="https://support.microsoft.com/uk-ua/office/%D0%BA%D0%BE%D0%BF%D1%96%D1%8E%D0%B2%D0%B0%D0%BD%D0%BD%D1%8F-%D0%B7-excel-%D0%B4%D0%BE-%D1%96%D0%BD%D1%88%D0%BE%D1%97-%D0%BF%D1%80%D0%BE%D0%B3%D1%80%D0%B0%D0%BC%D0%B8-office-4ba759cc-62f3-422c-bd75-3fc83b06bb6b" TargetMode="External"/><Relationship Id="rId4" Type="http://schemas.openxmlformats.org/officeDocument/2006/relationships/hyperlink" Target="https://support.microsoft.com/uk-ua/office/%D1%81%D1%82%D0%B2%D0%BE%D1%80%D0%B5%D0%BD%D0%BD%D1%8F-%D0%B4%D1%96%D0%B0%D0%B3%D1%80%D0%B0%D0%BC-0baf399e-dd61-4e18-8a73-b3fd5d5680c2#__toc25590207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uk-ua/office/%D1%82%D0%B8%D0%BF%D0%B8-%D0%B4%D1%96%D0%B0%D0%B3%D1%80%D0%B0%D0%BC-%D0%B4%D0%BE%D1%81%D1%82%D1%83%D0%BF%D0%BD%D1%96-%D0%B2-office-a6187218-807e-4103-9e0a-27cdb19afb9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support.microsoft.com/uk-ua/office/%D0%B4%D0%BE%D0%B4%D0%B0%D0%B2%D0%B0%D0%BD%D0%BD%D1%8F-%D0%B0%D0%B1%D0%BE-%D0%B2%D0%B8%D0%BB%D1%83%D1%87%D0%B5%D0%BD%D0%BD%D1%8F-%D0%BD%D0%B0%D0%B7%D0%B2-%D1%83-%D0%B4%D1%96%D0%B0%D0%B3%D1%80%D0%B0%D0%BC%D0%B0%D1%85-4cf3c009-1482-4908-922a-997c32ea8250" TargetMode="External"/><Relationship Id="rId7" Type="http://schemas.openxmlformats.org/officeDocument/2006/relationships/hyperlink" Target="https://support.microsoft.com/uk-ua/office/%D0%B7%D0%BC%D1%96%D0%BD%D0%B5%D0%BD%D0%BD%D1%8F-%D1%80%D1%8F%D0%B4%D1%83-%D0%B4%D0%B0%D0%BD%D0%B8%D1%85-%D0%BD%D0%B0-%D0%B4%D1%96%D0%B0%D0%B3%D1%80%D0%B0%D0%BC%D1%96-30b55a30-1c2e-42d5-8ed1-3cc3ffb6803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s://support.microsoft.com/uk-ua/office/%D0%B4%D0%BE%D0%B4%D0%B0%D0%B2%D0%B0%D0%BD%D0%BD%D1%8F-%D0%B0%D0%B1%D0%BE-%D0%B2%D0%B8%D0%B4%D0%B0%D0%BB%D0%B5%D0%BD%D0%BD%D1%8F-%D0%BF%D1%96%D0%B4%D0%BF%D0%B8%D1%81%D1%96%D0%B2-%D0%B4%D0%B0%D0%BD%D0%B8%D1%85-%D0%BD%D0%B0-%D0%B4%D1%96%D0%B0%D0%B3%D1%80%D0%B0%D0%BC%D1%96-884bf2f1-2e29-454e-8b42-f467c9f4eb2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C2987D-55B3-94A8-520D-C59A4F9CA18B}"/>
              </a:ext>
            </a:extLst>
          </p:cNvPr>
          <p:cNvSpPr txBox="1"/>
          <p:nvPr/>
        </p:nvSpPr>
        <p:spPr>
          <a:xfrm>
            <a:off x="640080" y="5576887"/>
            <a:ext cx="10911840" cy="640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250"/>
              </a:spcAft>
            </a:pPr>
            <a:r>
              <a:rPr lang="en-US" sz="3200" b="1" i="0">
                <a:effectLst/>
                <a:latin typeface="+mj-lt"/>
                <a:ea typeface="+mj-ea"/>
                <a:cs typeface="+mj-cs"/>
              </a:rPr>
              <a:t>Використання діаграм і графіків у презентації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D4AB869-BF1F-74D8-5A4D-C92E33D692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369" r="1" b="14830"/>
          <a:stretch/>
        </p:blipFill>
        <p:spPr>
          <a:xfrm>
            <a:off x="640080" y="640080"/>
            <a:ext cx="10911840" cy="4836795"/>
          </a:xfrm>
          <a:prstGeom prst="rect">
            <a:avLst/>
          </a:prstGeom>
          <a:ln w="19050">
            <a:solidFill>
              <a:schemeClr val="tx1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2021024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Публікаційна активність дослідників ТДАТУ. Моніторинг за ІІІ квартал -  Наукова бібліотека">
            <a:extLst>
              <a:ext uri="{FF2B5EF4-FFF2-40B4-BE49-F238E27FC236}">
                <a16:creationId xmlns:a16="http://schemas.microsoft.com/office/drawing/2014/main" id="{A6D5C47E-4515-CF84-FD0C-42CCCCDDA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2" r="12968" b="-2"/>
          <a:stretch/>
        </p:blipFill>
        <p:spPr bwMode="auto">
          <a:xfrm>
            <a:off x="827088" y="1498600"/>
            <a:ext cx="5260975" cy="467677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ln>
            <a:noFill/>
          </a:ln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05" name="Group 4104">
            <a:extLst>
              <a:ext uri="{FF2B5EF4-FFF2-40B4-BE49-F238E27FC236}">
                <a16:creationId xmlns:a16="http://schemas.microsoft.com/office/drawing/2014/main" id="{0EAC7AFE-68C0-41EB-A1C7-108E60D7C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8" y="4795537"/>
            <a:ext cx="5260975" cy="1410656"/>
            <a:chOff x="827088" y="4795537"/>
            <a:chExt cx="5260975" cy="1410656"/>
          </a:xfrm>
        </p:grpSpPr>
        <p:sp>
          <p:nvSpPr>
            <p:cNvPr id="4106" name="Freeform: Shape 4105">
              <a:extLst>
                <a:ext uri="{FF2B5EF4-FFF2-40B4-BE49-F238E27FC236}">
                  <a16:creationId xmlns:a16="http://schemas.microsoft.com/office/drawing/2014/main" id="{127393A7-D6DA-410B-8699-AA56B57BF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07" name="Freeform: Shape 4106">
              <a:extLst>
                <a:ext uri="{FF2B5EF4-FFF2-40B4-BE49-F238E27FC236}">
                  <a16:creationId xmlns:a16="http://schemas.microsoft.com/office/drawing/2014/main" id="{8EC44C88-69E3-42EE-86E8-9B45F712B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AACFB1A-20F3-6079-7A0C-BA080E07D394}"/>
              </a:ext>
            </a:extLst>
          </p:cNvPr>
          <p:cNvSpPr txBox="1"/>
          <p:nvPr/>
        </p:nvSpPr>
        <p:spPr>
          <a:xfrm>
            <a:off x="6736080" y="1498600"/>
            <a:ext cx="4866640" cy="46767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Діаграму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можна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створити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у PowerPoint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або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Excel.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Якщо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в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діаграмі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багато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даних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, </a:t>
            </a:r>
            <a:r>
              <a:rPr lang="en-US" sz="2800" b="0" i="0" u="none" strike="noStrike" dirty="0" err="1">
                <a:solidFill>
                  <a:schemeClr val="bg1">
                    <a:alpha val="80000"/>
                  </a:schemeClr>
                </a:solidFill>
                <a:effectLst/>
                <a:hlinkClick r:id="rId4"/>
              </a:rPr>
              <a:t>створіть</a:t>
            </a:r>
            <a:r>
              <a:rPr lang="en-US" sz="2800" b="0" i="0" u="none" strike="noStrike" dirty="0">
                <a:solidFill>
                  <a:schemeClr val="bg1">
                    <a:alpha val="80000"/>
                  </a:schemeClr>
                </a:solidFill>
                <a:effectLst/>
                <a:hlinkClick r:id="rId4"/>
              </a:rPr>
              <a:t> </a:t>
            </a:r>
            <a:r>
              <a:rPr lang="en-US" sz="2800" b="0" i="0" u="none" strike="noStrike" dirty="0" err="1">
                <a:solidFill>
                  <a:schemeClr val="bg1">
                    <a:alpha val="80000"/>
                  </a:schemeClr>
                </a:solidFill>
                <a:effectLst/>
                <a:hlinkClick r:id="rId4"/>
              </a:rPr>
              <a:t>її</a:t>
            </a:r>
            <a:r>
              <a:rPr lang="en-US" sz="2800" b="0" i="0" u="none" strike="noStrike" dirty="0">
                <a:solidFill>
                  <a:schemeClr val="bg1">
                    <a:alpha val="80000"/>
                  </a:schemeClr>
                </a:solidFill>
                <a:effectLst/>
                <a:hlinkClick r:id="rId4"/>
              </a:rPr>
              <a:t> в Excel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, а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потім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 </a:t>
            </a:r>
            <a:r>
              <a:rPr lang="en-US" sz="2800" b="0" i="0" u="none" strike="noStrike" dirty="0" err="1">
                <a:solidFill>
                  <a:schemeClr val="bg1">
                    <a:alpha val="80000"/>
                  </a:schemeClr>
                </a:solidFill>
                <a:effectLst/>
                <a:hlinkClick r:id="rId5"/>
              </a:rPr>
              <a:t>скопіюйте</a:t>
            </a:r>
            <a:r>
              <a:rPr lang="en-US" sz="2800" b="0" i="0" u="none" strike="noStrike" dirty="0">
                <a:solidFill>
                  <a:schemeClr val="bg1">
                    <a:alpha val="80000"/>
                  </a:schemeClr>
                </a:solidFill>
                <a:effectLst/>
                <a:hlinkClick r:id="rId5"/>
              </a:rPr>
              <a:t> </a:t>
            </a:r>
            <a:r>
              <a:rPr lang="en-US" sz="2800" b="0" i="0" u="none" strike="noStrike" dirty="0" err="1">
                <a:solidFill>
                  <a:schemeClr val="bg1">
                    <a:alpha val="80000"/>
                  </a:schemeClr>
                </a:solidFill>
                <a:effectLst/>
                <a:hlinkClick r:id="rId5"/>
              </a:rPr>
              <a:t>до</a:t>
            </a:r>
            <a:r>
              <a:rPr lang="en-US" sz="2800" b="0" i="0" u="none" strike="noStrike" dirty="0">
                <a:solidFill>
                  <a:schemeClr val="bg1">
                    <a:alpha val="80000"/>
                  </a:schemeClr>
                </a:solidFill>
                <a:effectLst/>
                <a:hlinkClick r:id="rId5"/>
              </a:rPr>
              <a:t> </a:t>
            </a:r>
            <a:r>
              <a:rPr lang="en-US" sz="2800" b="0" i="0" u="none" strike="noStrike" dirty="0" err="1">
                <a:solidFill>
                  <a:schemeClr val="bg1">
                    <a:alpha val="80000"/>
                  </a:schemeClr>
                </a:solidFill>
                <a:effectLst/>
                <a:hlinkClick r:id="rId5"/>
              </a:rPr>
              <a:t>презентації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.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Цей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спосіб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також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найкраще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підходить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,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якщо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дані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регулярно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змінюються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й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потрібно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,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щоб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діаграма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містила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тільки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актуальні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значення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. У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такому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разі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скопіюйте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та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вставте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 </a:t>
            </a:r>
            <a:r>
              <a:rPr lang="en-US" sz="2800" b="0" i="0" dirty="0" err="1">
                <a:solidFill>
                  <a:schemeClr val="bg1">
                    <a:alpha val="80000"/>
                  </a:schemeClr>
                </a:solidFill>
                <a:effectLst/>
              </a:rPr>
              <a:t>діаграму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, </a:t>
            </a:r>
            <a:r>
              <a:rPr lang="en-US" sz="2800" b="0" i="0" u="none" strike="noStrike" dirty="0" err="1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зберігаючи</a:t>
            </a:r>
            <a:r>
              <a:rPr lang="en-US" sz="2800" b="0" i="0" u="none" strike="noStrike" dirty="0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 </a:t>
            </a:r>
            <a:r>
              <a:rPr lang="en-US" sz="2800" b="0" i="0" u="none" strike="noStrike" dirty="0" err="1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її</a:t>
            </a:r>
            <a:r>
              <a:rPr lang="en-US" sz="2800" b="0" i="0" u="none" strike="noStrike" dirty="0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 </a:t>
            </a:r>
            <a:r>
              <a:rPr lang="en-US" sz="2800" b="0" i="0" u="none" strike="noStrike" dirty="0" err="1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зв’язок</a:t>
            </a:r>
            <a:r>
              <a:rPr lang="en-US" sz="2800" b="0" i="0" u="none" strike="noStrike" dirty="0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 </a:t>
            </a:r>
            <a:r>
              <a:rPr lang="en-US" sz="2800" b="0" i="0" u="none" strike="noStrike" dirty="0" err="1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із</a:t>
            </a:r>
            <a:r>
              <a:rPr lang="en-US" sz="2800" b="0" i="0" u="none" strike="noStrike" dirty="0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 </a:t>
            </a:r>
            <a:r>
              <a:rPr lang="en-US" sz="2800" b="0" i="0" u="none" strike="noStrike" dirty="0" err="1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вихідним</a:t>
            </a:r>
            <a:r>
              <a:rPr lang="en-US" sz="2800" b="0" i="0" u="none" strike="noStrike" dirty="0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 </a:t>
            </a:r>
            <a:r>
              <a:rPr lang="en-US" sz="2800" b="0" i="0" u="none" strike="noStrike" dirty="0" err="1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файлом</a:t>
            </a:r>
            <a:r>
              <a:rPr lang="en-US" sz="2800" b="0" i="0" u="none" strike="noStrike" dirty="0">
                <a:solidFill>
                  <a:schemeClr val="bg1">
                    <a:alpha val="80000"/>
                  </a:schemeClr>
                </a:solidFill>
                <a:effectLst/>
                <a:hlinkClick r:id="rId6"/>
              </a:rPr>
              <a:t> Excel</a:t>
            </a:r>
            <a:r>
              <a:rPr lang="en-US" sz="2800" b="0" i="0" dirty="0">
                <a:solidFill>
                  <a:schemeClr val="bg1">
                    <a:alpha val="80000"/>
                  </a:schemeClr>
                </a:solidFill>
                <a:effectLst/>
              </a:rPr>
              <a:t>.</a:t>
            </a:r>
            <a:endParaRPr lang="en-US" sz="2800" dirty="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5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1047">
            <a:extLst>
              <a:ext uri="{FF2B5EF4-FFF2-40B4-BE49-F238E27FC236}">
                <a16:creationId xmlns:a16="http://schemas.microsoft.com/office/drawing/2014/main" id="{17BD7CC6-2F7F-4587-8E92-D041AB2CE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BE7ED1F4-19EF-4BC2-A6EA-DF152514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2" name="Group 1051">
            <a:extLst>
              <a:ext uri="{FF2B5EF4-FFF2-40B4-BE49-F238E27FC236}">
                <a16:creationId xmlns:a16="http://schemas.microsoft.com/office/drawing/2014/main" id="{0EE7C14F-442F-4416-A4A9-6DA10263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053" name="Oval 1052">
              <a:extLst>
                <a:ext uri="{FF2B5EF4-FFF2-40B4-BE49-F238E27FC236}">
                  <a16:creationId xmlns:a16="http://schemas.microsoft.com/office/drawing/2014/main" id="{97AC4CCD-70AA-4916-97EA-D9C12FED1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Oval 1053">
              <a:extLst>
                <a:ext uri="{FF2B5EF4-FFF2-40B4-BE49-F238E27FC236}">
                  <a16:creationId xmlns:a16="http://schemas.microsoft.com/office/drawing/2014/main" id="{C5694289-EA59-4679-9DB4-0646321A8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Oval 1054">
              <a:extLst>
                <a:ext uri="{FF2B5EF4-FFF2-40B4-BE49-F238E27FC236}">
                  <a16:creationId xmlns:a16="http://schemas.microsoft.com/office/drawing/2014/main" id="{32EDAD0A-6995-496D-9789-A34C66F5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6" name="Oval 1055">
              <a:extLst>
                <a:ext uri="{FF2B5EF4-FFF2-40B4-BE49-F238E27FC236}">
                  <a16:creationId xmlns:a16="http://schemas.microsoft.com/office/drawing/2014/main" id="{BCBBB211-248C-4F94-900A-80CD8D52F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7" name="Oval 1056">
              <a:extLst>
                <a:ext uri="{FF2B5EF4-FFF2-40B4-BE49-F238E27FC236}">
                  <a16:creationId xmlns:a16="http://schemas.microsoft.com/office/drawing/2014/main" id="{48DCC953-87D5-419D-A529-94A94625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Oval 1057">
              <a:extLst>
                <a:ext uri="{FF2B5EF4-FFF2-40B4-BE49-F238E27FC236}">
                  <a16:creationId xmlns:a16="http://schemas.microsoft.com/office/drawing/2014/main" id="{0F67D0B7-A0F4-47EB-8DF7-2630C056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0" name="Rectangle 1059">
            <a:extLst>
              <a:ext uri="{FF2B5EF4-FFF2-40B4-BE49-F238E27FC236}">
                <a16:creationId xmlns:a16="http://schemas.microsoft.com/office/drawing/2014/main" id="{A3919D60-F174-4FEB-9E9D-5AF6BD659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2" name="Group 1061">
            <a:extLst>
              <a:ext uri="{FF2B5EF4-FFF2-40B4-BE49-F238E27FC236}">
                <a16:creationId xmlns:a16="http://schemas.microsoft.com/office/drawing/2014/main" id="{98EF7474-F1F7-47A7-AF33-E38A86EBF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1063" name="Straight Connector 1062">
              <a:extLst>
                <a:ext uri="{FF2B5EF4-FFF2-40B4-BE49-F238E27FC236}">
                  <a16:creationId xmlns:a16="http://schemas.microsoft.com/office/drawing/2014/main" id="{8B14C3B3-01E7-4DD2-80BC-D6605BDB3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4" name="Straight Connector 1063">
              <a:extLst>
                <a:ext uri="{FF2B5EF4-FFF2-40B4-BE49-F238E27FC236}">
                  <a16:creationId xmlns:a16="http://schemas.microsoft.com/office/drawing/2014/main" id="{29E2ED25-9BE8-462A-BE54-D3E506DBA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5" name="Straight Connector 1064">
              <a:extLst>
                <a:ext uri="{FF2B5EF4-FFF2-40B4-BE49-F238E27FC236}">
                  <a16:creationId xmlns:a16="http://schemas.microsoft.com/office/drawing/2014/main" id="{33E48329-07A0-4DBB-9D0C-0614AE372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6" name="Straight Connector 1065">
              <a:extLst>
                <a:ext uri="{FF2B5EF4-FFF2-40B4-BE49-F238E27FC236}">
                  <a16:creationId xmlns:a16="http://schemas.microsoft.com/office/drawing/2014/main" id="{BED609B4-86D5-44D5-8511-42AE9B129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8" name="Group 1067">
            <a:extLst>
              <a:ext uri="{FF2B5EF4-FFF2-40B4-BE49-F238E27FC236}">
                <a16:creationId xmlns:a16="http://schemas.microsoft.com/office/drawing/2014/main" id="{C912E1BF-76C2-49D5-A5AC-1CE20255C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1069" name="Straight Connector 1068">
              <a:extLst>
                <a:ext uri="{FF2B5EF4-FFF2-40B4-BE49-F238E27FC236}">
                  <a16:creationId xmlns:a16="http://schemas.microsoft.com/office/drawing/2014/main" id="{84E6722B-B0C0-4A43-91F6-6E2D6E2D7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0" name="Straight Connector 1069">
              <a:extLst>
                <a:ext uri="{FF2B5EF4-FFF2-40B4-BE49-F238E27FC236}">
                  <a16:creationId xmlns:a16="http://schemas.microsoft.com/office/drawing/2014/main" id="{C8EAB6DA-9741-4668-8E47-957CD515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1" name="Straight Connector 1070">
              <a:extLst>
                <a:ext uri="{FF2B5EF4-FFF2-40B4-BE49-F238E27FC236}">
                  <a16:creationId xmlns:a16="http://schemas.microsoft.com/office/drawing/2014/main" id="{E36EC6AA-9E44-4DD2-B718-EE0411141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2" name="Straight Connector 1071">
              <a:extLst>
                <a:ext uri="{FF2B5EF4-FFF2-40B4-BE49-F238E27FC236}">
                  <a16:creationId xmlns:a16="http://schemas.microsoft.com/office/drawing/2014/main" id="{138DE653-B3C7-49E5-A3B0-6C00B2608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4" name="Rectangle 1073">
            <a:extLst>
              <a:ext uri="{FF2B5EF4-FFF2-40B4-BE49-F238E27FC236}">
                <a16:creationId xmlns:a16="http://schemas.microsoft.com/office/drawing/2014/main" id="{90AE89EB-4F51-4181-9475-7E1048FB3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6" name="Group 1075">
            <a:extLst>
              <a:ext uri="{FF2B5EF4-FFF2-40B4-BE49-F238E27FC236}">
                <a16:creationId xmlns:a16="http://schemas.microsoft.com/office/drawing/2014/main" id="{B78285A0-9022-40FD-B520-91444BA16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1077" name="Straight Connector 1076">
              <a:extLst>
                <a:ext uri="{FF2B5EF4-FFF2-40B4-BE49-F238E27FC236}">
                  <a16:creationId xmlns:a16="http://schemas.microsoft.com/office/drawing/2014/main" id="{0E2EED1A-F137-41BB-A555-7CDFF9C33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8" name="Straight Connector 1077">
              <a:extLst>
                <a:ext uri="{FF2B5EF4-FFF2-40B4-BE49-F238E27FC236}">
                  <a16:creationId xmlns:a16="http://schemas.microsoft.com/office/drawing/2014/main" id="{3E1EC980-DEDC-41BF-995C-1D471C90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9" name="Straight Connector 1078">
              <a:extLst>
                <a:ext uri="{FF2B5EF4-FFF2-40B4-BE49-F238E27FC236}">
                  <a16:creationId xmlns:a16="http://schemas.microsoft.com/office/drawing/2014/main" id="{1A2F9486-DC13-4EDD-82CE-7FFC6F48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0" name="Straight Connector 1079">
              <a:extLst>
                <a:ext uri="{FF2B5EF4-FFF2-40B4-BE49-F238E27FC236}">
                  <a16:creationId xmlns:a16="http://schemas.microsoft.com/office/drawing/2014/main" id="{646A2475-19E5-46B8-B7FE-C2CF42971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94446CB-5419-CDFE-0CD2-76CA0AD5A197}"/>
              </a:ext>
            </a:extLst>
          </p:cNvPr>
          <p:cNvSpPr txBox="1"/>
          <p:nvPr/>
        </p:nvSpPr>
        <p:spPr>
          <a:xfrm>
            <a:off x="629640" y="4038037"/>
            <a:ext cx="5107366" cy="2087424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</a:pPr>
            <a:r>
              <a:rPr lang="en-US" sz="19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Спробуйте!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9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Щоб створити просту діаграму з нуля в PowerPoint, на вкладці </a:t>
            </a:r>
            <a:r>
              <a:rPr lang="en-US" sz="1900" b="1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Вставлення</a:t>
            </a:r>
            <a:r>
              <a:rPr lang="en-US" sz="19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 натисніть кнопку </a:t>
            </a:r>
            <a:r>
              <a:rPr lang="en-US" sz="1900" b="1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Діаграма</a:t>
            </a:r>
            <a:r>
              <a:rPr lang="en-US" sz="19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 та виберіть потрібну діаграму.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BBD5C3-7B54-C38E-D6F8-4707F985B99F}"/>
              </a:ext>
            </a:extLst>
          </p:cNvPr>
          <p:cNvSpPr txBox="1"/>
          <p:nvPr/>
        </p:nvSpPr>
        <p:spPr>
          <a:xfrm>
            <a:off x="6143159" y="4038037"/>
            <a:ext cx="5017030" cy="208742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Перейдіть на вкладку </a:t>
            </a:r>
            <a:r>
              <a:rPr lang="en-US" sz="2400" b="1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Вставлення</a:t>
            </a:r>
            <a:r>
              <a:rPr lang="en-US" sz="24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 й натисніть кнопку </a:t>
            </a:r>
            <a:r>
              <a:rPr lang="en-US" sz="2400" b="1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Діаграма</a:t>
            </a:r>
            <a:r>
              <a:rPr lang="en-US" sz="2400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2400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43" name="Picture 19" descr="Кнопка вставлення діаграми в програмі PowerPoint">
            <a:extLst>
              <a:ext uri="{FF2B5EF4-FFF2-40B4-BE49-F238E27FC236}">
                <a16:creationId xmlns:a16="http://schemas.microsoft.com/office/drawing/2014/main" id="{8DFE49A7-F5D0-D440-D3B7-806B8E2A7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1359" y="989896"/>
            <a:ext cx="10843065" cy="252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82" name="Group 1081">
            <a:extLst>
              <a:ext uri="{FF2B5EF4-FFF2-40B4-BE49-F238E27FC236}">
                <a16:creationId xmlns:a16="http://schemas.microsoft.com/office/drawing/2014/main" id="{91CD8CAA-4614-4393-ADD7-7FDFD8AB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1083" name="Straight Connector 1082">
              <a:extLst>
                <a:ext uri="{FF2B5EF4-FFF2-40B4-BE49-F238E27FC236}">
                  <a16:creationId xmlns:a16="http://schemas.microsoft.com/office/drawing/2014/main" id="{89F5BF84-4D12-40EB-B3CA-72B55341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4" name="Straight Connector 1083">
              <a:extLst>
                <a:ext uri="{FF2B5EF4-FFF2-40B4-BE49-F238E27FC236}">
                  <a16:creationId xmlns:a16="http://schemas.microsoft.com/office/drawing/2014/main" id="{ACF91815-2B4A-44C8-BAC2-6732AD11A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5" name="Straight Connector 1084">
              <a:extLst>
                <a:ext uri="{FF2B5EF4-FFF2-40B4-BE49-F238E27FC236}">
                  <a16:creationId xmlns:a16="http://schemas.microsoft.com/office/drawing/2014/main" id="{523960DB-F7E9-40C5-BDC7-9700C71B1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6" name="Straight Connector 1085">
              <a:extLst>
                <a:ext uri="{FF2B5EF4-FFF2-40B4-BE49-F238E27FC236}">
                  <a16:creationId xmlns:a16="http://schemas.microsoft.com/office/drawing/2014/main" id="{A95623C8-E3C3-425E-B186-ADFF5B670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096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D02822A-3278-C84D-AEB9-3309A4EF5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79" y="1126964"/>
            <a:ext cx="5666547" cy="460406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7800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76CC9E2-F5DA-153D-1F2D-3E45AFE574DB}"/>
              </a:ext>
            </a:extLst>
          </p:cNvPr>
          <p:cNvSpPr txBox="1"/>
          <p:nvPr/>
        </p:nvSpPr>
        <p:spPr>
          <a:xfrm>
            <a:off x="6673715" y="4179504"/>
            <a:ext cx="4713997" cy="1330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i="0" dirty="0" err="1">
                <a:solidFill>
                  <a:schemeClr val="bg1"/>
                </a:solidFill>
                <a:effectLst/>
              </a:rPr>
              <a:t>Порада</a:t>
            </a:r>
            <a:r>
              <a:rPr lang="en-US" sz="2000" b="1" i="0" dirty="0">
                <a:solidFill>
                  <a:schemeClr val="bg1"/>
                </a:solidFill>
                <a:effectLst/>
              </a:rPr>
              <a:t>: 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Докладні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відомості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про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типи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діаграм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які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найкраще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підійдуть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до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ваших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даних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,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див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. в </a:t>
            </a:r>
            <a:r>
              <a:rPr lang="en-US" sz="2000" b="0" i="0" dirty="0" err="1">
                <a:solidFill>
                  <a:schemeClr val="bg1"/>
                </a:solidFill>
                <a:effectLst/>
              </a:rPr>
              <a:t>статті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 </a:t>
            </a:r>
            <a:r>
              <a:rPr lang="en-US" sz="2000" b="0" i="0" u="none" strike="noStrike" dirty="0" err="1">
                <a:solidFill>
                  <a:schemeClr val="bg1"/>
                </a:solidFill>
                <a:effectLst/>
                <a:hlinkClick r:id="rId3"/>
              </a:rPr>
              <a:t>Доступні</a:t>
            </a:r>
            <a:r>
              <a:rPr lang="en-US" sz="2000" b="0" i="0" u="none" strike="noStrike" dirty="0">
                <a:solidFill>
                  <a:schemeClr val="bg1"/>
                </a:solidFill>
                <a:effectLst/>
                <a:hlinkClick r:id="rId3"/>
              </a:rPr>
              <a:t> </a:t>
            </a:r>
            <a:r>
              <a:rPr lang="en-US" sz="2000" b="0" i="0" u="none" strike="noStrike" dirty="0" err="1">
                <a:solidFill>
                  <a:schemeClr val="bg1"/>
                </a:solidFill>
                <a:effectLst/>
                <a:hlinkClick r:id="rId3"/>
              </a:rPr>
              <a:t>типи</a:t>
            </a:r>
            <a:r>
              <a:rPr lang="en-US" sz="2000" b="0" i="0" u="none" strike="noStrike" dirty="0">
                <a:solidFill>
                  <a:schemeClr val="bg1"/>
                </a:solidFill>
                <a:effectLst/>
                <a:hlinkClick r:id="rId3"/>
              </a:rPr>
              <a:t> </a:t>
            </a:r>
            <a:r>
              <a:rPr lang="en-US" sz="2000" b="0" i="0" u="none" strike="noStrike" dirty="0" err="1">
                <a:solidFill>
                  <a:schemeClr val="bg1"/>
                </a:solidFill>
                <a:effectLst/>
                <a:hlinkClick r:id="rId3"/>
              </a:rPr>
              <a:t>діаграм</a:t>
            </a:r>
            <a:r>
              <a:rPr lang="en-US" sz="2000" b="0" i="0" dirty="0">
                <a:solidFill>
                  <a:schemeClr val="bg1"/>
                </a:solidFill>
                <a:effectLst/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7800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94F1540-A22B-12F6-C9CD-B7C098AFC217}"/>
              </a:ext>
            </a:extLst>
          </p:cNvPr>
          <p:cNvSpPr txBox="1"/>
          <p:nvPr/>
        </p:nvSpPr>
        <p:spPr>
          <a:xfrm>
            <a:off x="7086870" y="2105560"/>
            <a:ext cx="38876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rtl="0" eaLnBrk="1" latinLnBrk="0" hangingPunct="1">
              <a:spcAft>
                <a:spcPts val="600"/>
              </a:spcAft>
            </a:pPr>
            <a:r>
              <a:rPr lang="uk-UA" sz="2000" b="0" i="0" kern="1200" dirty="0">
                <a:solidFill>
                  <a:schemeClr val="bg1"/>
                </a:solidFill>
                <a:effectLst/>
                <a:latin typeface="Rockwell Nova Extra Bold" panose="02060903020205020403" pitchFamily="18" charset="0"/>
                <a:ea typeface="Segoe UI Black" panose="020B0A02040204020203" pitchFamily="34" charset="0"/>
              </a:rPr>
              <a:t>Виберіть потрібний тип діаграми та двічі клацніть діаграму.</a:t>
            </a:r>
            <a:endParaRPr lang="uk-UA" sz="2000" dirty="0">
              <a:solidFill>
                <a:schemeClr val="bg1"/>
              </a:solidFill>
              <a:effectLst/>
              <a:latin typeface="Rockwell Nova Extra Bold" panose="020609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9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129" name="Group 5128">
            <a:extLst>
              <a:ext uri="{FF2B5EF4-FFF2-40B4-BE49-F238E27FC236}">
                <a16:creationId xmlns:a16="http://schemas.microsoft.com/office/drawing/2014/main" id="{0F0C2E5D-B08F-4A99-9D15-59D33148F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7167"/>
            <a:ext cx="1861854" cy="717514"/>
            <a:chOff x="0" y="238499"/>
            <a:chExt cx="1861854" cy="717514"/>
          </a:xfrm>
          <a:solidFill>
            <a:schemeClr val="bg1"/>
          </a:solidFill>
        </p:grpSpPr>
        <p:grpSp>
          <p:nvGrpSpPr>
            <p:cNvPr id="5130" name="Group 5129">
              <a:extLst>
                <a:ext uri="{FF2B5EF4-FFF2-40B4-BE49-F238E27FC236}">
                  <a16:creationId xmlns:a16="http://schemas.microsoft.com/office/drawing/2014/main" id="{07B8F35D-FB89-4C40-8A99-E46DDA021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5134" name="Freeform: Shape 5133">
                <a:extLst>
                  <a:ext uri="{FF2B5EF4-FFF2-40B4-BE49-F238E27FC236}">
                    <a16:creationId xmlns:a16="http://schemas.microsoft.com/office/drawing/2014/main" id="{E16C8D8F-10E9-4498-ABDB-0F923F8B68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35" name="Freeform: Shape 5134">
                <a:extLst>
                  <a:ext uri="{FF2B5EF4-FFF2-40B4-BE49-F238E27FC236}">
                    <a16:creationId xmlns:a16="http://schemas.microsoft.com/office/drawing/2014/main" id="{1E5A83E3-8A11-4492-BB6E-F5F2240316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5131" name="Group 5130">
              <a:extLst>
                <a:ext uri="{FF2B5EF4-FFF2-40B4-BE49-F238E27FC236}">
                  <a16:creationId xmlns:a16="http://schemas.microsoft.com/office/drawing/2014/main" id="{55FC669C-CD13-4F4A-AFFF-4029D34F2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5132" name="Freeform: Shape 5131">
                <a:extLst>
                  <a:ext uri="{FF2B5EF4-FFF2-40B4-BE49-F238E27FC236}">
                    <a16:creationId xmlns:a16="http://schemas.microsoft.com/office/drawing/2014/main" id="{6617B5AA-8A0D-41D3-B2EF-8BC53E3B7D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33" name="Freeform: Shape 5132">
                <a:extLst>
                  <a:ext uri="{FF2B5EF4-FFF2-40B4-BE49-F238E27FC236}">
                    <a16:creationId xmlns:a16="http://schemas.microsoft.com/office/drawing/2014/main" id="{572EB308-9A4E-4332-A908-22F2978D7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137" name="Group 5136">
            <a:extLst>
              <a:ext uri="{FF2B5EF4-FFF2-40B4-BE49-F238E27FC236}">
                <a16:creationId xmlns:a16="http://schemas.microsoft.com/office/drawing/2014/main" id="{5499343D-E927-41D0-B997-E44A300C6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9725" y="1119591"/>
            <a:ext cx="4965868" cy="4598497"/>
            <a:chOff x="579725" y="1119591"/>
            <a:chExt cx="4965868" cy="4598497"/>
          </a:xfrm>
        </p:grpSpPr>
        <p:sp>
          <p:nvSpPr>
            <p:cNvPr id="5138" name="Rectangle 5137">
              <a:extLst>
                <a:ext uri="{FF2B5EF4-FFF2-40B4-BE49-F238E27FC236}">
                  <a16:creationId xmlns:a16="http://schemas.microsoft.com/office/drawing/2014/main" id="{2C1D3151-5F97-4860-B56C-C98BD62CC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9" name="Rectangle 5138">
              <a:extLst>
                <a:ext uri="{FF2B5EF4-FFF2-40B4-BE49-F238E27FC236}">
                  <a16:creationId xmlns:a16="http://schemas.microsoft.com/office/drawing/2014/main" id="{DAD33695-C117-4AEE-9AF5-65F13C6CC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41" name="Rectangle 5140">
            <a:extLst>
              <a:ext uri="{FF2B5EF4-FFF2-40B4-BE49-F238E27FC236}">
                <a16:creationId xmlns:a16="http://schemas.microsoft.com/office/drawing/2014/main" id="{90A7F83A-9728-4030-8E45-9ECF1ABCC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039" y="1073782"/>
            <a:ext cx="4860256" cy="452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C69050-10D5-24B1-E22D-83FF68C5E27E}"/>
              </a:ext>
            </a:extLst>
          </p:cNvPr>
          <p:cNvSpPr txBox="1"/>
          <p:nvPr/>
        </p:nvSpPr>
        <p:spPr>
          <a:xfrm>
            <a:off x="838200" y="1254952"/>
            <a:ext cx="4324642" cy="2939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b="0" i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На аркуші, що з’явиться, замініть зразки даних на власні дані.</a:t>
            </a:r>
            <a:endParaRPr lang="en-US" sz="38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 descr="Електронна таблиця з даними за замовчуванням для діаграми">
            <a:extLst>
              <a:ext uri="{FF2B5EF4-FFF2-40B4-BE49-F238E27FC236}">
                <a16:creationId xmlns:a16="http://schemas.microsoft.com/office/drawing/2014/main" id="{7719C657-CABE-5888-4531-2C4CB051D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0" r="3" b="3"/>
          <a:stretch/>
        </p:blipFill>
        <p:spPr bwMode="auto">
          <a:xfrm>
            <a:off x="6094114" y="1321031"/>
            <a:ext cx="5428611" cy="421094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3" name="Freeform: Shape 5142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45" name="Freeform: Shape 5144">
            <a:extLst>
              <a:ext uri="{FF2B5EF4-FFF2-40B4-BE49-F238E27FC236}">
                <a16:creationId xmlns:a16="http://schemas.microsoft.com/office/drawing/2014/main" id="{FEA9761C-7BB2-45E5-A5DB-A0B353624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790119" y="0"/>
            <a:ext cx="140188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47" name="Oval 5146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49" name="Oval 5148">
            <a:extLst>
              <a:ext uri="{FF2B5EF4-FFF2-40B4-BE49-F238E27FC236}">
                <a16:creationId xmlns:a16="http://schemas.microsoft.com/office/drawing/2014/main" id="{8E44D629-6B8E-4D88-A77E-149C0ED03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51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rgbClr val="FFFFFF"/>
          </a:solidFill>
        </p:grpSpPr>
        <p:sp>
          <p:nvSpPr>
            <p:cNvPr id="5152" name="Freeform: Shape 5151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53" name="Freeform: Shape 5152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54" name="Freeform: Shape 5153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55" name="Freeform: Shape 5154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56" name="Freeform: Shape 5155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58" name="Graphic 185">
            <a:extLst>
              <a:ext uri="{FF2B5EF4-FFF2-40B4-BE49-F238E27FC236}">
                <a16:creationId xmlns:a16="http://schemas.microsoft.com/office/drawing/2014/main" id="{8B6BCBAB-41A5-4D6D-8C9B-55E3AA6F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03907" y="5801515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5159" name="Freeform: Shape 5158">
              <a:extLst>
                <a:ext uri="{FF2B5EF4-FFF2-40B4-BE49-F238E27FC236}">
                  <a16:creationId xmlns:a16="http://schemas.microsoft.com/office/drawing/2014/main" id="{755217F1-B506-4443-A399-CFFA441CD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60" name="Freeform: Shape 5159">
              <a:extLst>
                <a:ext uri="{FF2B5EF4-FFF2-40B4-BE49-F238E27FC236}">
                  <a16:creationId xmlns:a16="http://schemas.microsoft.com/office/drawing/2014/main" id="{CB8C0F31-7A0C-4630-A379-0B4719A1F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61" name="Freeform: Shape 5160">
              <a:extLst>
                <a:ext uri="{FF2B5EF4-FFF2-40B4-BE49-F238E27FC236}">
                  <a16:creationId xmlns:a16="http://schemas.microsoft.com/office/drawing/2014/main" id="{12D43873-56D9-4AC1-AB59-A1E78D679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62" name="Freeform: Shape 5161">
              <a:extLst>
                <a:ext uri="{FF2B5EF4-FFF2-40B4-BE49-F238E27FC236}">
                  <a16:creationId xmlns:a16="http://schemas.microsoft.com/office/drawing/2014/main" id="{1B2197D5-22E1-47CC-83CF-9E64CCD57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63" name="Freeform: Shape 5162">
              <a:extLst>
                <a:ext uri="{FF2B5EF4-FFF2-40B4-BE49-F238E27FC236}">
                  <a16:creationId xmlns:a16="http://schemas.microsoft.com/office/drawing/2014/main" id="{05DC5D97-506B-47F6-B9A7-D8FA26C88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540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F892E19-92E7-4BB2-8C3F-DBDFE8D9D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1E493D3-31D9-4B80-9798-EEA082E12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62E6AA4D-EC17-45B5-B621-DF0FD91FD4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D56F11D0-7966-41FE-AAB9-EC0C54F11F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EDE579A-0A12-4A10-85D4-A8DA1663B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15CA79E3-BA58-419A-8541-7498AC2633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2348C622-BC44-4959-B64E-427015FD1F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F8841A98-AA1D-4F65-A368-EF31110B07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E6609F08-9B2C-4879-AC68-E3E537BED7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6910EFC9-D70D-42FD-BCCD-AB1F710BFD4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83BEF371-1E22-4C4F-A62F-AC6B92CAE0B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E8F890A-B151-3853-DFEB-310FB7A132DD}"/>
              </a:ext>
            </a:extLst>
          </p:cNvPr>
          <p:cNvSpPr txBox="1"/>
          <p:nvPr/>
        </p:nvSpPr>
        <p:spPr>
          <a:xfrm>
            <a:off x="4714240" y="1198880"/>
            <a:ext cx="7061199" cy="5079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Після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вставлення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діаграми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поруч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з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її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правим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верхнім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кутом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відобразяться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невеликі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кнопки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.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Використовуйте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кнопку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 </a:t>
            </a:r>
            <a:r>
              <a:rPr lang="en-US" sz="3600" b="1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Елементи</a:t>
            </a:r>
            <a:r>
              <a:rPr lang="en-US" sz="3600" b="1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1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діаграми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uk-UA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    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uk-UA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,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щоб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відображати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,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приховувати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або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форматувати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такі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елементи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,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як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 </a:t>
            </a:r>
            <a:r>
              <a:rPr lang="en-US" sz="3600" b="0" i="0" u="none" strike="noStrike" dirty="0" err="1">
                <a:solidFill>
                  <a:schemeClr val="tx1">
                    <a:alpha val="80000"/>
                  </a:schemeClr>
                </a:solidFill>
                <a:effectLst/>
                <a:hlinkClick r:id="rId3"/>
              </a:rPr>
              <a:t>назви</a:t>
            </a:r>
            <a:r>
              <a:rPr lang="en-US" sz="3600" b="0" i="0" u="none" strike="noStrike" dirty="0">
                <a:solidFill>
                  <a:schemeClr val="tx1">
                    <a:alpha val="80000"/>
                  </a:schemeClr>
                </a:solidFill>
                <a:effectLst/>
                <a:hlinkClick r:id="rId3"/>
              </a:rPr>
              <a:t> </a:t>
            </a:r>
            <a:r>
              <a:rPr lang="en-US" sz="3600" b="0" i="0" u="none" strike="noStrike" dirty="0" err="1">
                <a:solidFill>
                  <a:schemeClr val="tx1">
                    <a:alpha val="80000"/>
                  </a:schemeClr>
                </a:solidFill>
                <a:effectLst/>
                <a:hlinkClick r:id="rId3"/>
              </a:rPr>
              <a:t>осей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 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або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 </a:t>
            </a:r>
            <a:r>
              <a:rPr lang="en-US" sz="3600" b="0" i="0" u="none" strike="noStrike" dirty="0" err="1">
                <a:solidFill>
                  <a:schemeClr val="tx1">
                    <a:alpha val="80000"/>
                  </a:schemeClr>
                </a:solidFill>
                <a:effectLst/>
                <a:hlinkClick r:id="rId4"/>
              </a:rPr>
              <a:t>підписи</a:t>
            </a:r>
            <a:r>
              <a:rPr lang="en-US" sz="3600" b="0" i="0" u="none" strike="noStrike" dirty="0">
                <a:solidFill>
                  <a:schemeClr val="tx1">
                    <a:alpha val="80000"/>
                  </a:schemeClr>
                </a:solidFill>
                <a:effectLst/>
                <a:hlinkClick r:id="rId4"/>
              </a:rPr>
              <a:t> </a:t>
            </a:r>
            <a:r>
              <a:rPr lang="en-US" sz="3600" b="0" i="0" u="none" strike="noStrike" dirty="0" err="1">
                <a:solidFill>
                  <a:schemeClr val="tx1">
                    <a:alpha val="80000"/>
                  </a:schemeClr>
                </a:solidFill>
                <a:effectLst/>
                <a:hlinkClick r:id="rId4"/>
              </a:rPr>
              <a:t>даних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.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За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допомогою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кнопки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 </a:t>
            </a:r>
            <a:r>
              <a:rPr lang="en-US" sz="3600" b="1" i="0" dirty="0" err="1">
                <a:solidFill>
                  <a:schemeClr val="tx1">
                    <a:alpha val="80000"/>
                  </a:schemeClr>
                </a:solidFill>
                <a:effectLst/>
              </a:rPr>
              <a:t>Стилі</a:t>
            </a:r>
            <a:r>
              <a:rPr lang="en-US" sz="3600" b="1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1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діаграми</a:t>
            </a:r>
            <a:r>
              <a:rPr lang="uk-UA" sz="3600" b="1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1" i="0" dirty="0">
                <a:solidFill>
                  <a:schemeClr val="tx1">
                    <a:alpha val="80000"/>
                  </a:schemeClr>
                </a:solidFill>
                <a:effectLst/>
              </a:rPr>
              <a:t>        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можна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 </a:t>
            </a:r>
            <a:r>
              <a:rPr lang="en-US" sz="3600" b="0" i="0" dirty="0" err="1">
                <a:solidFill>
                  <a:schemeClr val="tx1">
                    <a:alpha val="80000"/>
                  </a:schemeClr>
                </a:solidFill>
                <a:effectLst/>
              </a:rPr>
              <a:t>швидко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 </a:t>
            </a:r>
            <a:r>
              <a:rPr lang="en-US" sz="3600" b="0" i="0" u="none" strike="noStrike" dirty="0" err="1">
                <a:solidFill>
                  <a:schemeClr val="tx1">
                    <a:alpha val="80000"/>
                  </a:schemeClr>
                </a:solidFill>
                <a:effectLst/>
                <a:hlinkClick r:id="rId3"/>
              </a:rPr>
              <a:t>змінити</a:t>
            </a:r>
            <a:r>
              <a:rPr lang="en-US" sz="3600" b="0" i="0" u="none" strike="noStrike" dirty="0">
                <a:solidFill>
                  <a:schemeClr val="tx1">
                    <a:alpha val="80000"/>
                  </a:schemeClr>
                </a:solidFill>
                <a:effectLst/>
                <a:hlinkClick r:id="rId3"/>
              </a:rPr>
              <a:t> </a:t>
            </a:r>
            <a:r>
              <a:rPr lang="en-US" sz="3600" b="0" i="0" u="none" strike="noStrike" dirty="0" err="1">
                <a:solidFill>
                  <a:schemeClr val="tx1">
                    <a:alpha val="80000"/>
                  </a:schemeClr>
                </a:solidFill>
                <a:effectLst/>
                <a:hlinkClick r:id="rId3"/>
              </a:rPr>
              <a:t>колір</a:t>
            </a:r>
            <a:r>
              <a:rPr lang="en-US" sz="3600" b="0" i="0" u="none" strike="noStrike" dirty="0">
                <a:solidFill>
                  <a:schemeClr val="tx1">
                    <a:alpha val="80000"/>
                  </a:schemeClr>
                </a:solidFill>
                <a:effectLst/>
                <a:hlinkClick r:id="rId3"/>
              </a:rPr>
              <a:t> і </a:t>
            </a:r>
            <a:r>
              <a:rPr lang="en-US" sz="3600" b="0" i="0" u="none" strike="noStrike" dirty="0" err="1">
                <a:solidFill>
                  <a:schemeClr val="tx1">
                    <a:alpha val="80000"/>
                  </a:schemeClr>
                </a:solidFill>
                <a:effectLst/>
                <a:hlinkClick r:id="rId3"/>
              </a:rPr>
              <a:t>стиль</a:t>
            </a:r>
            <a:r>
              <a:rPr lang="en-US" sz="3600" b="0" i="0" u="none" strike="noStrike" dirty="0">
                <a:solidFill>
                  <a:schemeClr val="tx1">
                    <a:alpha val="80000"/>
                  </a:schemeClr>
                </a:solidFill>
                <a:effectLst/>
                <a:hlinkClick r:id="rId3"/>
              </a:rPr>
              <a:t> </a:t>
            </a:r>
            <a:r>
              <a:rPr lang="en-US" sz="3600" b="0" i="0" u="none" strike="noStrike" dirty="0" err="1">
                <a:solidFill>
                  <a:schemeClr val="tx1">
                    <a:alpha val="80000"/>
                  </a:schemeClr>
                </a:solidFill>
                <a:effectLst/>
                <a:hlinkClick r:id="rId3"/>
              </a:rPr>
              <a:t>діаграми</a:t>
            </a:r>
            <a:r>
              <a:rPr lang="en-US" sz="3600" b="0" i="0" dirty="0">
                <a:solidFill>
                  <a:schemeClr val="tx1">
                    <a:alpha val="80000"/>
                  </a:schemeClr>
                </a:solidFill>
                <a:effectLst/>
              </a:rPr>
              <a:t>. </a:t>
            </a:r>
            <a:endParaRPr lang="en-US" sz="36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75765796-C41E-F5F3-04AE-472DAFBFF5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5280" y="3057525"/>
            <a:ext cx="435610" cy="471911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2195675A-F2CD-8367-27C2-D1892D8094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65254" y="4815840"/>
            <a:ext cx="430530" cy="43053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B09B30D5-D320-1E47-4A9B-DD93DB870D31}"/>
              </a:ext>
            </a:extLst>
          </p:cNvPr>
          <p:cNvSpPr txBox="1"/>
          <p:nvPr/>
        </p:nvSpPr>
        <p:spPr>
          <a:xfrm>
            <a:off x="531922" y="1590411"/>
            <a:ext cx="3170124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uk-UA" sz="2400" b="1" i="0" dirty="0">
                <a:effectLst/>
                <a:latin typeface="Segoe UI" panose="020B0502040204020203" pitchFamily="34" charset="0"/>
              </a:rPr>
              <a:t>Порада.: </a:t>
            </a:r>
            <a:r>
              <a:rPr lang="uk-UA" sz="2400" b="0" i="0" dirty="0">
                <a:effectLst/>
                <a:latin typeface="Segoe UI" panose="020B0502040204020203" pitchFamily="34" charset="0"/>
              </a:rPr>
              <a:t>Кнопка </a:t>
            </a:r>
            <a:endParaRPr lang="uk-UA" sz="2400" dirty="0">
              <a:latin typeface="Segoe UI" panose="020B0502040204020203" pitchFamily="34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uk-UA" sz="2400" b="1" i="0" dirty="0">
              <a:effectLst/>
              <a:latin typeface="Segoe UI" panose="020B0502040204020203" pitchFamily="34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uk-UA" sz="2400" b="1" i="0" dirty="0">
                <a:effectLst/>
                <a:latin typeface="Segoe UI" panose="020B0502040204020203" pitchFamily="34" charset="0"/>
              </a:rPr>
              <a:t>Фільтри діаграми </a:t>
            </a:r>
            <a:r>
              <a:rPr lang="ru-RU" sz="2400" b="0" i="0" dirty="0">
                <a:effectLst/>
                <a:latin typeface="Segoe UI" panose="020B0502040204020203" pitchFamily="34" charset="0"/>
              </a:rPr>
              <a:t>– </a:t>
            </a:r>
            <a:r>
              <a:rPr lang="ru-RU" sz="2400" b="0" i="0" dirty="0" err="1">
                <a:effectLst/>
                <a:latin typeface="Segoe UI" panose="020B0502040204020203" pitchFamily="34" charset="0"/>
              </a:rPr>
              <a:t>це</a:t>
            </a:r>
            <a:r>
              <a:rPr lang="ru-RU" sz="2400" b="0" i="0" dirty="0">
                <a:effectLst/>
                <a:latin typeface="Segoe UI" panose="020B0502040204020203" pitchFamily="34" charset="0"/>
              </a:rPr>
              <a:t> </a:t>
            </a:r>
            <a:r>
              <a:rPr lang="ru-RU" sz="2400" b="0" i="0" dirty="0" err="1">
                <a:effectLst/>
                <a:latin typeface="Segoe UI" panose="020B0502040204020203" pitchFamily="34" charset="0"/>
              </a:rPr>
              <a:t>розширений</a:t>
            </a:r>
            <a:r>
              <a:rPr lang="ru-RU" sz="2400" b="0" i="0" dirty="0">
                <a:effectLst/>
                <a:latin typeface="Segoe UI" panose="020B0502040204020203" pitchFamily="34" charset="0"/>
              </a:rPr>
              <a:t> параметр, </a:t>
            </a:r>
            <a:r>
              <a:rPr lang="ru-RU" sz="2400" b="0" i="0" dirty="0" err="1">
                <a:effectLst/>
                <a:latin typeface="Segoe UI" panose="020B0502040204020203" pitchFamily="34" charset="0"/>
              </a:rPr>
              <a:t>який</a:t>
            </a:r>
            <a:r>
              <a:rPr lang="ru-RU" sz="2400" b="0" i="0" dirty="0">
                <a:effectLst/>
                <a:latin typeface="Segoe UI" panose="020B0502040204020203" pitchFamily="34" charset="0"/>
              </a:rPr>
              <a:t> </a:t>
            </a:r>
            <a:r>
              <a:rPr lang="ru-RU" sz="2400" b="0" i="0" u="none" strike="noStrike" dirty="0" err="1">
                <a:solidFill>
                  <a:srgbClr val="467886"/>
                </a:solidFill>
                <a:effectLst/>
                <a:latin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відображає</a:t>
            </a:r>
            <a:r>
              <a:rPr lang="ru-RU" sz="2400" b="0" i="0" u="none" strike="noStrike" dirty="0">
                <a:solidFill>
                  <a:srgbClr val="467886"/>
                </a:solidFill>
                <a:effectLst/>
                <a:latin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400" b="0" i="0" u="none" strike="noStrike" dirty="0" err="1">
                <a:solidFill>
                  <a:srgbClr val="467886"/>
                </a:solidFill>
                <a:effectLst/>
                <a:latin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або</a:t>
            </a:r>
            <a:r>
              <a:rPr lang="ru-RU" sz="2400" b="0" i="0" u="none" strike="noStrike" dirty="0">
                <a:solidFill>
                  <a:srgbClr val="467886"/>
                </a:solidFill>
                <a:effectLst/>
                <a:latin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400" b="0" i="0" u="none" strike="noStrike" dirty="0" err="1">
                <a:solidFill>
                  <a:srgbClr val="467886"/>
                </a:solidFill>
                <a:effectLst/>
                <a:latin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приховує</a:t>
            </a:r>
            <a:r>
              <a:rPr lang="ru-RU" sz="2400" b="0" i="0" u="none" strike="noStrike" dirty="0">
                <a:solidFill>
                  <a:srgbClr val="467886"/>
                </a:solidFill>
                <a:effectLst/>
                <a:latin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400" b="0" i="0" u="none" strike="noStrike" dirty="0" err="1">
                <a:solidFill>
                  <a:srgbClr val="467886"/>
                </a:solidFill>
                <a:effectLst/>
                <a:latin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дані</a:t>
            </a:r>
            <a:r>
              <a:rPr lang="ru-RU" sz="2400" b="0" i="0" u="none" strike="noStrike" dirty="0">
                <a:solidFill>
                  <a:srgbClr val="467886"/>
                </a:solidFill>
                <a:effectLst/>
                <a:latin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в </a:t>
            </a:r>
            <a:r>
              <a:rPr lang="ru-RU" sz="2400" b="0" i="0" u="none" strike="noStrike" dirty="0" err="1">
                <a:solidFill>
                  <a:srgbClr val="467886"/>
                </a:solidFill>
                <a:effectLst/>
                <a:latin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діаграмі</a:t>
            </a:r>
            <a:r>
              <a:rPr lang="ru-RU" sz="2400" b="0" i="0" u="none" strike="noStrike" dirty="0">
                <a:effectLst/>
                <a:latin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endParaRPr lang="ru-RU" sz="2400" b="0" i="0" dirty="0">
              <a:effectLst/>
              <a:latin typeface="Segoe UI" panose="020B0502040204020203" pitchFamily="34" charset="0"/>
            </a:endParaRPr>
          </a:p>
          <a:p>
            <a:pPr>
              <a:buNone/>
            </a:pPr>
            <a:br>
              <a:rPr lang="ru-RU" sz="2400" dirty="0"/>
            </a:br>
            <a:endParaRPr lang="uk-UA" sz="2400" dirty="0"/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F2CBC63A-5349-C097-0EEF-FD7C5A07A5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68167" y="2093824"/>
            <a:ext cx="844097" cy="82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26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3677BAFB-3BD3-41BB-9107-FAE224AE2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1">
            <a:extLst>
              <a:ext uri="{FF2B5EF4-FFF2-40B4-BE49-F238E27FC236}">
                <a16:creationId xmlns:a16="http://schemas.microsoft.com/office/drawing/2014/main" id="{E6823A9B-C188-42D4-847C-3AD928DB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42784" y="253140"/>
            <a:ext cx="6184555" cy="6184555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34B557F3-1A0C-4749-A6DB-EAC082DF3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24848" y="253140"/>
            <a:ext cx="6184555" cy="6184555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5D55AA6-3751-494F-868A-DCEDC5CE8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3723" y="136525"/>
            <a:ext cx="6184555" cy="61845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DC0805-BE6D-D785-E52B-8A99B8926688}"/>
              </a:ext>
            </a:extLst>
          </p:cNvPr>
          <p:cNvSpPr txBox="1"/>
          <p:nvPr/>
        </p:nvSpPr>
        <p:spPr>
          <a:xfrm>
            <a:off x="3581400" y="965580"/>
            <a:ext cx="5204489" cy="3160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2250"/>
              </a:spcAft>
            </a:pPr>
            <a:r>
              <a:rPr lang="en-US" sz="5400" b="0" i="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Завершивши, закрийте аркуш.</a:t>
            </a: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D82AB1B2-7970-42CF-8BF5-567C69E9F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56275" y="975977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22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80947" y="1755501"/>
            <a:ext cx="1598829" cy="531293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C10FB9CA-E7FA-462C-B537-F1224ED1A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8469AE7-A75B-4F37-850B-EF5974ABE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19820" y="4236107"/>
            <a:ext cx="510988" cy="51098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0" name="Graphic 4">
            <a:extLst>
              <a:ext uri="{FF2B5EF4-FFF2-40B4-BE49-F238E27FC236}">
                <a16:creationId xmlns:a16="http://schemas.microsoft.com/office/drawing/2014/main" id="{63301095-70B2-49AA-8DA9-A35629AD6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7506" y="4175798"/>
            <a:ext cx="1861486" cy="1861665"/>
            <a:chOff x="5734053" y="3067000"/>
            <a:chExt cx="724484" cy="724549"/>
          </a:xfrm>
          <a:solidFill>
            <a:schemeClr val="bg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218E08C-0BEA-45C2-8C09-4141DDDA0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067000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32F6090-14E0-44C6-B9FC-C91047BCD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DB9402B-335C-4892-9E7C-C400E95BE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7A4371D-4448-409A-93F3-0C92E3EBD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80149CB-4B8F-4FD1-AC5E-25670C9EA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2D49A1A-35B0-4620-9D1E-A782A0E97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FF46F08-B1E4-44C1-BD4A-4191D6EAD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DB16610-3D81-4E5C-850D-5D1245C0D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2624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05501B2-83AC-4299-BE5A-8CA16B408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2624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7CF1B90-3B3A-403E-A94F-8B82945D0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6A1CBA9-4AC1-4C42-9429-3FF31DF282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1318D9B-FD39-402A-ADFA-0E6CC789A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33FB08F-B346-47C0-A7CD-1DE53E6C0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12624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93AD6F2-6408-4A8E-9749-CB7388EF3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2624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15D9D2F-1568-4BE3-A54A-69F52492B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185393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AB547A7-0D80-491F-98B4-C6B7CC4F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E2693CD-DAF5-4B26-9A2F-17673BF3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96EEE12-952A-4693-B161-D7071D601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4228DCC-1611-4BDC-90AA-231F67EB11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A163C3C-D3DF-461F-B6A8-90C7C227D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185393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D021D29-2980-41C3-AB83-DA93C105BC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18539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C09C1FA-1A9D-49A7-9D73-8B777140A3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244637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B8D8CD4-7B9B-48A5-BC59-0CB859354F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24463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224D0A27-A8B0-4020-9399-24127726E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68E8EBA-9F8C-4650-B9BE-38A0A56BC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6A460BB3-2605-4AA2-AE1D-B9FB61EBF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E2E38EE-DBBE-4CC1-9498-E7193E1B2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2446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F191D5C-7D2A-4408-A8F2-389D2360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24463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8F7193B-B379-4921-9F17-1841D5061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03786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4C5E53C-6003-4F74-B1CA-C7EA1E499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B97B2B1-1CF5-46A5-940D-AB8F57F5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783F4F1-D8CE-4453-B79B-AD976E272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6A7A4C9-F24F-4F00-A2FA-29E788A0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B694A32-59D6-46E3-8CE4-E4C485C2C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83EBB4C-28FF-41C6-90D6-5F30FC086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707659D-8AE9-49B5-AB29-ECC099F49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363031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C987ECC-9573-46EA-9C4A-7C3CAE39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36302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DAF6708-18C2-4082-B024-6CEA32AE0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2CBB5AE-39E2-4D9B-A834-64D31B003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592DE98-77BF-4E8E-AEB4-1934207BAE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AF5D9A0-BA94-4D2B-8479-26C55355B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363031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CAA6A8E-7ACF-4EF7-AAD6-734A009D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3630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3DD3695-F212-4BAD-BBB3-EC1F62474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22181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B1B3ECB-7594-4C5C-B62B-E686C0A89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5EE54C3C-D9E5-4782-B8F6-058EB2D63E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AE78EEE-DC43-44E1-AB47-ACB80F94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47D67EF-1141-4582-866E-FE02FB236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9ECC931-60A1-4628-A34B-4B68DA3CC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4221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587D2BE-3417-44AE-BEEF-57F88CEC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CEB2ED3-A08D-4286-B75D-893289F3F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06700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C7DB7BB-8173-4377-85B0-032B7BDA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3EF69B4-3F48-4509-8BF8-926E23BC1D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1A86650-1EF5-46E3-885D-96985105A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47EBBDE2-BD90-481F-A671-34E2186FB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7DAF1CB-838D-4C5C-8FB7-76BF677FEB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067000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4573DA8-D2F3-4644-AC79-83843615C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2624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1AB53B8-0D5C-44BD-A2A9-ABBF659E1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9B7FA60-B453-4877-8D47-CA1209DF9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7A6D2414-BCCC-40E8-B990-47642EFE96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2624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0F37C2B-B7E6-420D-AD39-3AE4A2FBE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2624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6417E45-D7FC-40B8-AD49-941B28D18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2624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A8D1963-0C59-476C-AAFA-A7AF4FF5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18539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BE777A9-EC29-46FC-AD21-AC7FD89B1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63BA1CE-93FB-42C7-8381-765E50023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F30F275-ADC8-4FD1-8B4B-673B37517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DB20529C-F2DD-4607-8DEE-19A932968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18539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8029A9A-DFF9-49CE-8CEE-95A6695F3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185391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822C2EC-B05D-4CE6-9D59-164769D0E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244634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3A0760F-F576-4A97-94AF-8BBE59084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A76721C-646A-4910-AD1A-BE6B6776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65D4766-CAEC-4074-A9E2-6110A1238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F1A0AC6-319D-49D8-A4FB-17A70E8E8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24463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79502B48-2B92-45BF-B9AC-1102B3807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24463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363AFA7-321F-431C-B2FD-ADCB4D24B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0378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33EDDE1B-7379-4973-8CFD-F3C737104D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F20B58A-2DB8-46B2-9E93-9C8C817DC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A5A3EF12-3DA1-4505-A44B-1B9634887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5B08812B-9264-47E7-8EC8-1233869F6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037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A29F226-A243-410B-BEE4-EBA9DD76F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0378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9DF57348-F837-475C-A7AA-3C7210041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363028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1E41B89A-9A45-4947-ADB0-940040049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C1F1525-32BC-46E1-84E6-C2BB88730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C73A8972-BA44-40C6-B045-83E78C4D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36302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196E956-03D1-4F79-826A-A2F5E3DE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36302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ADA7B07B-EAC8-4FA5-B14F-3ABF8BA7A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363029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93C28672-FF9E-4FE0-AC47-2FDD26CD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87" y="34221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E347BAB3-EA9C-4ADD-AE5E-28F2E3C53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38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321920C4-EE31-4F03-A0D5-A280D3F4B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83" y="34221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6EBB3D05-4C78-4F10-8D03-8909DBCFB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33" y="342217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C65F531-84E4-463F-8791-EB6EDFA63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79" y="34221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A63BB6A3-D482-43F2-9F5F-20E163CC4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9" y="34221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ABDCCD34-EB5D-4194-8A28-1424E98AE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481330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F058544E-163D-4FFF-9A69-0B3A3F2D6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1041486-0577-4F0E-8DD5-5E20E2672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1D11099-C84E-43AC-9F20-92460E170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E598FB87-8AFF-4C56-9E2C-776F4641E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701E761-16DE-4350-9718-DD81B37FB9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481330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552E747F-E415-4348-A11A-4CABCB64B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C6472F13-E6DE-4469-9563-F478261B6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4057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C72FE15-910B-4622-A14C-AFA2DFCC0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BAB8F759-DEFA-4D35-B76E-6D3034FB7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A1BBCEBD-DCE2-4354-B878-49ABEC367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CBB3A18-0021-403F-8E24-8805829B4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8FDF7AAC-1EC6-4409-90AB-DBB984883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2" y="3540575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5B9999E8-7D25-4049-8328-685B556DC6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4057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E77FC8A9-DEAE-424D-B460-12E0F3268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5997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54F9C69A-0DCF-444A-B970-32B412048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8BD94DDA-54FF-48EE-9DAC-C0EA6F91D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18A6989-0132-4CB7-BB68-EEBC4E080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1357332-D19F-4C2B-B474-21D5539B9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295C7590-8B80-428C-95A9-638B26542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5997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CA0E8A31-7520-4726-9D96-43BA87407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5997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407EEE0-5D8E-4CCC-A91B-0CB523227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3" y="365896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3799DFCC-868B-4257-B530-8E8D616CC5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99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F7F5EEB5-FE82-45A8-97C4-88460ABA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49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CD76E4C7-EB07-499D-9BC3-FF39C8B6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86EFDF8D-E5F7-4EB8-B8DA-3CC7E21D88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5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CA6506B-EACA-4FB2-81AB-E028F4478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0" y="365896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193E4771-2787-4901-93D8-7E90F3F47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65896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0EA31773-15F1-4605-8787-6891ABB2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5" y="3718118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1302C213-2CD5-4168-9534-111E6E81A8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0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9B36C24-2336-41FD-BAC4-6CD69DFD5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0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CA3AFAFE-D376-4A7B-928B-833531472D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9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7C685A00-A4F7-4250-BAAA-70978DADE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46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52682F3-EDD5-4BDC-BB19-A4540873A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91" y="371811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2C5E1880-CFBA-4547-9C23-6D2C43304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42" y="371811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39AAF4F-2AAD-4A02-A7FA-FE28D5286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57" y="3777362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05614144-9309-41ED-8E05-839A6EEFF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301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24324D6F-A81D-45F2-BA36-C53F1AB0C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53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6B00668D-07BC-47CF-9D1E-F94EC7C56F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701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CF78A89-29F2-4973-8463-DF3C57EFB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54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F5BCB645-FB02-40FC-99A4-06CA3F1B2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102" y="377736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6115A3A-2FBE-4633-A426-37D05BC07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50" y="377736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AEFD8D2F-B95A-4C0A-AE85-53171B29F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481330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4DD4F397-1F35-4E06-8EC1-8F58C5191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031E5E0-C77D-49F7-ADF2-258D23052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3F044DE9-FE64-4C30-8191-7E1547880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9B18BCEB-85ED-4077-ACB7-FEB2F6443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481330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00C0927E-2CCF-4F8E-8A54-22B8A93C97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48132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D0C3350E-04F5-4FED-9991-4DD964E099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40578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F43D0338-A6C9-4866-8D0C-072664518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405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40EA171B-27E2-4100-9D5F-123CF6E7F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22FD540C-F3DF-40F5-B2BE-BBD113EF4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4058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57768D93-FAD4-4236-969B-B8EE8E88F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4058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0F5E0490-21C2-4EF6-950D-38814F32C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40588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E981C9B-710F-4034-AE82-28B1B0724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59973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CC62C2CC-DBAE-4877-8F55-02FE00AE8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D8F57D8B-1988-441F-9DAE-A525DA5E9D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715F028-3A13-4D5F-86C4-74C0AD81D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C6C9B50-47B3-44E7-B897-43D010A18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59973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F3F602F0-702E-4D5F-A4FC-0E602C02B9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37" y="359973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9F379870-B34C-4DFC-9F0A-BDAB8C89F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6589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641092AC-FED1-4D1D-B57C-0AC883CA9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46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EA8A0B5E-5BB1-46AF-AC31-7D3756F35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1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1C519384-2192-432B-B768-64B4BC2DA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2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13C77A9D-44F0-4289-A611-D8AF81357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8" y="36589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0A54AEDC-E418-4E02-A713-6CE30C0CD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1" y="36589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24FECFE3-9F31-47B0-B17F-CF2A1CEE8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9" y="371813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8167DF4-8B16-419B-B7BA-2FD5FF6CC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A543D24F-44C0-4DDF-A30E-8C840754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63DEAE3C-3931-41EE-B4A1-F9385602B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45" y="37181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B11945CD-32F6-4C09-82AF-551051231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92" y="3718128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9109F44F-512F-4792-AED2-ECA80DDE1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40" y="37181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29B9E19B-BC56-46F2-BFFF-1688CEA55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95" y="3777375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F573BDDE-4AED-43FB-B8D1-B5F370893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50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EFFDA684-6DFF-4629-830E-6F2ACAB8C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96" y="3777375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92E23250-6349-4726-AF61-08A57B3A2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55" y="3777354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8536AAE6-5497-4B0A-9C9F-4EAA1BB32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314" y="3777450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52B72898-B9DE-4574-BB20-0C317954D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8801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214</Words>
  <Application>Microsoft Office PowerPoint</Application>
  <PresentationFormat>Широкий екран</PresentationFormat>
  <Paragraphs>14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Rockwell Nova Extra Bold</vt:lpstr>
      <vt:lpstr>Segoe UI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Гавріна В. О.</dc:creator>
  <cp:lastModifiedBy>Гавріна В. О.</cp:lastModifiedBy>
  <cp:revision>1</cp:revision>
  <dcterms:created xsi:type="dcterms:W3CDTF">2025-04-10T12:08:10Z</dcterms:created>
  <dcterms:modified xsi:type="dcterms:W3CDTF">2025-04-10T12:39:37Z</dcterms:modified>
</cp:coreProperties>
</file>