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8" r:id="rId1"/>
  </p:sldMasterIdLst>
  <p:notesMasterIdLst>
    <p:notesMasterId r:id="rId21"/>
  </p:notesMasterIdLst>
  <p:sldIdLst>
    <p:sldId id="297" r:id="rId2"/>
    <p:sldId id="320" r:id="rId3"/>
    <p:sldId id="335" r:id="rId4"/>
    <p:sldId id="346" r:id="rId5"/>
    <p:sldId id="328" r:id="rId6"/>
    <p:sldId id="327" r:id="rId7"/>
    <p:sldId id="347" r:id="rId8"/>
    <p:sldId id="348" r:id="rId9"/>
    <p:sldId id="349" r:id="rId10"/>
    <p:sldId id="351" r:id="rId11"/>
    <p:sldId id="352" r:id="rId12"/>
    <p:sldId id="353" r:id="rId13"/>
    <p:sldId id="354" r:id="rId14"/>
    <p:sldId id="355" r:id="rId15"/>
    <p:sldId id="356" r:id="rId16"/>
    <p:sldId id="357" r:id="rId17"/>
    <p:sldId id="331" r:id="rId18"/>
    <p:sldId id="330" r:id="rId19"/>
    <p:sldId id="336" r:id="rId20"/>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33CC33"/>
    <a:srgbClr val="FF66CC"/>
    <a:srgbClr val="CC009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744" y="84"/>
      </p:cViewPr>
      <p:guideLst>
        <p:guide orient="horz" pos="2160"/>
        <p:guide pos="3840"/>
      </p:guideLst>
    </p:cSldViewPr>
  </p:slideViewPr>
  <p:notesTextViewPr>
    <p:cViewPr>
      <p:scale>
        <a:sx n="1" d="1"/>
        <a:sy n="1" d="1"/>
      </p:scale>
      <p:origin x="0" y="0"/>
    </p:cViewPr>
  </p:notesTextViewPr>
  <p:notesViewPr>
    <p:cSldViewPr snapToGrid="0">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23294E-2C30-4A42-94AF-CC2BD5B97733}" type="datetimeFigureOut">
              <a:rPr lang="uk-UA" smtClean="0"/>
              <a:t>16.05.2025</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1F8DF-2197-4DED-BCE0-32C56EC4590D}" type="slidenum">
              <a:rPr lang="uk-UA" smtClean="0"/>
              <a:t>‹№›</a:t>
            </a:fld>
            <a:endParaRPr lang="uk-UA"/>
          </a:p>
        </p:txBody>
      </p:sp>
    </p:spTree>
    <p:extLst>
      <p:ext uri="{BB962C8B-B14F-4D97-AF65-F5344CB8AC3E}">
        <p14:creationId xmlns:p14="http://schemas.microsoft.com/office/powerpoint/2010/main" val="3567517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ru-UA" dirty="0"/>
          </a:p>
        </p:txBody>
      </p:sp>
      <p:sp>
        <p:nvSpPr>
          <p:cNvPr id="4" name="Місце для номера слайда 3"/>
          <p:cNvSpPr>
            <a:spLocks noGrp="1"/>
          </p:cNvSpPr>
          <p:nvPr>
            <p:ph type="sldNum" sz="quarter" idx="5"/>
          </p:nvPr>
        </p:nvSpPr>
        <p:spPr/>
        <p:txBody>
          <a:bodyPr/>
          <a:lstStyle/>
          <a:p>
            <a:fld id="{1B91F8DF-2197-4DED-BCE0-32C56EC4590D}" type="slidenum">
              <a:rPr lang="uk-UA" smtClean="0"/>
              <a:t>18</a:t>
            </a:fld>
            <a:endParaRPr lang="uk-UA"/>
          </a:p>
        </p:txBody>
      </p:sp>
    </p:spTree>
    <p:extLst>
      <p:ext uri="{BB962C8B-B14F-4D97-AF65-F5344CB8AC3E}">
        <p14:creationId xmlns:p14="http://schemas.microsoft.com/office/powerpoint/2010/main" val="2676389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a:t>Образец заголовка</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7424A159-E1FB-45F8-A5C3-C5279AA555F6}" type="datetimeFigureOut">
              <a:rPr lang="uk-UA" smtClean="0"/>
              <a:t>16.05.2025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E4780D0-9E40-4B88-A993-BA7C3ADA4CC8}" type="slidenum">
              <a:rPr lang="uk-UA" smtClean="0"/>
              <a:t>‹№›</a:t>
            </a:fld>
            <a:endParaRPr lang="uk-U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2682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424A159-E1FB-45F8-A5C3-C5279AA555F6}" type="datetimeFigureOut">
              <a:rPr lang="uk-UA" smtClean="0"/>
              <a:t>16.05.2025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E4780D0-9E40-4B88-A993-BA7C3ADA4CC8}" type="slidenum">
              <a:rPr lang="uk-UA" smtClean="0"/>
              <a:t>‹№›</a:t>
            </a:fld>
            <a:endParaRPr lang="uk-UA"/>
          </a:p>
        </p:txBody>
      </p:sp>
    </p:spTree>
    <p:extLst>
      <p:ext uri="{BB962C8B-B14F-4D97-AF65-F5344CB8AC3E}">
        <p14:creationId xmlns:p14="http://schemas.microsoft.com/office/powerpoint/2010/main" val="3541010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424A159-E1FB-45F8-A5C3-C5279AA555F6}" type="datetimeFigureOut">
              <a:rPr lang="uk-UA" smtClean="0"/>
              <a:t>16.05.2025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E4780D0-9E40-4B88-A993-BA7C3ADA4CC8}" type="slidenum">
              <a:rPr lang="uk-UA" smtClean="0"/>
              <a:t>‹№›</a:t>
            </a:fld>
            <a:endParaRPr lang="uk-UA"/>
          </a:p>
        </p:txBody>
      </p:sp>
    </p:spTree>
    <p:extLst>
      <p:ext uri="{BB962C8B-B14F-4D97-AF65-F5344CB8AC3E}">
        <p14:creationId xmlns:p14="http://schemas.microsoft.com/office/powerpoint/2010/main" val="3525327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424A159-E1FB-45F8-A5C3-C5279AA555F6}" type="datetimeFigureOut">
              <a:rPr lang="uk-UA" smtClean="0"/>
              <a:t>16.05.2025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E4780D0-9E40-4B88-A993-BA7C3ADA4CC8}" type="slidenum">
              <a:rPr lang="uk-UA" smtClean="0"/>
              <a:t>‹№›</a:t>
            </a:fld>
            <a:endParaRPr lang="uk-UA"/>
          </a:p>
        </p:txBody>
      </p:sp>
    </p:spTree>
    <p:extLst>
      <p:ext uri="{BB962C8B-B14F-4D97-AF65-F5344CB8AC3E}">
        <p14:creationId xmlns:p14="http://schemas.microsoft.com/office/powerpoint/2010/main" val="4092361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424A159-E1FB-45F8-A5C3-C5279AA555F6}" type="datetimeFigureOut">
              <a:rPr lang="uk-UA" smtClean="0"/>
              <a:t>16.05.2025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E4780D0-9E40-4B88-A993-BA7C3ADA4CC8}" type="slidenum">
              <a:rPr lang="uk-UA" smtClean="0"/>
              <a:t>‹№›</a:t>
            </a:fld>
            <a:endParaRPr lang="uk-U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722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7424A159-E1FB-45F8-A5C3-C5279AA555F6}" type="datetimeFigureOut">
              <a:rPr lang="uk-UA" smtClean="0"/>
              <a:t>16.05.2025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9E4780D0-9E40-4B88-A993-BA7C3ADA4CC8}" type="slidenum">
              <a:rPr lang="uk-UA" smtClean="0"/>
              <a:t>‹№›</a:t>
            </a:fld>
            <a:endParaRPr lang="uk-UA"/>
          </a:p>
        </p:txBody>
      </p:sp>
    </p:spTree>
    <p:extLst>
      <p:ext uri="{BB962C8B-B14F-4D97-AF65-F5344CB8AC3E}">
        <p14:creationId xmlns:p14="http://schemas.microsoft.com/office/powerpoint/2010/main" val="1739111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7424A159-E1FB-45F8-A5C3-C5279AA555F6}" type="datetimeFigureOut">
              <a:rPr lang="uk-UA" smtClean="0"/>
              <a:t>16.05.2025</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9E4780D0-9E40-4B88-A993-BA7C3ADA4CC8}" type="slidenum">
              <a:rPr lang="uk-UA" smtClean="0"/>
              <a:t>‹№›</a:t>
            </a:fld>
            <a:endParaRPr lang="uk-UA"/>
          </a:p>
        </p:txBody>
      </p:sp>
    </p:spTree>
    <p:extLst>
      <p:ext uri="{BB962C8B-B14F-4D97-AF65-F5344CB8AC3E}">
        <p14:creationId xmlns:p14="http://schemas.microsoft.com/office/powerpoint/2010/main" val="2345296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7424A159-E1FB-45F8-A5C3-C5279AA555F6}" type="datetimeFigureOut">
              <a:rPr lang="uk-UA" smtClean="0"/>
              <a:t>16.05.2025</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9E4780D0-9E40-4B88-A993-BA7C3ADA4CC8}" type="slidenum">
              <a:rPr lang="uk-UA" smtClean="0"/>
              <a:t>‹№›</a:t>
            </a:fld>
            <a:endParaRPr lang="uk-UA"/>
          </a:p>
        </p:txBody>
      </p:sp>
    </p:spTree>
    <p:extLst>
      <p:ext uri="{BB962C8B-B14F-4D97-AF65-F5344CB8AC3E}">
        <p14:creationId xmlns:p14="http://schemas.microsoft.com/office/powerpoint/2010/main" val="1720624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424A159-E1FB-45F8-A5C3-C5279AA555F6}" type="datetimeFigureOut">
              <a:rPr lang="uk-UA" smtClean="0"/>
              <a:t>16.05.2025</a:t>
            </a:fld>
            <a:endParaRPr lang="uk-U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uk-UA"/>
          </a:p>
        </p:txBody>
      </p:sp>
      <p:sp>
        <p:nvSpPr>
          <p:cNvPr id="9" name="Slide Number Placeholder 8"/>
          <p:cNvSpPr>
            <a:spLocks noGrp="1"/>
          </p:cNvSpPr>
          <p:nvPr>
            <p:ph type="sldNum" sz="quarter" idx="12"/>
          </p:nvPr>
        </p:nvSpPr>
        <p:spPr/>
        <p:txBody>
          <a:bodyPr/>
          <a:lstStyle/>
          <a:p>
            <a:fld id="{9E4780D0-9E40-4B88-A993-BA7C3ADA4CC8}" type="slidenum">
              <a:rPr lang="uk-UA" smtClean="0"/>
              <a:t>‹№›</a:t>
            </a:fld>
            <a:endParaRPr lang="uk-UA"/>
          </a:p>
        </p:txBody>
      </p:sp>
    </p:spTree>
    <p:extLst>
      <p:ext uri="{BB962C8B-B14F-4D97-AF65-F5344CB8AC3E}">
        <p14:creationId xmlns:p14="http://schemas.microsoft.com/office/powerpoint/2010/main" val="3033178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424A159-E1FB-45F8-A5C3-C5279AA555F6}" type="datetimeFigureOut">
              <a:rPr lang="uk-UA" smtClean="0"/>
              <a:t>16.05.2025</a:t>
            </a:fld>
            <a:endParaRPr lang="uk-U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uk-U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E4780D0-9E40-4B88-A993-BA7C3ADA4CC8}" type="slidenum">
              <a:rPr lang="uk-UA" smtClean="0"/>
              <a:t>‹№›</a:t>
            </a:fld>
            <a:endParaRPr lang="uk-UA"/>
          </a:p>
        </p:txBody>
      </p:sp>
    </p:spTree>
    <p:extLst>
      <p:ext uri="{BB962C8B-B14F-4D97-AF65-F5344CB8AC3E}">
        <p14:creationId xmlns:p14="http://schemas.microsoft.com/office/powerpoint/2010/main" val="2618754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7424A159-E1FB-45F8-A5C3-C5279AA555F6}" type="datetimeFigureOut">
              <a:rPr lang="uk-UA" smtClean="0"/>
              <a:t>16.05.2025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9E4780D0-9E40-4B88-A993-BA7C3ADA4CC8}" type="slidenum">
              <a:rPr lang="uk-UA" smtClean="0"/>
              <a:t>‹№›</a:t>
            </a:fld>
            <a:endParaRPr lang="uk-UA"/>
          </a:p>
        </p:txBody>
      </p:sp>
    </p:spTree>
    <p:extLst>
      <p:ext uri="{BB962C8B-B14F-4D97-AF65-F5344CB8AC3E}">
        <p14:creationId xmlns:p14="http://schemas.microsoft.com/office/powerpoint/2010/main" val="2642092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3000">
              <a:schemeClr val="accent5">
                <a:lumMod val="0"/>
                <a:lumOff val="100000"/>
              </a:schemeClr>
            </a:gs>
            <a:gs pos="100000">
              <a:schemeClr val="accent5">
                <a:lumMod val="100000"/>
              </a:schemeClr>
            </a:gs>
          </a:gsLst>
          <a:lin ang="27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424A159-E1FB-45F8-A5C3-C5279AA555F6}" type="datetimeFigureOut">
              <a:rPr lang="uk-UA" smtClean="0"/>
              <a:t>16.05.2025</a:t>
            </a:fld>
            <a:endParaRPr lang="uk-U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uk-U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E4780D0-9E40-4B88-A993-BA7C3ADA4CC8}" type="slidenum">
              <a:rPr lang="uk-UA" smtClean="0"/>
              <a:t>‹№›</a:t>
            </a:fld>
            <a:endParaRPr lang="uk-U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547266"/>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zakon.rada.gov.ua/laws/show/1556-18#Text" TargetMode="External"/><Relationship Id="rId7" Type="http://schemas.openxmlformats.org/officeDocument/2006/relationships/hyperlink" Target="https://itd.rada.gov.ua/billInfo/Bills/Card/43481" TargetMode="External"/><Relationship Id="rId12" Type="http://schemas.openxmlformats.org/officeDocument/2006/relationships/hyperlink" Target="https://mdpu.org.ua/universitet/informatsiya-shho-pidlyagaye-oprilyudnennyu/dokumenti-vishhogo-navchalnogo-zaklad/polozhennya-z-organizatsiyi-osvitnogo-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naqa.gov.ua/wp-content/uploads/2019/10/&#1056;&#1077;&#1082;&#1086;&#1084;&#1077;&#1085;&#1076;&#1072;&#1094;&#1110;&#1111;&#776;-&#1047;&#1042;&#1054;-&#1089;&#1080;&#1089;&#1090;&#1077;&#1084;&#1072;-&#1079;&#1072;&#1073;&#1077;&#1079;&#1087;&#1077;&#1095;&#1077;&#1085;&#1085;&#1103;-&#1072;&#1082;&#1072;&#1076;&#1077;&#1084;&#1110;&#1095;&#1085;&#1086;&#1110;&#776;-&#1076;&#1086;&#1073;&#1088;&#1086;&#1095;&#1077;&#1089;&#1085;&#1086;&#1089;&#1090;&#1110;.pdf" TargetMode="External"/><Relationship Id="rId11" Type="http://schemas.openxmlformats.org/officeDocument/2006/relationships/image" Target="../media/image19.png"/><Relationship Id="rId5" Type="http://schemas.openxmlformats.org/officeDocument/2006/relationships/hyperlink" Target="https://naqa.gov.ua/wp-content/uploads/2021/03/&#1050;&#1086;&#1076;&#1077;&#1082;&#1089;-&#1072;&#1082;&#1072;&#1076;&#1077;&#1084;&#1110;&#1095;&#1085;&#1086;&#1111;-&#1076;&#1086;&#1073;&#1088;&#1086;&#1095;&#1077;&#1089;&#1085;&#1086;&#1089;&#1090;&#1110;..pdf" TargetMode="External"/><Relationship Id="rId10" Type="http://schemas.openxmlformats.org/officeDocument/2006/relationships/image" Target="../media/image18.png"/><Relationship Id="rId4" Type="http://schemas.openxmlformats.org/officeDocument/2006/relationships/hyperlink" Target="https://zakon.rada.gov.ua/laws/show/2145-19#Text" TargetMode="External"/><Relationship Id="rId9"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zakon.rada.gov.ua/laws/show/2145-19#Tex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Заголовок 1"/>
          <p:cNvSpPr txBox="1">
            <a:spLocks/>
          </p:cNvSpPr>
          <p:nvPr/>
        </p:nvSpPr>
        <p:spPr>
          <a:xfrm>
            <a:off x="3741576" y="6118554"/>
            <a:ext cx="4544008" cy="424914"/>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spcBef>
                <a:spcPts val="1200"/>
              </a:spcBef>
            </a:pPr>
            <a:r>
              <a:rPr lang="uk-UA" sz="2000" dirty="0">
                <a:solidFill>
                  <a:schemeClr val="tx1"/>
                </a:solidFill>
                <a:latin typeface="Times New Roman" panose="02020603050405020304" pitchFamily="18" charset="0"/>
                <a:cs typeface="Times New Roman" panose="02020603050405020304" pitchFamily="18" charset="0"/>
              </a:rPr>
              <a:t>Мелітополь-Запоріжжя – 2025</a:t>
            </a:r>
          </a:p>
        </p:txBody>
      </p:sp>
      <p:sp>
        <p:nvSpPr>
          <p:cNvPr id="2" name="Прямоугольник 1"/>
          <p:cNvSpPr/>
          <p:nvPr/>
        </p:nvSpPr>
        <p:spPr>
          <a:xfrm>
            <a:off x="2939142" y="306651"/>
            <a:ext cx="6316825" cy="707886"/>
          </a:xfrm>
          <a:prstGeom prst="rect">
            <a:avLst/>
          </a:prstGeom>
        </p:spPr>
        <p:txBody>
          <a:bodyPr wrap="square">
            <a:spAutoFit/>
          </a:bodyPr>
          <a:lstStyle/>
          <a:p>
            <a:pPr algn="ctr"/>
            <a:r>
              <a:rPr lang="ru-RU" sz="2000" dirty="0">
                <a:latin typeface="+mj-lt"/>
              </a:rPr>
              <a:t>Мелітопольський державний педагогічний університет </a:t>
            </a:r>
          </a:p>
          <a:p>
            <a:pPr algn="ctr"/>
            <a:r>
              <a:rPr lang="ru-RU" sz="2000" dirty="0">
                <a:latin typeface="+mj-lt"/>
              </a:rPr>
              <a:t>імені Богдана Хмельницького</a:t>
            </a:r>
          </a:p>
        </p:txBody>
      </p:sp>
      <p:sp>
        <p:nvSpPr>
          <p:cNvPr id="6" name="Прямоугольник 5"/>
          <p:cNvSpPr/>
          <p:nvPr/>
        </p:nvSpPr>
        <p:spPr>
          <a:xfrm>
            <a:off x="1597412" y="2331938"/>
            <a:ext cx="9186403" cy="1200329"/>
          </a:xfrm>
          <a:prstGeom prst="rect">
            <a:avLst/>
          </a:prstGeom>
        </p:spPr>
        <p:txBody>
          <a:bodyPr wrap="square">
            <a:spAutoFit/>
          </a:bodyPr>
          <a:lstStyle/>
          <a:p>
            <a:pPr algn="ctr"/>
            <a:r>
              <a:rPr lang="ru-RU" sz="3600" b="1" dirty="0">
                <a:solidFill>
                  <a:srgbClr val="FF0000"/>
                </a:solidFill>
                <a:latin typeface="+mj-lt"/>
              </a:rPr>
              <a:t>Академічна</a:t>
            </a:r>
            <a:r>
              <a:rPr lang="ru-RU" sz="3600" b="1" dirty="0">
                <a:latin typeface="+mj-lt"/>
              </a:rPr>
              <a:t> </a:t>
            </a:r>
            <a:r>
              <a:rPr lang="ru-RU" sz="3600" b="1" dirty="0">
                <a:solidFill>
                  <a:srgbClr val="FF0000"/>
                </a:solidFill>
                <a:latin typeface="+mj-lt"/>
              </a:rPr>
              <a:t>доброчесність: </a:t>
            </a:r>
          </a:p>
          <a:p>
            <a:pPr algn="ctr"/>
            <a:r>
              <a:rPr lang="ru-RU" sz="3600" b="1" dirty="0">
                <a:solidFill>
                  <a:srgbClr val="FF0000"/>
                </a:solidFill>
                <a:latin typeface="+mj-lt"/>
              </a:rPr>
              <a:t>виклики</a:t>
            </a:r>
            <a:r>
              <a:rPr lang="ru-RU" sz="3600" b="1" dirty="0">
                <a:latin typeface="+mj-lt"/>
              </a:rPr>
              <a:t> </a:t>
            </a:r>
            <a:r>
              <a:rPr lang="ru-RU" sz="3600" b="1" dirty="0">
                <a:solidFill>
                  <a:srgbClr val="FF0000"/>
                </a:solidFill>
                <a:latin typeface="+mj-lt"/>
              </a:rPr>
              <a:t>в епоху ШІ</a:t>
            </a:r>
          </a:p>
        </p:txBody>
      </p:sp>
      <p:pic>
        <p:nvPicPr>
          <p:cNvPr id="7" name="Рисунок 6"/>
          <p:cNvPicPr>
            <a:picLocks noChangeAspect="1"/>
          </p:cNvPicPr>
          <p:nvPr/>
        </p:nvPicPr>
        <p:blipFill rotWithShape="1">
          <a:blip r:embed="rId2"/>
          <a:srcRect l="22651" t="-1406" r="24900" b="-1558"/>
          <a:stretch/>
        </p:blipFill>
        <p:spPr>
          <a:xfrm>
            <a:off x="432963" y="148030"/>
            <a:ext cx="2328898" cy="2183908"/>
          </a:xfrm>
          <a:prstGeom prst="rect">
            <a:avLst/>
          </a:prstGeom>
        </p:spPr>
      </p:pic>
      <p:pic>
        <p:nvPicPr>
          <p:cNvPr id="9" name="Рисунок 8"/>
          <p:cNvPicPr>
            <a:picLocks noChangeAspect="1"/>
          </p:cNvPicPr>
          <p:nvPr/>
        </p:nvPicPr>
        <p:blipFill>
          <a:blip r:embed="rId3"/>
          <a:stretch>
            <a:fillRect/>
          </a:stretch>
        </p:blipFill>
        <p:spPr>
          <a:xfrm>
            <a:off x="8866021" y="205384"/>
            <a:ext cx="3072922" cy="1567740"/>
          </a:xfrm>
          <a:prstGeom prst="rect">
            <a:avLst/>
          </a:prstGeom>
        </p:spPr>
      </p:pic>
      <p:sp>
        <p:nvSpPr>
          <p:cNvPr id="3" name="Прямоугольник 2"/>
          <p:cNvSpPr/>
          <p:nvPr/>
        </p:nvSpPr>
        <p:spPr>
          <a:xfrm>
            <a:off x="7838684" y="4637168"/>
            <a:ext cx="3824582" cy="707886"/>
          </a:xfrm>
          <a:prstGeom prst="rect">
            <a:avLst/>
          </a:prstGeom>
        </p:spPr>
        <p:txBody>
          <a:bodyPr wrap="square">
            <a:spAutoFit/>
          </a:bodyPr>
          <a:lstStyle/>
          <a:p>
            <a:r>
              <a:rPr lang="uk-UA" sz="2000" dirty="0">
                <a:latin typeface="+mj-lt"/>
              </a:rPr>
              <a:t>Асистентка кафедри права</a:t>
            </a:r>
            <a:br>
              <a:rPr lang="uk-UA" sz="2000" dirty="0">
                <a:latin typeface="+mj-lt"/>
              </a:rPr>
            </a:br>
            <a:r>
              <a:rPr lang="uk-UA" sz="2000" dirty="0">
                <a:latin typeface="+mj-lt"/>
              </a:rPr>
              <a:t>Скребовська Світлана Вікторівна</a:t>
            </a:r>
          </a:p>
        </p:txBody>
      </p:sp>
    </p:spTree>
    <p:extLst>
      <p:ext uri="{BB962C8B-B14F-4D97-AF65-F5344CB8AC3E}">
        <p14:creationId xmlns:p14="http://schemas.microsoft.com/office/powerpoint/2010/main" val="1770330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555" y="279918"/>
            <a:ext cx="11206065" cy="838028"/>
          </a:xfrm>
        </p:spPr>
        <p:txBody>
          <a:bodyPr/>
          <a:lstStyle/>
          <a:p>
            <a:r>
              <a:rPr lang="uk-UA" dirty="0">
                <a:solidFill>
                  <a:srgbClr val="00B050"/>
                </a:solidFill>
              </a:rPr>
              <a:t>Законодавче визначення плагіату в Україні</a:t>
            </a:r>
          </a:p>
        </p:txBody>
      </p:sp>
      <p:sp>
        <p:nvSpPr>
          <p:cNvPr id="3" name="Объект 2"/>
          <p:cNvSpPr>
            <a:spLocks noGrp="1"/>
          </p:cNvSpPr>
          <p:nvPr>
            <p:ph idx="1"/>
          </p:nvPr>
        </p:nvSpPr>
        <p:spPr>
          <a:xfrm>
            <a:off x="382555" y="1397864"/>
            <a:ext cx="5271796" cy="1653246"/>
          </a:xfrm>
        </p:spPr>
        <p:txBody>
          <a:bodyPr>
            <a:noAutofit/>
          </a:bodyPr>
          <a:lstStyle/>
          <a:p>
            <a:r>
              <a:rPr lang="uk-UA" sz="2400" dirty="0">
                <a:latin typeface="+mj-lt"/>
              </a:rPr>
              <a:t>За Законом «Про освіту»</a:t>
            </a:r>
          </a:p>
          <a:p>
            <a:r>
              <a:rPr lang="uk-UA" sz="2400" b="1" i="1" dirty="0">
                <a:solidFill>
                  <a:srgbClr val="0070C0"/>
                </a:solidFill>
                <a:latin typeface="+mj-lt"/>
              </a:rPr>
              <a:t>Академічний плагіат </a:t>
            </a:r>
            <a:r>
              <a:rPr lang="uk-UA" sz="2400" dirty="0">
                <a:latin typeface="+mj-lt"/>
              </a:rPr>
              <a:t>– оприлюднення результатів, отриманих іншими особами, як власних. </a:t>
            </a:r>
          </a:p>
          <a:p>
            <a:r>
              <a:rPr lang="uk-UA" sz="2400" dirty="0">
                <a:latin typeface="+mj-lt"/>
              </a:rPr>
              <a:t>Включає відтворення чужих текстів без зазначення авторства. </a:t>
            </a:r>
          </a:p>
        </p:txBody>
      </p:sp>
      <p:sp>
        <p:nvSpPr>
          <p:cNvPr id="4" name="Прямоугольник 3"/>
          <p:cNvSpPr/>
          <p:nvPr/>
        </p:nvSpPr>
        <p:spPr>
          <a:xfrm>
            <a:off x="5985587" y="1397864"/>
            <a:ext cx="6096000" cy="2677656"/>
          </a:xfrm>
          <a:prstGeom prst="rect">
            <a:avLst/>
          </a:prstGeom>
        </p:spPr>
        <p:txBody>
          <a:bodyPr>
            <a:spAutoFit/>
          </a:bodyPr>
          <a:lstStyle/>
          <a:p>
            <a:r>
              <a:rPr lang="uk-UA" sz="2400" dirty="0">
                <a:latin typeface="+mj-lt"/>
              </a:rPr>
              <a:t>За Законом «Про авторське право і суміжні права»</a:t>
            </a:r>
          </a:p>
          <a:p>
            <a:r>
              <a:rPr lang="uk-UA" sz="2400" dirty="0">
                <a:latin typeface="+mj-lt"/>
              </a:rPr>
              <a:t>Автором визначається </a:t>
            </a:r>
            <a:r>
              <a:rPr lang="uk-UA" sz="2400" b="1" dirty="0">
                <a:latin typeface="+mj-lt"/>
              </a:rPr>
              <a:t>фізична особа, </a:t>
            </a:r>
            <a:r>
              <a:rPr lang="uk-UA" sz="2400" dirty="0">
                <a:latin typeface="+mj-lt"/>
              </a:rPr>
              <a:t>яка своєю творчою діяльністю створила твір.</a:t>
            </a:r>
          </a:p>
          <a:p>
            <a:endParaRPr lang="uk-UA" sz="2400" b="1" dirty="0">
              <a:latin typeface="+mj-lt"/>
            </a:endParaRPr>
          </a:p>
          <a:p>
            <a:r>
              <a:rPr lang="uk-UA" sz="2400" b="1" dirty="0">
                <a:latin typeface="+mj-lt"/>
              </a:rPr>
              <a:t>ШІ не має статусу фізичної особи згідно законодавства!!!</a:t>
            </a:r>
          </a:p>
        </p:txBody>
      </p:sp>
      <p:sp>
        <p:nvSpPr>
          <p:cNvPr id="5" name="Прямоугольник 4"/>
          <p:cNvSpPr/>
          <p:nvPr/>
        </p:nvSpPr>
        <p:spPr>
          <a:xfrm>
            <a:off x="659362" y="4564330"/>
            <a:ext cx="11041225" cy="1200329"/>
          </a:xfrm>
          <a:prstGeom prst="rect">
            <a:avLst/>
          </a:prstGeom>
        </p:spPr>
        <p:txBody>
          <a:bodyPr wrap="square">
            <a:spAutoFit/>
          </a:bodyPr>
          <a:lstStyle/>
          <a:p>
            <a:r>
              <a:rPr lang="uk-UA" sz="2400" dirty="0">
                <a:latin typeface="+mj-lt"/>
              </a:rPr>
              <a:t>Правова колізія</a:t>
            </a:r>
          </a:p>
          <a:p>
            <a:r>
              <a:rPr lang="uk-UA" sz="2400" dirty="0">
                <a:solidFill>
                  <a:srgbClr val="FF0000"/>
                </a:solidFill>
                <a:latin typeface="+mj-lt"/>
              </a:rPr>
              <a:t>Хто є автором, якщо твір створено ШІ?</a:t>
            </a:r>
          </a:p>
          <a:p>
            <a:r>
              <a:rPr lang="uk-UA" sz="2400" dirty="0">
                <a:latin typeface="+mj-lt"/>
              </a:rPr>
              <a:t>Чи можна привласнити твір, який не має офіційно визнаного автора?</a:t>
            </a:r>
          </a:p>
        </p:txBody>
      </p:sp>
      <p:sp>
        <p:nvSpPr>
          <p:cNvPr id="6" name="Скругленный прямоугольник 5"/>
          <p:cNvSpPr/>
          <p:nvPr/>
        </p:nvSpPr>
        <p:spPr>
          <a:xfrm>
            <a:off x="11374015" y="6326155"/>
            <a:ext cx="653143" cy="4105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10</a:t>
            </a:r>
          </a:p>
        </p:txBody>
      </p:sp>
    </p:spTree>
    <p:extLst>
      <p:ext uri="{BB962C8B-B14F-4D97-AF65-F5344CB8AC3E}">
        <p14:creationId xmlns:p14="http://schemas.microsoft.com/office/powerpoint/2010/main" val="998605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4864" y="1136608"/>
            <a:ext cx="11672596" cy="4004559"/>
          </a:xfrm>
        </p:spPr>
        <p:txBody>
          <a:bodyPr>
            <a:noAutofit/>
          </a:bodyPr>
          <a:lstStyle/>
          <a:p>
            <a:pPr algn="just"/>
            <a:r>
              <a:rPr lang="uk-UA" sz="2400" b="1" i="1" dirty="0">
                <a:latin typeface="+mj-lt"/>
              </a:rPr>
              <a:t>Неоригінальним об</a:t>
            </a:r>
            <a:r>
              <a:rPr lang="en-US" sz="2400" b="1" i="1" dirty="0">
                <a:latin typeface="+mj-lt"/>
              </a:rPr>
              <a:t>’</a:t>
            </a:r>
            <a:r>
              <a:rPr lang="uk-UA" sz="2400" b="1" i="1" dirty="0">
                <a:latin typeface="+mj-lt"/>
              </a:rPr>
              <a:t>єктом </a:t>
            </a:r>
            <a:r>
              <a:rPr lang="uk-UA" sz="2400" dirty="0">
                <a:latin typeface="+mj-lt"/>
              </a:rPr>
              <a:t>є об</a:t>
            </a:r>
            <a:r>
              <a:rPr lang="en-US" sz="2400" dirty="0">
                <a:latin typeface="+mj-lt"/>
              </a:rPr>
              <a:t>’</a:t>
            </a:r>
            <a:r>
              <a:rPr lang="uk-UA" sz="2400" dirty="0">
                <a:latin typeface="+mj-lt"/>
              </a:rPr>
              <a:t>єкт, що відрізняється від існуючих подібних об</a:t>
            </a:r>
            <a:r>
              <a:rPr lang="en-US" sz="2400" dirty="0">
                <a:latin typeface="+mj-lt"/>
              </a:rPr>
              <a:t>’</a:t>
            </a:r>
            <a:r>
              <a:rPr lang="uk-UA" sz="2400" dirty="0">
                <a:latin typeface="+mj-lt"/>
              </a:rPr>
              <a:t>єктів та утворений в результаті функціонування комп</a:t>
            </a:r>
            <a:r>
              <a:rPr lang="en-US" sz="2400" dirty="0">
                <a:latin typeface="+mj-lt"/>
              </a:rPr>
              <a:t>’</a:t>
            </a:r>
            <a:r>
              <a:rPr lang="uk-UA" sz="2400" dirty="0">
                <a:latin typeface="+mj-lt"/>
              </a:rPr>
              <a:t>ютерної програми без безпосередньої участі фізичної особи в утворенні цього об</a:t>
            </a:r>
            <a:r>
              <a:rPr lang="en-US" sz="2400" dirty="0">
                <a:latin typeface="+mj-lt"/>
              </a:rPr>
              <a:t>’</a:t>
            </a:r>
            <a:r>
              <a:rPr lang="uk-UA" sz="2400" dirty="0">
                <a:latin typeface="+mj-lt"/>
              </a:rPr>
              <a:t>єкта.  </a:t>
            </a:r>
            <a:endParaRPr lang="en-US" sz="2400" dirty="0">
              <a:latin typeface="+mj-lt"/>
            </a:endParaRPr>
          </a:p>
          <a:p>
            <a:pPr algn="just"/>
            <a:r>
              <a:rPr lang="uk-UA" sz="2400" dirty="0">
                <a:latin typeface="+mj-lt"/>
              </a:rPr>
              <a:t>Твори,</a:t>
            </a:r>
            <a:r>
              <a:rPr lang="en-US" sz="2400" dirty="0">
                <a:latin typeface="+mj-lt"/>
              </a:rPr>
              <a:t> </a:t>
            </a:r>
            <a:r>
              <a:rPr lang="uk-UA" sz="2400" dirty="0">
                <a:latin typeface="+mj-lt"/>
              </a:rPr>
              <a:t>створені фізичними особами з використанням ком</a:t>
            </a:r>
            <a:r>
              <a:rPr lang="en-US" sz="2400" dirty="0">
                <a:latin typeface="+mj-lt"/>
              </a:rPr>
              <a:t>’</a:t>
            </a:r>
            <a:r>
              <a:rPr lang="uk-UA" sz="2400" dirty="0">
                <a:latin typeface="+mj-lt"/>
              </a:rPr>
              <a:t>ютерних технологій, не вважаються неоригінальними об</a:t>
            </a:r>
            <a:r>
              <a:rPr lang="en-US" sz="2400" dirty="0">
                <a:latin typeface="+mj-lt"/>
              </a:rPr>
              <a:t>’</a:t>
            </a:r>
            <a:r>
              <a:rPr lang="uk-UA" sz="2400" dirty="0">
                <a:latin typeface="+mj-lt"/>
              </a:rPr>
              <a:t>єктами, згенерованими комп</a:t>
            </a:r>
            <a:r>
              <a:rPr lang="en-US" sz="2400" dirty="0">
                <a:latin typeface="+mj-lt"/>
              </a:rPr>
              <a:t>’</a:t>
            </a:r>
            <a:r>
              <a:rPr lang="uk-UA" sz="2400" dirty="0">
                <a:latin typeface="+mj-lt"/>
              </a:rPr>
              <a:t>ютерною програмою. </a:t>
            </a:r>
            <a:endParaRPr lang="en-US" sz="2400" dirty="0">
              <a:latin typeface="+mj-lt"/>
            </a:endParaRPr>
          </a:p>
          <a:p>
            <a:pPr algn="just"/>
            <a:r>
              <a:rPr lang="uk-UA" sz="2400" b="1" i="1" dirty="0">
                <a:solidFill>
                  <a:srgbClr val="0070C0"/>
                </a:solidFill>
                <a:latin typeface="+mj-lt"/>
              </a:rPr>
              <a:t>     Відмінність</a:t>
            </a:r>
          </a:p>
          <a:p>
            <a:pPr algn="just"/>
            <a:r>
              <a:rPr lang="uk-UA" sz="2400" dirty="0">
                <a:latin typeface="+mj-lt"/>
              </a:rPr>
              <a:t>Об</a:t>
            </a:r>
            <a:r>
              <a:rPr lang="en-US" sz="2400" dirty="0">
                <a:latin typeface="+mj-lt"/>
              </a:rPr>
              <a:t>’</a:t>
            </a:r>
            <a:r>
              <a:rPr lang="uk-UA" sz="2400" dirty="0">
                <a:latin typeface="+mj-lt"/>
              </a:rPr>
              <a:t>єкт має відрізнятися від існуючих аналогів.</a:t>
            </a:r>
          </a:p>
          <a:p>
            <a:pPr algn="just"/>
            <a:r>
              <a:rPr lang="uk-UA" sz="2400" b="1" i="1" dirty="0">
                <a:solidFill>
                  <a:srgbClr val="0070C0"/>
                </a:solidFill>
                <a:latin typeface="+mj-lt"/>
              </a:rPr>
              <a:t>    Автоматичне створення</a:t>
            </a:r>
          </a:p>
          <a:p>
            <a:pPr algn="just"/>
            <a:r>
              <a:rPr lang="uk-UA" sz="2400" dirty="0">
                <a:latin typeface="+mj-lt"/>
              </a:rPr>
              <a:t>Створений без безпосередньої участі людини.</a:t>
            </a:r>
          </a:p>
          <a:p>
            <a:pPr algn="just"/>
            <a:r>
              <a:rPr lang="uk-UA" sz="2400" b="1" i="1" dirty="0">
                <a:solidFill>
                  <a:srgbClr val="0070C0"/>
                </a:solidFill>
                <a:latin typeface="+mj-lt"/>
              </a:rPr>
              <a:t>    Комп</a:t>
            </a:r>
            <a:r>
              <a:rPr lang="en-US" sz="2400" b="1" i="1" dirty="0">
                <a:solidFill>
                  <a:srgbClr val="0070C0"/>
                </a:solidFill>
                <a:latin typeface="+mj-lt"/>
              </a:rPr>
              <a:t>’</a:t>
            </a:r>
            <a:r>
              <a:rPr lang="uk-UA" sz="2400" b="1" i="1" dirty="0" err="1">
                <a:solidFill>
                  <a:srgbClr val="0070C0"/>
                </a:solidFill>
                <a:latin typeface="+mj-lt"/>
              </a:rPr>
              <a:t>ютерна</a:t>
            </a:r>
            <a:r>
              <a:rPr lang="uk-UA" sz="2400" b="1" i="1" dirty="0">
                <a:solidFill>
                  <a:srgbClr val="0070C0"/>
                </a:solidFill>
                <a:latin typeface="+mj-lt"/>
              </a:rPr>
              <a:t> програма</a:t>
            </a:r>
          </a:p>
          <a:p>
            <a:pPr algn="just"/>
            <a:r>
              <a:rPr lang="uk-UA" sz="2400" dirty="0">
                <a:latin typeface="+mj-lt"/>
              </a:rPr>
              <a:t>Результат роботи комп</a:t>
            </a:r>
            <a:r>
              <a:rPr lang="en-US" sz="2400" dirty="0">
                <a:latin typeface="+mj-lt"/>
              </a:rPr>
              <a:t>’</a:t>
            </a:r>
            <a:r>
              <a:rPr lang="uk-UA" sz="2400" dirty="0">
                <a:latin typeface="+mj-lt"/>
              </a:rPr>
              <a:t>ютерної програми. </a:t>
            </a:r>
          </a:p>
        </p:txBody>
      </p:sp>
      <p:sp>
        <p:nvSpPr>
          <p:cNvPr id="4" name="Прямоугольник 3"/>
          <p:cNvSpPr/>
          <p:nvPr/>
        </p:nvSpPr>
        <p:spPr>
          <a:xfrm>
            <a:off x="2022479" y="277200"/>
            <a:ext cx="7937366" cy="646331"/>
          </a:xfrm>
          <a:prstGeom prst="rect">
            <a:avLst/>
          </a:prstGeom>
        </p:spPr>
        <p:txBody>
          <a:bodyPr wrap="none">
            <a:spAutoFit/>
          </a:bodyPr>
          <a:lstStyle/>
          <a:p>
            <a:r>
              <a:rPr lang="uk-UA" sz="3600" b="1" dirty="0">
                <a:solidFill>
                  <a:srgbClr val="0070C0"/>
                </a:solidFill>
                <a:latin typeface="+mj-lt"/>
              </a:rPr>
              <a:t>Визначення неоригінального об</a:t>
            </a:r>
            <a:r>
              <a:rPr lang="en-US" sz="3600" b="1" dirty="0">
                <a:solidFill>
                  <a:srgbClr val="0070C0"/>
                </a:solidFill>
                <a:latin typeface="+mj-lt"/>
              </a:rPr>
              <a:t>’</a:t>
            </a:r>
            <a:r>
              <a:rPr lang="uk-UA" sz="3600" b="1" dirty="0">
                <a:solidFill>
                  <a:srgbClr val="0070C0"/>
                </a:solidFill>
                <a:latin typeface="+mj-lt"/>
              </a:rPr>
              <a:t>єкта</a:t>
            </a:r>
          </a:p>
        </p:txBody>
      </p:sp>
      <p:pic>
        <p:nvPicPr>
          <p:cNvPr id="5" name="Рисунок 4"/>
          <p:cNvPicPr>
            <a:picLocks noChangeAspect="1"/>
          </p:cNvPicPr>
          <p:nvPr/>
        </p:nvPicPr>
        <p:blipFill>
          <a:blip r:embed="rId2"/>
          <a:stretch>
            <a:fillRect/>
          </a:stretch>
        </p:blipFill>
        <p:spPr>
          <a:xfrm>
            <a:off x="6631291" y="3245499"/>
            <a:ext cx="5093596" cy="2595464"/>
          </a:xfrm>
          <a:prstGeom prst="rect">
            <a:avLst/>
          </a:prstGeom>
        </p:spPr>
      </p:pic>
      <p:sp>
        <p:nvSpPr>
          <p:cNvPr id="2" name="Скругленный прямоугольник 1"/>
          <p:cNvSpPr/>
          <p:nvPr/>
        </p:nvSpPr>
        <p:spPr>
          <a:xfrm>
            <a:off x="11402008" y="6270171"/>
            <a:ext cx="587829" cy="3732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11</a:t>
            </a:r>
          </a:p>
        </p:txBody>
      </p:sp>
    </p:spTree>
    <p:extLst>
      <p:ext uri="{BB962C8B-B14F-4D97-AF65-F5344CB8AC3E}">
        <p14:creationId xmlns:p14="http://schemas.microsoft.com/office/powerpoint/2010/main" val="3788275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486" y="277273"/>
            <a:ext cx="8705461" cy="627797"/>
          </a:xfrm>
        </p:spPr>
        <p:txBody>
          <a:bodyPr>
            <a:normAutofit/>
          </a:bodyPr>
          <a:lstStyle/>
          <a:p>
            <a:pPr algn="just"/>
            <a:r>
              <a:rPr lang="uk-UA" sz="3600" b="1" dirty="0" err="1">
                <a:solidFill>
                  <a:srgbClr val="0070C0"/>
                </a:solidFill>
              </a:rPr>
              <a:t>Суб</a:t>
            </a:r>
            <a:r>
              <a:rPr lang="en-US" sz="3600" b="1" dirty="0">
                <a:solidFill>
                  <a:srgbClr val="0070C0"/>
                </a:solidFill>
              </a:rPr>
              <a:t>’</a:t>
            </a:r>
            <a:r>
              <a:rPr lang="uk-UA" sz="3600" b="1" dirty="0" err="1">
                <a:solidFill>
                  <a:srgbClr val="0070C0"/>
                </a:solidFill>
              </a:rPr>
              <a:t>єкти</a:t>
            </a:r>
            <a:r>
              <a:rPr lang="uk-UA" sz="3600" b="1" dirty="0">
                <a:solidFill>
                  <a:srgbClr val="0070C0"/>
                </a:solidFill>
              </a:rPr>
              <a:t> права на неоригінальні об</a:t>
            </a:r>
            <a:r>
              <a:rPr lang="en-US" sz="3600" b="1" dirty="0">
                <a:solidFill>
                  <a:srgbClr val="0070C0"/>
                </a:solidFill>
              </a:rPr>
              <a:t>’</a:t>
            </a:r>
            <a:r>
              <a:rPr lang="uk-UA" sz="3600" b="1" dirty="0" err="1">
                <a:solidFill>
                  <a:srgbClr val="0070C0"/>
                </a:solidFill>
              </a:rPr>
              <a:t>єкти</a:t>
            </a:r>
            <a:endParaRPr lang="uk-UA" sz="3600" b="1" dirty="0">
              <a:solidFill>
                <a:srgbClr val="0070C0"/>
              </a:solidFill>
            </a:endParaRPr>
          </a:p>
        </p:txBody>
      </p:sp>
      <p:sp>
        <p:nvSpPr>
          <p:cNvPr id="5" name="Прямоугольник 4"/>
          <p:cNvSpPr/>
          <p:nvPr/>
        </p:nvSpPr>
        <p:spPr>
          <a:xfrm>
            <a:off x="354563" y="1242632"/>
            <a:ext cx="11513976" cy="415498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uk-UA" sz="2400" dirty="0">
                <a:latin typeface="+mj-lt"/>
              </a:rPr>
              <a:t>Суб</a:t>
            </a:r>
            <a:r>
              <a:rPr lang="en-US" sz="2400" dirty="0">
                <a:latin typeface="+mj-lt"/>
              </a:rPr>
              <a:t>’</a:t>
            </a:r>
            <a:r>
              <a:rPr lang="uk-UA" sz="2400" dirty="0">
                <a:latin typeface="+mj-lt"/>
              </a:rPr>
              <a:t>єктами права особливого роду (</a:t>
            </a:r>
            <a:r>
              <a:rPr lang="en-US" sz="2400" i="1" dirty="0">
                <a:latin typeface="+mj-lt"/>
              </a:rPr>
              <a:t>sui generis</a:t>
            </a:r>
            <a:r>
              <a:rPr lang="en-US" sz="2400" dirty="0">
                <a:latin typeface="+mj-lt"/>
              </a:rPr>
              <a:t>) </a:t>
            </a:r>
            <a:r>
              <a:rPr lang="uk-UA" sz="2400" dirty="0">
                <a:latin typeface="+mj-lt"/>
              </a:rPr>
              <a:t>на неоригінальні об</a:t>
            </a:r>
            <a:r>
              <a:rPr lang="en-US" sz="2400" dirty="0">
                <a:latin typeface="+mj-lt"/>
              </a:rPr>
              <a:t>’</a:t>
            </a:r>
            <a:r>
              <a:rPr lang="uk-UA" sz="2400" dirty="0">
                <a:latin typeface="+mj-lt"/>
              </a:rPr>
              <a:t>єкти можуть бути особи, яким належать майнові права або ліцензійні повноваження на комп</a:t>
            </a:r>
            <a:r>
              <a:rPr lang="en-US" sz="2400" dirty="0">
                <a:latin typeface="+mj-lt"/>
              </a:rPr>
              <a:t>’</a:t>
            </a:r>
            <a:r>
              <a:rPr lang="uk-UA" sz="2400" dirty="0" err="1">
                <a:latin typeface="+mj-lt"/>
              </a:rPr>
              <a:t>ютерну</a:t>
            </a:r>
            <a:r>
              <a:rPr lang="uk-UA" sz="2400" dirty="0">
                <a:latin typeface="+mj-lt"/>
              </a:rPr>
              <a:t> програму. </a:t>
            </a:r>
            <a:endParaRPr lang="en-US" sz="2400" dirty="0">
              <a:latin typeface="+mj-lt"/>
            </a:endParaRPr>
          </a:p>
          <a:p>
            <a:pPr algn="just"/>
            <a:r>
              <a:rPr lang="uk-UA" sz="2400" dirty="0">
                <a:latin typeface="+mj-lt"/>
              </a:rPr>
              <a:t>Це можуть бути автори програми, їх спадкоємці, особи, яким передано майнові права, або правомірні користувачі програми. Договором можуть визначатися умови належності права. </a:t>
            </a:r>
          </a:p>
          <a:p>
            <a:pPr algn="just"/>
            <a:endParaRPr lang="uk-UA" sz="2400" dirty="0">
              <a:latin typeface="+mj-lt"/>
            </a:endParaRPr>
          </a:p>
          <a:p>
            <a:r>
              <a:rPr lang="uk-UA" sz="2400" dirty="0">
                <a:latin typeface="+mj-lt"/>
              </a:rPr>
              <a:t>- </a:t>
            </a:r>
            <a:r>
              <a:rPr lang="en-US" sz="2400" dirty="0">
                <a:latin typeface="+mj-lt"/>
              </a:rPr>
              <a:t>@ </a:t>
            </a:r>
            <a:r>
              <a:rPr lang="uk-UA" sz="2400" dirty="0">
                <a:latin typeface="+mj-lt"/>
              </a:rPr>
              <a:t>Автори програми (розробники комп</a:t>
            </a:r>
            <a:r>
              <a:rPr lang="en-US" sz="2400" dirty="0">
                <a:latin typeface="+mj-lt"/>
              </a:rPr>
              <a:t>’</a:t>
            </a:r>
            <a:r>
              <a:rPr lang="uk-UA" sz="2400" dirty="0">
                <a:latin typeface="+mj-lt"/>
              </a:rPr>
              <a:t>ютерної програми).</a:t>
            </a:r>
          </a:p>
          <a:p>
            <a:pPr marL="342900" indent="-342900">
              <a:buFontTx/>
              <a:buChar char="-"/>
            </a:pPr>
            <a:r>
              <a:rPr lang="uk-UA" sz="2400" dirty="0">
                <a:latin typeface="+mj-lt"/>
              </a:rPr>
              <a:t>Спадкоємці (особи, які успадкували права на програму). </a:t>
            </a:r>
          </a:p>
          <a:p>
            <a:pPr marL="342900" indent="-342900">
              <a:buFontTx/>
              <a:buChar char="-"/>
            </a:pPr>
            <a:r>
              <a:rPr lang="uk-UA" sz="2400" dirty="0">
                <a:latin typeface="+mj-lt"/>
              </a:rPr>
              <a:t>Правомірні користувачі (особи, які мають ліцензію на використання програми). </a:t>
            </a:r>
          </a:p>
          <a:p>
            <a:endParaRPr lang="uk-UA" sz="2400" b="1" dirty="0">
              <a:latin typeface="+mj-lt"/>
            </a:endParaRPr>
          </a:p>
        </p:txBody>
      </p:sp>
      <p:cxnSp>
        <p:nvCxnSpPr>
          <p:cNvPr id="8" name="Прямая со стрелкой 7"/>
          <p:cNvCxnSpPr/>
          <p:nvPr/>
        </p:nvCxnSpPr>
        <p:spPr>
          <a:xfrm flipH="1">
            <a:off x="3750906" y="3200400"/>
            <a:ext cx="690466" cy="550506"/>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5318449" y="3200400"/>
            <a:ext cx="9331" cy="5505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6148874" y="3200400"/>
            <a:ext cx="821093" cy="5505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Скругленный прямоугольник 2"/>
          <p:cNvSpPr/>
          <p:nvPr/>
        </p:nvSpPr>
        <p:spPr>
          <a:xfrm>
            <a:off x="11299371" y="6288833"/>
            <a:ext cx="569168" cy="3825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12</a:t>
            </a:r>
          </a:p>
        </p:txBody>
      </p:sp>
    </p:spTree>
    <p:extLst>
      <p:ext uri="{BB962C8B-B14F-4D97-AF65-F5344CB8AC3E}">
        <p14:creationId xmlns:p14="http://schemas.microsoft.com/office/powerpoint/2010/main" val="56035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88228" y="287522"/>
            <a:ext cx="3890865" cy="542904"/>
          </a:xfrm>
        </p:spPr>
        <p:txBody>
          <a:bodyPr>
            <a:normAutofit/>
          </a:bodyPr>
          <a:lstStyle/>
          <a:p>
            <a:r>
              <a:rPr lang="uk-UA" sz="2800" b="1" dirty="0">
                <a:solidFill>
                  <a:srgbClr val="0070C0"/>
                </a:solidFill>
                <a:latin typeface="+mj-lt"/>
              </a:rPr>
              <a:t>Відповіді від </a:t>
            </a:r>
            <a:r>
              <a:rPr lang="en-US" sz="2800" b="1" dirty="0">
                <a:solidFill>
                  <a:srgbClr val="0070C0"/>
                </a:solidFill>
                <a:latin typeface="+mj-lt"/>
              </a:rPr>
              <a:t>chat GPT</a:t>
            </a:r>
            <a:endParaRPr lang="uk-UA" sz="2800" b="1" dirty="0">
              <a:solidFill>
                <a:srgbClr val="0070C0"/>
              </a:solidFill>
              <a:latin typeface="+mj-lt"/>
            </a:endParaRPr>
          </a:p>
        </p:txBody>
      </p:sp>
      <p:sp>
        <p:nvSpPr>
          <p:cNvPr id="5" name="Прямоугольник 4"/>
          <p:cNvSpPr/>
          <p:nvPr/>
        </p:nvSpPr>
        <p:spPr>
          <a:xfrm>
            <a:off x="419876" y="830426"/>
            <a:ext cx="11607281" cy="3477875"/>
          </a:xfrm>
          <a:prstGeom prst="rect">
            <a:avLst/>
          </a:prstGeom>
        </p:spPr>
        <p:txBody>
          <a:bodyPr wrap="square">
            <a:spAutoFit/>
          </a:bodyPr>
          <a:lstStyle/>
          <a:p>
            <a:pPr algn="just"/>
            <a:r>
              <a:rPr lang="uk-UA" sz="2200" b="1" dirty="0">
                <a:solidFill>
                  <a:srgbClr val="FF0000"/>
                </a:solidFill>
                <a:latin typeface="+mj-lt"/>
              </a:rPr>
              <a:t>Чи можна використовувати функцію редагування тексту з допомогою ШІ, не порушуючи академічну доброчесність. Чи є такий механізм?</a:t>
            </a:r>
          </a:p>
          <a:p>
            <a:pPr algn="just"/>
            <a:r>
              <a:rPr lang="uk-UA" sz="2200" dirty="0">
                <a:latin typeface="+mj-lt"/>
              </a:rPr>
              <a:t>- Допоміжний інструмент, а не основний автор</a:t>
            </a:r>
          </a:p>
          <a:p>
            <a:pPr algn="just"/>
            <a:r>
              <a:rPr lang="uk-UA" sz="2200" dirty="0">
                <a:latin typeface="+mj-lt"/>
              </a:rPr>
              <a:t>- Прозорість використання</a:t>
            </a:r>
          </a:p>
          <a:p>
            <a:pPr algn="just"/>
            <a:r>
              <a:rPr lang="uk-UA" sz="2200" dirty="0">
                <a:latin typeface="+mj-lt"/>
              </a:rPr>
              <a:t>- Залучення власної критичної оцінки</a:t>
            </a:r>
          </a:p>
          <a:p>
            <a:pPr algn="just"/>
            <a:r>
              <a:rPr lang="uk-UA" sz="2200" b="1" dirty="0">
                <a:latin typeface="+mj-lt"/>
              </a:rPr>
              <a:t>Критерії коректного редагування:</a:t>
            </a:r>
          </a:p>
          <a:p>
            <a:pPr algn="just"/>
            <a:r>
              <a:rPr lang="uk-UA" sz="2200" dirty="0">
                <a:latin typeface="+mj-lt"/>
              </a:rPr>
              <a:t>- Граматичні та стилістичні правки: Легітимні, якщо не змінюють зміст або авторську думку. </a:t>
            </a:r>
          </a:p>
          <a:p>
            <a:pPr algn="just"/>
            <a:r>
              <a:rPr lang="uk-UA" sz="2200" dirty="0">
                <a:latin typeface="+mj-lt"/>
              </a:rPr>
              <a:t>- Поліпшення структури: Наприклад, поділ довгих речень або усунення повторів. </a:t>
            </a:r>
          </a:p>
          <a:p>
            <a:pPr algn="just"/>
            <a:r>
              <a:rPr lang="uk-UA" sz="2200" dirty="0">
                <a:latin typeface="+mj-lt"/>
              </a:rPr>
              <a:t>- Оновлення термінології: Може бути доступним, якщо терміни відповідають науковому контексту. </a:t>
            </a:r>
          </a:p>
        </p:txBody>
      </p:sp>
      <p:pic>
        <p:nvPicPr>
          <p:cNvPr id="6" name="Рисунок 5"/>
          <p:cNvPicPr>
            <a:picLocks noChangeAspect="1"/>
          </p:cNvPicPr>
          <p:nvPr/>
        </p:nvPicPr>
        <p:blipFill>
          <a:blip r:embed="rId2"/>
          <a:stretch>
            <a:fillRect/>
          </a:stretch>
        </p:blipFill>
        <p:spPr>
          <a:xfrm>
            <a:off x="3538635" y="4224325"/>
            <a:ext cx="499186" cy="486780"/>
          </a:xfrm>
          <a:prstGeom prst="rect">
            <a:avLst/>
          </a:prstGeom>
        </p:spPr>
      </p:pic>
      <p:sp>
        <p:nvSpPr>
          <p:cNvPr id="7" name="Прямоугольник 6"/>
          <p:cNvSpPr/>
          <p:nvPr/>
        </p:nvSpPr>
        <p:spPr>
          <a:xfrm>
            <a:off x="261256" y="4308301"/>
            <a:ext cx="11691256" cy="2462213"/>
          </a:xfrm>
          <a:prstGeom prst="rect">
            <a:avLst/>
          </a:prstGeom>
        </p:spPr>
        <p:txBody>
          <a:bodyPr wrap="square">
            <a:spAutoFit/>
          </a:bodyPr>
          <a:lstStyle/>
          <a:p>
            <a:pPr algn="just"/>
            <a:r>
              <a:rPr lang="uk-UA" sz="2200" b="1" dirty="0">
                <a:solidFill>
                  <a:srgbClr val="FF0000"/>
                </a:solidFill>
                <a:latin typeface="+mj-lt"/>
              </a:rPr>
              <a:t>                                                       Що не можна робити:</a:t>
            </a:r>
          </a:p>
          <a:p>
            <a:pPr marL="342900" indent="-342900" algn="just">
              <a:buFontTx/>
              <a:buChar char="-"/>
            </a:pPr>
            <a:r>
              <a:rPr lang="uk-UA" sz="2200" b="1" dirty="0">
                <a:latin typeface="+mj-lt"/>
              </a:rPr>
              <a:t>Генерація ідей</a:t>
            </a:r>
            <a:r>
              <a:rPr lang="uk-UA" sz="2200" dirty="0">
                <a:latin typeface="+mj-lt"/>
              </a:rPr>
              <a:t> або наукових аргументів: це вважається порушенням академічної доброчесності.</a:t>
            </a:r>
          </a:p>
          <a:p>
            <a:pPr marL="342900" indent="-342900" algn="just">
              <a:buFontTx/>
              <a:buChar char="-"/>
            </a:pPr>
            <a:r>
              <a:rPr lang="uk-UA" sz="2200" b="1" dirty="0">
                <a:latin typeface="+mj-lt"/>
              </a:rPr>
              <a:t>Автоматичне написання великих фрагментів тексту</a:t>
            </a:r>
            <a:r>
              <a:rPr lang="uk-UA" sz="2200" dirty="0">
                <a:latin typeface="+mj-lt"/>
              </a:rPr>
              <a:t>: Наприклад, створення вступу, огляду літератури або висновків виключно на основі ШІ.</a:t>
            </a:r>
          </a:p>
          <a:p>
            <a:pPr marL="342900" indent="-342900" algn="just">
              <a:buFontTx/>
              <a:buChar char="-"/>
            </a:pPr>
            <a:r>
              <a:rPr lang="uk-UA" sz="2200" b="1" dirty="0">
                <a:latin typeface="+mj-lt"/>
              </a:rPr>
              <a:t>Неусвідомлене використання матеріалів: </a:t>
            </a:r>
            <a:r>
              <a:rPr lang="uk-UA" sz="2200" dirty="0">
                <a:latin typeface="+mj-lt"/>
              </a:rPr>
              <a:t>Якщо ШІ генерує текст з джерелами, обов</a:t>
            </a:r>
            <a:r>
              <a:rPr lang="en-US" sz="2200" dirty="0">
                <a:latin typeface="+mj-lt"/>
              </a:rPr>
              <a:t>’</a:t>
            </a:r>
            <a:r>
              <a:rPr lang="uk-UA" sz="2200" dirty="0" err="1">
                <a:latin typeface="+mj-lt"/>
              </a:rPr>
              <a:t>язково</a:t>
            </a:r>
            <a:r>
              <a:rPr lang="uk-UA" sz="2200" dirty="0">
                <a:latin typeface="+mj-lt"/>
              </a:rPr>
              <a:t> перевірте їх на досконалість та коректно оформіть посилання. </a:t>
            </a:r>
          </a:p>
        </p:txBody>
      </p:sp>
      <p:pic>
        <p:nvPicPr>
          <p:cNvPr id="8" name="Рисунок 7"/>
          <p:cNvPicPr>
            <a:picLocks noChangeAspect="1"/>
          </p:cNvPicPr>
          <p:nvPr/>
        </p:nvPicPr>
        <p:blipFill>
          <a:blip r:embed="rId3"/>
          <a:stretch>
            <a:fillRect/>
          </a:stretch>
        </p:blipFill>
        <p:spPr>
          <a:xfrm>
            <a:off x="7987004" y="1293603"/>
            <a:ext cx="2406033" cy="1430390"/>
          </a:xfrm>
          <a:prstGeom prst="rect">
            <a:avLst/>
          </a:prstGeom>
        </p:spPr>
      </p:pic>
      <p:sp>
        <p:nvSpPr>
          <p:cNvPr id="2" name="Скругленный прямоугольник 1"/>
          <p:cNvSpPr/>
          <p:nvPr/>
        </p:nvSpPr>
        <p:spPr>
          <a:xfrm>
            <a:off x="11355353" y="6391469"/>
            <a:ext cx="597159" cy="3790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13</a:t>
            </a:r>
          </a:p>
        </p:txBody>
      </p:sp>
    </p:spTree>
    <p:extLst>
      <p:ext uri="{BB962C8B-B14F-4D97-AF65-F5344CB8AC3E}">
        <p14:creationId xmlns:p14="http://schemas.microsoft.com/office/powerpoint/2010/main" val="4208253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33265" y="970384"/>
            <a:ext cx="11737911" cy="5988562"/>
          </a:xfrm>
        </p:spPr>
        <p:txBody>
          <a:bodyPr>
            <a:normAutofit fontScale="85000" lnSpcReduction="10000"/>
          </a:bodyPr>
          <a:lstStyle/>
          <a:p>
            <a:pPr marL="201168" lvl="1" indent="0" algn="ctr">
              <a:buNone/>
            </a:pPr>
            <a:r>
              <a:rPr lang="uk-UA" sz="2400" b="1" dirty="0">
                <a:solidFill>
                  <a:schemeClr val="tx1"/>
                </a:solidFill>
                <a:latin typeface="+mj-lt"/>
              </a:rPr>
              <a:t>1. Спільна основа – етика та відповідальність.</a:t>
            </a:r>
            <a:endParaRPr lang="en-US" sz="2400" b="1" dirty="0">
              <a:solidFill>
                <a:schemeClr val="tx1"/>
              </a:solidFill>
              <a:latin typeface="+mj-lt"/>
            </a:endParaRPr>
          </a:p>
          <a:p>
            <a:pPr marL="201168" lvl="1" indent="0">
              <a:buNone/>
            </a:pPr>
            <a:r>
              <a:rPr lang="uk-UA" sz="2400" dirty="0">
                <a:solidFill>
                  <a:schemeClr val="tx1"/>
                </a:solidFill>
                <a:latin typeface="+mj-lt"/>
              </a:rPr>
              <a:t>Обидві культури базуються на принципах </a:t>
            </a:r>
            <a:r>
              <a:rPr lang="uk-UA" sz="2400" b="1" i="1" dirty="0">
                <a:solidFill>
                  <a:schemeClr val="tx1"/>
                </a:solidFill>
                <a:latin typeface="+mj-lt"/>
              </a:rPr>
              <a:t>чесності, відповідальності, пошани до інтелектуальної власності. </a:t>
            </a:r>
            <a:endParaRPr lang="en-US" sz="2400" b="1" i="1" dirty="0">
              <a:solidFill>
                <a:schemeClr val="tx1"/>
              </a:solidFill>
              <a:latin typeface="+mj-lt"/>
            </a:endParaRPr>
          </a:p>
          <a:p>
            <a:pPr lvl="1">
              <a:buFontTx/>
              <a:buChar char="-"/>
            </a:pPr>
            <a:r>
              <a:rPr lang="uk-UA" sz="2400" dirty="0">
                <a:solidFill>
                  <a:schemeClr val="tx1"/>
                </a:solidFill>
                <a:latin typeface="+mj-lt"/>
              </a:rPr>
              <a:t>Академічна культура вимагає доброчесності – і саме інформаційна культура забезпечує практичні навички для цього (наприклад, як правильно посилатися на джерела, як не допускати плагіат).</a:t>
            </a:r>
          </a:p>
          <a:p>
            <a:pPr marL="201168" lvl="1" indent="0" algn="ctr">
              <a:buNone/>
            </a:pPr>
            <a:r>
              <a:rPr lang="uk-UA" sz="2400" b="1" dirty="0">
                <a:solidFill>
                  <a:schemeClr val="tx1"/>
                </a:solidFill>
                <a:latin typeface="+mj-lt"/>
              </a:rPr>
              <a:t>2. Інформаційна культура – інструмент академічної культури.</a:t>
            </a:r>
          </a:p>
          <a:p>
            <a:pPr lvl="1">
              <a:buFontTx/>
              <a:buChar char="-"/>
            </a:pPr>
            <a:r>
              <a:rPr lang="uk-UA" sz="2400" dirty="0">
                <a:solidFill>
                  <a:schemeClr val="tx1"/>
                </a:solidFill>
                <a:latin typeface="+mj-lt"/>
              </a:rPr>
              <a:t>Без навичок інформаційної грамотності неможливо реалізовувати принципи академічної культури:</a:t>
            </a:r>
          </a:p>
          <a:p>
            <a:pPr marL="201168" lvl="1" indent="0">
              <a:buNone/>
            </a:pPr>
            <a:r>
              <a:rPr lang="uk-UA" sz="2400" dirty="0">
                <a:solidFill>
                  <a:schemeClr val="tx1"/>
                </a:solidFill>
                <a:latin typeface="+mj-lt"/>
              </a:rPr>
              <a:t>- Як писати наукову роботу без критичного аналізу джерел?</a:t>
            </a:r>
          </a:p>
          <a:p>
            <a:pPr marL="201168" lvl="1" indent="0">
              <a:buNone/>
            </a:pPr>
            <a:r>
              <a:rPr lang="uk-UA" sz="2400" dirty="0">
                <a:solidFill>
                  <a:schemeClr val="tx1"/>
                </a:solidFill>
                <a:latin typeface="+mj-lt"/>
              </a:rPr>
              <a:t>- Як уникнути плагіату, якщо студент не знає, що і як потрібно цитувати?</a:t>
            </a:r>
          </a:p>
          <a:p>
            <a:pPr marL="201168" lvl="1" indent="0" algn="ctr">
              <a:buNone/>
            </a:pPr>
            <a:r>
              <a:rPr lang="uk-UA" sz="2400" b="1" dirty="0">
                <a:solidFill>
                  <a:schemeClr val="tx1"/>
                </a:solidFill>
                <a:latin typeface="+mj-lt"/>
              </a:rPr>
              <a:t>3. Цифрове середовище вимагає інтеграції обох.</a:t>
            </a:r>
          </a:p>
          <a:p>
            <a:pPr marL="201168" lvl="1" indent="0">
              <a:buNone/>
            </a:pPr>
            <a:r>
              <a:rPr lang="uk-UA" sz="2400" dirty="0">
                <a:solidFill>
                  <a:schemeClr val="tx1"/>
                </a:solidFill>
                <a:latin typeface="+mj-lt"/>
              </a:rPr>
              <a:t>В епоху онлайн-навчання важливо не лише вміти користуватись технологіями, а й дотримуватись академічних норм у цифровому просторі. </a:t>
            </a:r>
          </a:p>
          <a:p>
            <a:pPr marL="201168" lvl="1" indent="0">
              <a:buNone/>
            </a:pPr>
            <a:r>
              <a:rPr lang="uk-UA" sz="2400" dirty="0">
                <a:solidFill>
                  <a:schemeClr val="tx1"/>
                </a:solidFill>
                <a:latin typeface="+mj-lt"/>
              </a:rPr>
              <a:t>Наприклад, студент може технічно володіти </a:t>
            </a:r>
            <a:r>
              <a:rPr lang="en-US" sz="2400" dirty="0">
                <a:solidFill>
                  <a:schemeClr val="tx1"/>
                </a:solidFill>
                <a:latin typeface="+mj-lt"/>
              </a:rPr>
              <a:t>Zoom </a:t>
            </a:r>
            <a:r>
              <a:rPr lang="uk-UA" sz="2400" dirty="0">
                <a:solidFill>
                  <a:schemeClr val="tx1"/>
                </a:solidFill>
                <a:latin typeface="+mj-lt"/>
              </a:rPr>
              <a:t>чи </a:t>
            </a:r>
            <a:r>
              <a:rPr lang="en-US" sz="2400" dirty="0">
                <a:solidFill>
                  <a:schemeClr val="tx1"/>
                </a:solidFill>
                <a:latin typeface="+mj-lt"/>
              </a:rPr>
              <a:t>Moodle</a:t>
            </a:r>
            <a:r>
              <a:rPr lang="uk-UA" sz="2400" dirty="0">
                <a:solidFill>
                  <a:schemeClr val="tx1"/>
                </a:solidFill>
                <a:latin typeface="+mj-lt"/>
              </a:rPr>
              <a:t>, але не розуміти, що списування в онлайн-тесті – порушування академічної доброчесності. </a:t>
            </a:r>
          </a:p>
          <a:p>
            <a:pPr marL="201168" lvl="1" indent="0" algn="ctr">
              <a:buNone/>
            </a:pPr>
            <a:r>
              <a:rPr lang="uk-UA" sz="2400" b="1" dirty="0">
                <a:solidFill>
                  <a:schemeClr val="tx1"/>
                </a:solidFill>
                <a:latin typeface="+mj-lt"/>
              </a:rPr>
              <a:t>4. Формування компетентного дослідника.</a:t>
            </a:r>
          </a:p>
          <a:p>
            <a:pPr marL="201168" lvl="1" indent="0">
              <a:buNone/>
            </a:pPr>
            <a:r>
              <a:rPr lang="uk-UA" sz="2400" dirty="0">
                <a:solidFill>
                  <a:schemeClr val="tx1"/>
                </a:solidFill>
                <a:latin typeface="+mj-lt"/>
              </a:rPr>
              <a:t>Академічна культура формує ставлення: </a:t>
            </a:r>
            <a:r>
              <a:rPr lang="uk-UA" sz="2400" i="1" dirty="0">
                <a:solidFill>
                  <a:schemeClr val="tx1"/>
                </a:solidFill>
                <a:latin typeface="+mj-lt"/>
              </a:rPr>
              <a:t>я працюю чесно й поважно до науки.</a:t>
            </a:r>
          </a:p>
          <a:p>
            <a:pPr marL="201168" lvl="1" indent="0">
              <a:buNone/>
            </a:pPr>
            <a:r>
              <a:rPr lang="uk-UA" sz="2400" dirty="0">
                <a:solidFill>
                  <a:schemeClr val="tx1"/>
                </a:solidFill>
                <a:latin typeface="+mj-lt"/>
              </a:rPr>
              <a:t>Інформаційна культура дає навички: </a:t>
            </a:r>
            <a:r>
              <a:rPr lang="uk-UA" sz="2400" i="1" dirty="0">
                <a:solidFill>
                  <a:schemeClr val="tx1"/>
                </a:solidFill>
                <a:latin typeface="+mj-lt"/>
              </a:rPr>
              <a:t>я вмію знайти, оцінити, використати і створити якісну інформацію. </a:t>
            </a:r>
          </a:p>
          <a:p>
            <a:pPr marL="201168" lvl="1" indent="0">
              <a:buNone/>
            </a:pPr>
            <a:r>
              <a:rPr lang="uk-UA" sz="2400" dirty="0">
                <a:solidFill>
                  <a:schemeClr val="tx1"/>
                </a:solidFill>
                <a:latin typeface="+mj-lt"/>
              </a:rPr>
              <a:t>Разом вони створюють </a:t>
            </a:r>
            <a:r>
              <a:rPr lang="uk-UA" sz="2400" b="1" dirty="0">
                <a:solidFill>
                  <a:schemeClr val="tx1"/>
                </a:solidFill>
                <a:latin typeface="+mj-lt"/>
              </a:rPr>
              <a:t>культуру дослідження. </a:t>
            </a:r>
          </a:p>
          <a:p>
            <a:pPr marL="201168" lvl="1" indent="0">
              <a:buNone/>
            </a:pPr>
            <a:endParaRPr lang="uk-UA" i="1" dirty="0">
              <a:solidFill>
                <a:schemeClr val="tx1"/>
              </a:solidFill>
              <a:latin typeface="+mj-lt"/>
            </a:endParaRPr>
          </a:p>
        </p:txBody>
      </p:sp>
      <p:sp>
        <p:nvSpPr>
          <p:cNvPr id="5" name="Прямоугольник 4"/>
          <p:cNvSpPr/>
          <p:nvPr/>
        </p:nvSpPr>
        <p:spPr>
          <a:xfrm>
            <a:off x="1023451" y="206637"/>
            <a:ext cx="9631291" cy="584775"/>
          </a:xfrm>
          <a:prstGeom prst="rect">
            <a:avLst/>
          </a:prstGeom>
        </p:spPr>
        <p:txBody>
          <a:bodyPr wrap="none">
            <a:spAutoFit/>
          </a:bodyPr>
          <a:lstStyle/>
          <a:p>
            <a:r>
              <a:rPr lang="uk-UA" sz="3200" dirty="0" err="1">
                <a:solidFill>
                  <a:srgbClr val="0070C0"/>
                </a:solidFill>
                <a:latin typeface="+mj-lt"/>
              </a:rPr>
              <a:t>Взаємозв</a:t>
            </a:r>
            <a:r>
              <a:rPr lang="en-US" sz="3200" dirty="0">
                <a:solidFill>
                  <a:srgbClr val="0070C0"/>
                </a:solidFill>
                <a:latin typeface="+mj-lt"/>
              </a:rPr>
              <a:t>’</a:t>
            </a:r>
            <a:r>
              <a:rPr lang="uk-UA" sz="3200" dirty="0">
                <a:solidFill>
                  <a:srgbClr val="0070C0"/>
                </a:solidFill>
                <a:latin typeface="+mj-lt"/>
              </a:rPr>
              <a:t>язок академічної та інформаційної культури</a:t>
            </a:r>
          </a:p>
        </p:txBody>
      </p:sp>
      <p:sp>
        <p:nvSpPr>
          <p:cNvPr id="2" name="Скругленный прямоугольник 1"/>
          <p:cNvSpPr/>
          <p:nvPr/>
        </p:nvSpPr>
        <p:spPr>
          <a:xfrm>
            <a:off x="11364686" y="6307495"/>
            <a:ext cx="606490" cy="3918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14</a:t>
            </a:r>
          </a:p>
        </p:txBody>
      </p:sp>
    </p:spTree>
    <p:extLst>
      <p:ext uri="{BB962C8B-B14F-4D97-AF65-F5344CB8AC3E}">
        <p14:creationId xmlns:p14="http://schemas.microsoft.com/office/powerpoint/2010/main" val="672063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1258" y="286603"/>
            <a:ext cx="11402007" cy="1224956"/>
          </a:xfrm>
        </p:spPr>
        <p:txBody>
          <a:bodyPr>
            <a:normAutofit fontScale="90000"/>
          </a:bodyPr>
          <a:lstStyle/>
          <a:p>
            <a:pPr algn="ctr"/>
            <a:r>
              <a:rPr lang="uk-UA" sz="3200" dirty="0">
                <a:solidFill>
                  <a:schemeClr val="tx1"/>
                </a:solidFill>
              </a:rPr>
              <a:t>Сучасні можливості та обмеження онлайн-сервісів з виявлення </a:t>
            </a:r>
            <a:br>
              <a:rPr lang="uk-UA" sz="3200" dirty="0">
                <a:solidFill>
                  <a:schemeClr val="tx1"/>
                </a:solidFill>
              </a:rPr>
            </a:br>
            <a:r>
              <a:rPr lang="uk-UA" sz="3200" dirty="0">
                <a:solidFill>
                  <a:schemeClr val="tx1"/>
                </a:solidFill>
              </a:rPr>
              <a:t>текстових подібностей</a:t>
            </a:r>
            <a:br>
              <a:rPr lang="uk-UA" sz="3200" dirty="0">
                <a:solidFill>
                  <a:srgbClr val="FF0000"/>
                </a:solidFill>
              </a:rPr>
            </a:br>
            <a:r>
              <a:rPr lang="uk-UA" sz="3200" dirty="0">
                <a:solidFill>
                  <a:srgbClr val="FF0000"/>
                </a:solidFill>
              </a:rPr>
              <a:t>(Приклад: написання курсової роботи)</a:t>
            </a:r>
          </a:p>
        </p:txBody>
      </p:sp>
      <p:sp>
        <p:nvSpPr>
          <p:cNvPr id="3" name="Объект 2"/>
          <p:cNvSpPr>
            <a:spLocks noGrp="1"/>
          </p:cNvSpPr>
          <p:nvPr>
            <p:ph idx="1"/>
          </p:nvPr>
        </p:nvSpPr>
        <p:spPr>
          <a:xfrm>
            <a:off x="186612" y="2239348"/>
            <a:ext cx="11905862" cy="2276668"/>
          </a:xfrm>
        </p:spPr>
        <p:txBody>
          <a:bodyPr>
            <a:normAutofit/>
          </a:bodyPr>
          <a:lstStyle/>
          <a:p>
            <a:pPr marL="0" indent="0">
              <a:buNone/>
            </a:pPr>
            <a:r>
              <a:rPr lang="uk-UA" sz="1900" b="1" dirty="0">
                <a:solidFill>
                  <a:srgbClr val="002060"/>
                </a:solidFill>
                <a:latin typeface="+mj-lt"/>
              </a:rPr>
              <a:t>Етап </a:t>
            </a:r>
            <a:r>
              <a:rPr lang="uk-UA" sz="1900" dirty="0">
                <a:latin typeface="+mj-lt"/>
              </a:rPr>
              <a:t>                                     </a:t>
            </a:r>
            <a:r>
              <a:rPr lang="uk-UA" sz="1900" dirty="0">
                <a:solidFill>
                  <a:schemeClr val="tx1"/>
                </a:solidFill>
                <a:latin typeface="+mj-lt"/>
              </a:rPr>
              <a:t>Академічна культура      </a:t>
            </a:r>
            <a:r>
              <a:rPr lang="uk-UA" sz="1900" dirty="0">
                <a:latin typeface="+mj-lt"/>
              </a:rPr>
              <a:t>                                        </a:t>
            </a:r>
            <a:r>
              <a:rPr lang="uk-UA" sz="1900" dirty="0">
                <a:solidFill>
                  <a:schemeClr val="tx1"/>
                </a:solidFill>
                <a:latin typeface="+mj-lt"/>
              </a:rPr>
              <a:t>Інформаційна культура</a:t>
            </a:r>
            <a:endParaRPr lang="uk-UA" sz="1900" b="1" dirty="0">
              <a:solidFill>
                <a:srgbClr val="002060"/>
              </a:solidFill>
              <a:latin typeface="+mj-lt"/>
            </a:endParaRPr>
          </a:p>
          <a:p>
            <a:pPr marL="0" indent="0">
              <a:buNone/>
            </a:pPr>
            <a:r>
              <a:rPr lang="uk-UA" sz="1900" b="1" dirty="0">
                <a:solidFill>
                  <a:srgbClr val="002060"/>
                </a:solidFill>
                <a:latin typeface="+mj-lt"/>
              </a:rPr>
              <a:t>Вибір теми</a:t>
            </a:r>
            <a:r>
              <a:rPr lang="uk-UA" sz="1900" dirty="0">
                <a:latin typeface="+mj-lt"/>
              </a:rPr>
              <a:t>                           </a:t>
            </a:r>
            <a:r>
              <a:rPr lang="uk-UA" sz="1900" dirty="0">
                <a:solidFill>
                  <a:schemeClr val="tx1"/>
                </a:solidFill>
                <a:latin typeface="+mj-lt"/>
              </a:rPr>
              <a:t>Етичний підхід, оригінальність                            Пошук джерел, аналіз, тема</a:t>
            </a:r>
            <a:r>
              <a:rPr lang="uk-UA" sz="1900" dirty="0">
                <a:latin typeface="+mj-lt"/>
              </a:rPr>
              <a:t>тика</a:t>
            </a:r>
            <a:endParaRPr lang="uk-UA" sz="1900" b="1" dirty="0">
              <a:solidFill>
                <a:srgbClr val="002060"/>
              </a:solidFill>
              <a:latin typeface="+mj-lt"/>
            </a:endParaRPr>
          </a:p>
          <a:p>
            <a:pPr marL="0" indent="0">
              <a:buNone/>
            </a:pPr>
            <a:r>
              <a:rPr lang="uk-UA" sz="1900" b="1" dirty="0">
                <a:solidFill>
                  <a:srgbClr val="002060"/>
                </a:solidFill>
                <a:latin typeface="+mj-lt"/>
              </a:rPr>
              <a:t>Робота з літературою</a:t>
            </a:r>
            <a:r>
              <a:rPr lang="uk-UA" sz="1900" dirty="0">
                <a:latin typeface="+mj-lt"/>
              </a:rPr>
              <a:t>        </a:t>
            </a:r>
            <a:r>
              <a:rPr lang="uk-UA" sz="1900" dirty="0">
                <a:solidFill>
                  <a:schemeClr val="tx1"/>
                </a:solidFill>
                <a:latin typeface="+mj-lt"/>
              </a:rPr>
              <a:t>Посилання на джерела, уникнення плагіату       Навички пошуку у наукових базах</a:t>
            </a:r>
          </a:p>
          <a:p>
            <a:pPr marL="0" indent="0">
              <a:buNone/>
            </a:pPr>
            <a:r>
              <a:rPr lang="uk-UA" sz="1900" b="1" dirty="0">
                <a:solidFill>
                  <a:srgbClr val="002060"/>
                </a:solidFill>
                <a:latin typeface="+mj-lt"/>
              </a:rPr>
              <a:t>Оформлення                       </a:t>
            </a:r>
            <a:r>
              <a:rPr lang="uk-UA" sz="1900" dirty="0">
                <a:solidFill>
                  <a:schemeClr val="tx1"/>
                </a:solidFill>
                <a:latin typeface="+mj-lt"/>
              </a:rPr>
              <a:t>Дотримання стандартів, структура                       Технічне оформлення, стилі, цитування</a:t>
            </a:r>
          </a:p>
          <a:p>
            <a:pPr marL="0" indent="0">
              <a:buNone/>
            </a:pPr>
            <a:r>
              <a:rPr lang="uk-UA" sz="1900" b="1" dirty="0">
                <a:solidFill>
                  <a:srgbClr val="002060"/>
                </a:solidFill>
                <a:latin typeface="+mj-lt"/>
              </a:rPr>
              <a:t>Презентація     </a:t>
            </a:r>
            <a:r>
              <a:rPr lang="uk-UA" sz="1900" dirty="0">
                <a:latin typeface="+mj-lt"/>
              </a:rPr>
              <a:t>                    </a:t>
            </a:r>
            <a:r>
              <a:rPr lang="uk-UA" sz="1900" dirty="0">
                <a:solidFill>
                  <a:schemeClr val="tx1"/>
                </a:solidFill>
                <a:latin typeface="+mj-lt"/>
              </a:rPr>
              <a:t>Поважне представлення результатів                    Візуалізація, презентація</a:t>
            </a:r>
          </a:p>
          <a:p>
            <a:endParaRPr lang="uk-UA" sz="1900" dirty="0">
              <a:latin typeface="+mj-lt"/>
            </a:endParaRPr>
          </a:p>
        </p:txBody>
      </p:sp>
      <p:pic>
        <p:nvPicPr>
          <p:cNvPr id="6" name="Рисунок 5"/>
          <p:cNvPicPr>
            <a:picLocks noChangeAspect="1"/>
          </p:cNvPicPr>
          <p:nvPr/>
        </p:nvPicPr>
        <p:blipFill>
          <a:blip r:embed="rId2"/>
          <a:stretch>
            <a:fillRect/>
          </a:stretch>
        </p:blipFill>
        <p:spPr>
          <a:xfrm>
            <a:off x="3041779" y="4672956"/>
            <a:ext cx="3298759" cy="2045104"/>
          </a:xfrm>
          <a:prstGeom prst="rect">
            <a:avLst/>
          </a:prstGeom>
        </p:spPr>
      </p:pic>
      <p:sp>
        <p:nvSpPr>
          <p:cNvPr id="7" name="Скругленный прямоугольник 6"/>
          <p:cNvSpPr/>
          <p:nvPr/>
        </p:nvSpPr>
        <p:spPr>
          <a:xfrm>
            <a:off x="11392678" y="6335486"/>
            <a:ext cx="615820" cy="3825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15</a:t>
            </a:r>
          </a:p>
        </p:txBody>
      </p:sp>
    </p:spTree>
    <p:extLst>
      <p:ext uri="{BB962C8B-B14F-4D97-AF65-F5344CB8AC3E}">
        <p14:creationId xmlns:p14="http://schemas.microsoft.com/office/powerpoint/2010/main" val="2643687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10060" y="225595"/>
            <a:ext cx="10832840" cy="984885"/>
          </a:xfrm>
          <a:prstGeom prst="rect">
            <a:avLst/>
          </a:prstGeom>
        </p:spPr>
        <p:txBody>
          <a:bodyPr wrap="square">
            <a:spAutoFit/>
          </a:bodyPr>
          <a:lstStyle/>
          <a:p>
            <a:pPr algn="ctr"/>
            <a:r>
              <a:rPr lang="uk-UA" sz="2900" dirty="0">
                <a:latin typeface="+mj-lt"/>
              </a:rPr>
              <a:t>Сучасні можливості та обмеження онлайн-сервісів з виявлення </a:t>
            </a:r>
            <a:br>
              <a:rPr lang="uk-UA" sz="2900" dirty="0">
                <a:latin typeface="+mj-lt"/>
              </a:rPr>
            </a:br>
            <a:r>
              <a:rPr lang="uk-UA" sz="2900" dirty="0">
                <a:latin typeface="+mj-lt"/>
              </a:rPr>
              <a:t>текстових подібностей</a:t>
            </a:r>
          </a:p>
        </p:txBody>
      </p:sp>
      <p:sp>
        <p:nvSpPr>
          <p:cNvPr id="6" name="Сердце 5"/>
          <p:cNvSpPr/>
          <p:nvPr/>
        </p:nvSpPr>
        <p:spPr>
          <a:xfrm>
            <a:off x="5045995" y="2747225"/>
            <a:ext cx="769777" cy="639987"/>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Молния 6"/>
          <p:cNvSpPr/>
          <p:nvPr/>
        </p:nvSpPr>
        <p:spPr>
          <a:xfrm>
            <a:off x="4889241" y="4711959"/>
            <a:ext cx="1047829" cy="1121187"/>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Прямоугольник 8"/>
          <p:cNvSpPr/>
          <p:nvPr/>
        </p:nvSpPr>
        <p:spPr>
          <a:xfrm>
            <a:off x="166786" y="1210479"/>
            <a:ext cx="5517191" cy="5170646"/>
          </a:xfrm>
          <a:prstGeom prst="rect">
            <a:avLst/>
          </a:prstGeom>
        </p:spPr>
        <p:txBody>
          <a:bodyPr wrap="square">
            <a:spAutoFit/>
          </a:bodyPr>
          <a:lstStyle/>
          <a:p>
            <a:r>
              <a:rPr lang="uk-UA" sz="2200" b="1" dirty="0">
                <a:solidFill>
                  <a:srgbClr val="002060"/>
                </a:solidFill>
                <a:latin typeface="+mj-lt"/>
              </a:rPr>
              <a:t>Вплив на академічну культуру ШІ</a:t>
            </a:r>
          </a:p>
          <a:p>
            <a:r>
              <a:rPr lang="uk-UA" sz="2200" b="1" dirty="0">
                <a:solidFill>
                  <a:srgbClr val="FF0000"/>
                </a:solidFill>
                <a:latin typeface="+mj-lt"/>
              </a:rPr>
              <a:t>                  Позитивні трансформації:</a:t>
            </a:r>
          </a:p>
          <a:p>
            <a:r>
              <a:rPr lang="uk-UA" sz="2200" dirty="0">
                <a:latin typeface="+mj-lt"/>
              </a:rPr>
              <a:t>- Адаптивне навчання: персоналізовані траєкторії студентів (на основі ШІ-аналізу)</a:t>
            </a:r>
          </a:p>
          <a:p>
            <a:r>
              <a:rPr lang="uk-UA" sz="2200" dirty="0">
                <a:latin typeface="+mj-lt"/>
              </a:rPr>
              <a:t>- Підтримка академічного письма: граматика, стиль, структура</a:t>
            </a:r>
          </a:p>
          <a:p>
            <a:r>
              <a:rPr lang="uk-UA" sz="2200" dirty="0">
                <a:latin typeface="+mj-lt"/>
              </a:rPr>
              <a:t>-Автоматичний аналіз літератури: інтелектуальні пошукові системи</a:t>
            </a:r>
          </a:p>
          <a:p>
            <a:r>
              <a:rPr lang="uk-UA" sz="2200" dirty="0">
                <a:latin typeface="+mj-lt"/>
              </a:rPr>
              <a:t>- Допомога в рецензуванні та перевірці робіт</a:t>
            </a:r>
          </a:p>
          <a:p>
            <a:r>
              <a:rPr lang="uk-UA" sz="2200" b="1" dirty="0">
                <a:latin typeface="+mj-lt"/>
              </a:rPr>
              <a:t>     </a:t>
            </a:r>
          </a:p>
          <a:p>
            <a:r>
              <a:rPr lang="uk-UA" sz="2200" b="1" dirty="0">
                <a:solidFill>
                  <a:srgbClr val="FF0000"/>
                </a:solidFill>
                <a:latin typeface="+mj-lt"/>
              </a:rPr>
              <a:t>                        Виклики</a:t>
            </a:r>
          </a:p>
          <a:p>
            <a:pPr>
              <a:buFontTx/>
              <a:buChar char="-"/>
            </a:pPr>
            <a:r>
              <a:rPr lang="uk-UA" sz="2200" dirty="0">
                <a:latin typeface="+mj-lt"/>
              </a:rPr>
              <a:t> Підміна авторства (генерація)</a:t>
            </a:r>
          </a:p>
          <a:p>
            <a:pPr>
              <a:buFontTx/>
              <a:buChar char="-"/>
            </a:pPr>
            <a:r>
              <a:rPr lang="uk-UA" sz="2200" dirty="0">
                <a:latin typeface="+mj-lt"/>
              </a:rPr>
              <a:t> Ризики фабрикації даних</a:t>
            </a:r>
          </a:p>
          <a:p>
            <a:pPr>
              <a:buFontTx/>
              <a:buChar char="-"/>
            </a:pPr>
            <a:r>
              <a:rPr lang="uk-UA" sz="2200" dirty="0">
                <a:latin typeface="+mj-lt"/>
              </a:rPr>
              <a:t> Невизначеність академічної доброчесності</a:t>
            </a:r>
          </a:p>
        </p:txBody>
      </p:sp>
      <p:sp>
        <p:nvSpPr>
          <p:cNvPr id="10" name="Прямоугольник 9"/>
          <p:cNvSpPr/>
          <p:nvPr/>
        </p:nvSpPr>
        <p:spPr>
          <a:xfrm>
            <a:off x="6227251" y="1210479"/>
            <a:ext cx="6080448" cy="2462213"/>
          </a:xfrm>
          <a:prstGeom prst="rect">
            <a:avLst/>
          </a:prstGeom>
        </p:spPr>
        <p:txBody>
          <a:bodyPr wrap="square">
            <a:spAutoFit/>
          </a:bodyPr>
          <a:lstStyle/>
          <a:p>
            <a:r>
              <a:rPr lang="uk-UA" sz="2200" b="1" dirty="0">
                <a:solidFill>
                  <a:srgbClr val="002060"/>
                </a:solidFill>
                <a:latin typeface="+mj-lt"/>
              </a:rPr>
              <a:t>Вплив на інформаційну культуру ШІ</a:t>
            </a:r>
            <a:br>
              <a:rPr lang="uk-UA" sz="2200" b="1" dirty="0">
                <a:solidFill>
                  <a:srgbClr val="002060"/>
                </a:solidFill>
                <a:latin typeface="+mj-lt"/>
              </a:rPr>
            </a:br>
            <a:r>
              <a:rPr lang="uk-UA" sz="2200" b="1" dirty="0">
                <a:solidFill>
                  <a:srgbClr val="002060"/>
                </a:solidFill>
                <a:latin typeface="+mj-lt"/>
              </a:rPr>
              <a:t>                 </a:t>
            </a:r>
            <a:r>
              <a:rPr lang="uk-UA" sz="2200" b="1" dirty="0">
                <a:solidFill>
                  <a:srgbClr val="FF0000"/>
                </a:solidFill>
                <a:latin typeface="+mj-lt"/>
              </a:rPr>
              <a:t>Сприяння:</a:t>
            </a:r>
            <a:br>
              <a:rPr lang="uk-UA" sz="2200" dirty="0">
                <a:latin typeface="+mj-lt"/>
              </a:rPr>
            </a:br>
            <a:r>
              <a:rPr lang="uk-UA" sz="2200" dirty="0">
                <a:latin typeface="+mj-lt"/>
              </a:rPr>
              <a:t>- Оптимізація пошуку інформації</a:t>
            </a:r>
            <a:br>
              <a:rPr lang="uk-UA" sz="2200" dirty="0">
                <a:latin typeface="+mj-lt"/>
              </a:rPr>
            </a:br>
            <a:r>
              <a:rPr lang="uk-UA" sz="2200" dirty="0">
                <a:latin typeface="+mj-lt"/>
              </a:rPr>
              <a:t>- Аналіз і візуалізація великих обсягів даних</a:t>
            </a:r>
            <a:br>
              <a:rPr lang="uk-UA" sz="2200" dirty="0">
                <a:latin typeface="+mj-lt"/>
              </a:rPr>
            </a:br>
            <a:r>
              <a:rPr lang="uk-UA" sz="2200" dirty="0">
                <a:latin typeface="+mj-lt"/>
              </a:rPr>
              <a:t>- Автоматичне генерування звітів, резюме, карт знань</a:t>
            </a:r>
            <a:br>
              <a:rPr lang="uk-UA" sz="2200" dirty="0">
                <a:latin typeface="+mj-lt"/>
              </a:rPr>
            </a:br>
            <a:r>
              <a:rPr lang="uk-UA" sz="2200" dirty="0">
                <a:latin typeface="+mj-lt"/>
              </a:rPr>
              <a:t>- Мовна доступність через перекладачі ШІ</a:t>
            </a:r>
          </a:p>
        </p:txBody>
      </p:sp>
      <p:sp>
        <p:nvSpPr>
          <p:cNvPr id="11" name="Прямоугольник 10"/>
          <p:cNvSpPr/>
          <p:nvPr/>
        </p:nvSpPr>
        <p:spPr>
          <a:xfrm>
            <a:off x="6227251" y="3795802"/>
            <a:ext cx="6080448" cy="3016210"/>
          </a:xfrm>
          <a:prstGeom prst="rect">
            <a:avLst/>
          </a:prstGeom>
        </p:spPr>
        <p:txBody>
          <a:bodyPr wrap="square">
            <a:spAutoFit/>
          </a:bodyPr>
          <a:lstStyle/>
          <a:p>
            <a:r>
              <a:rPr lang="uk-UA" sz="2200" b="1" dirty="0">
                <a:solidFill>
                  <a:srgbClr val="FF0000"/>
                </a:solidFill>
                <a:latin typeface="+mj-lt"/>
              </a:rPr>
              <a:t>                       Загрози:</a:t>
            </a:r>
            <a:br>
              <a:rPr lang="uk-UA" sz="2200" b="1" dirty="0">
                <a:solidFill>
                  <a:srgbClr val="FF0000"/>
                </a:solidFill>
                <a:latin typeface="+mj-lt"/>
              </a:rPr>
            </a:br>
            <a:r>
              <a:rPr lang="uk-UA" sz="2200" dirty="0">
                <a:latin typeface="+mj-lt"/>
              </a:rPr>
              <a:t>- Інформаційне перезавантаження і «галюцинації» ШІ</a:t>
            </a:r>
            <a:br>
              <a:rPr lang="uk-UA" sz="2200" dirty="0">
                <a:latin typeface="+mj-lt"/>
              </a:rPr>
            </a:br>
            <a:r>
              <a:rPr lang="uk-UA" sz="2200" dirty="0">
                <a:latin typeface="+mj-lt"/>
              </a:rPr>
              <a:t>- Змішування фактів та вигадок</a:t>
            </a:r>
            <a:br>
              <a:rPr lang="uk-UA" sz="2200" dirty="0">
                <a:latin typeface="+mj-lt"/>
              </a:rPr>
            </a:br>
            <a:r>
              <a:rPr lang="uk-UA" sz="2200" dirty="0">
                <a:latin typeface="+mj-lt"/>
              </a:rPr>
              <a:t>- Низька прозорість алгоритмів та джерел</a:t>
            </a:r>
            <a:br>
              <a:rPr lang="uk-UA" sz="2200" dirty="0">
                <a:latin typeface="+mj-lt"/>
              </a:rPr>
            </a:br>
            <a:r>
              <a:rPr lang="uk-UA" sz="2200" dirty="0">
                <a:latin typeface="+mj-lt"/>
              </a:rPr>
              <a:t>- Деформація критичного мислення (довіра без перевірок)</a:t>
            </a:r>
            <a:br>
              <a:rPr lang="uk-UA" sz="2200" dirty="0">
                <a:latin typeface="+mj-lt"/>
              </a:rPr>
            </a:br>
            <a:br>
              <a:rPr lang="uk-UA" dirty="0"/>
            </a:br>
            <a:endParaRPr lang="uk-UA" dirty="0"/>
          </a:p>
        </p:txBody>
      </p:sp>
      <p:sp>
        <p:nvSpPr>
          <p:cNvPr id="13" name="Скругленный прямоугольник 12"/>
          <p:cNvSpPr/>
          <p:nvPr/>
        </p:nvSpPr>
        <p:spPr>
          <a:xfrm>
            <a:off x="11355355" y="6307494"/>
            <a:ext cx="643812" cy="4198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16</a:t>
            </a:r>
          </a:p>
        </p:txBody>
      </p:sp>
    </p:spTree>
    <p:extLst>
      <p:ext uri="{BB962C8B-B14F-4D97-AF65-F5344CB8AC3E}">
        <p14:creationId xmlns:p14="http://schemas.microsoft.com/office/powerpoint/2010/main" val="1079646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217" y="158620"/>
            <a:ext cx="4493643" cy="3177557"/>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5159" y="371496"/>
            <a:ext cx="4301690" cy="6251464"/>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218" y="3497228"/>
            <a:ext cx="4493643" cy="3303659"/>
          </a:xfrm>
          <a:prstGeom prst="rect">
            <a:avLst/>
          </a:prstGeom>
        </p:spPr>
      </p:pic>
      <p:pic>
        <p:nvPicPr>
          <p:cNvPr id="9" name="Рисунок 8"/>
          <p:cNvPicPr>
            <a:picLocks noChangeAspect="1"/>
          </p:cNvPicPr>
          <p:nvPr/>
        </p:nvPicPr>
        <p:blipFill>
          <a:blip r:embed="rId5"/>
          <a:stretch>
            <a:fillRect/>
          </a:stretch>
        </p:blipFill>
        <p:spPr>
          <a:xfrm>
            <a:off x="5245359" y="2785764"/>
            <a:ext cx="4271866" cy="3030357"/>
          </a:xfrm>
          <a:prstGeom prst="rect">
            <a:avLst/>
          </a:prstGeom>
        </p:spPr>
      </p:pic>
    </p:spTree>
    <p:extLst>
      <p:ext uri="{BB962C8B-B14F-4D97-AF65-F5344CB8AC3E}">
        <p14:creationId xmlns:p14="http://schemas.microsoft.com/office/powerpoint/2010/main" val="2915526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1255841" y="882685"/>
            <a:ext cx="10440955" cy="440120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uk-UA" altLang="uk-UA" sz="2000" b="0" i="0" u="none" strike="noStrike" cap="none" normalizeH="0" baseline="0" dirty="0">
                <a:ln>
                  <a:noFill/>
                </a:ln>
                <a:solidFill>
                  <a:srgbClr val="500050"/>
                </a:solidFill>
                <a:effectLst/>
                <a:latin typeface="+mj-lt"/>
                <a:cs typeface="Arial" panose="020B0604020202020204" pitchFamily="34" charset="0"/>
              </a:rPr>
              <a:t>-    [Методичні матеріали та нормативні документи](</a:t>
            </a:r>
            <a:r>
              <a:rPr kumimoji="0" lang="uk-UA" altLang="uk-UA" sz="2000" b="0" i="0" u="none" strike="noStrike" cap="none" normalizeH="0" baseline="0" dirty="0">
                <a:ln>
                  <a:noFill/>
                </a:ln>
                <a:solidFill>
                  <a:srgbClr val="1155CC"/>
                </a:solidFill>
                <a:effectLst/>
                <a:latin typeface="+mj-lt"/>
                <a:cs typeface="Arial" panose="020B0604020202020204" pitchFamily="34" charset="0"/>
                <a:hlinkClick r:id="rId3"/>
              </a:rPr>
              <a:t>https://zakon.rada.gov.ua/laws/show/1556-18#Text</a:t>
            </a:r>
            <a:r>
              <a:rPr kumimoji="0" lang="uk-UA" altLang="uk-UA" sz="2000" b="0" i="0" u="none" strike="noStrike" cap="none" normalizeH="0" baseline="0" dirty="0">
                <a:ln>
                  <a:noFill/>
                </a:ln>
                <a:solidFill>
                  <a:srgbClr val="500050"/>
                </a:solidFill>
                <a:effectLst/>
                <a:latin typeface="+mj-lt"/>
                <a:cs typeface="Arial" panose="020B0604020202020204" pitchFamily="34" charset="0"/>
              </a:rPr>
              <a:t>)</a:t>
            </a:r>
          </a:p>
          <a:p>
            <a:pPr marL="0" marR="0" lvl="0" indent="0" defTabSz="914400" rtl="0" eaLnBrk="0" fontAlgn="base" latinLnBrk="0" hangingPunct="0">
              <a:lnSpc>
                <a:spcPct val="100000"/>
              </a:lnSpc>
              <a:spcBef>
                <a:spcPct val="0"/>
              </a:spcBef>
              <a:spcAft>
                <a:spcPct val="0"/>
              </a:spcAft>
              <a:buClrTx/>
              <a:buSzTx/>
              <a:buFontTx/>
              <a:buNone/>
              <a:tabLst/>
            </a:pPr>
            <a:br>
              <a:rPr kumimoji="0" lang="uk-UA" altLang="uk-UA" sz="2000" b="0" i="0" u="none" strike="noStrike" cap="none" normalizeH="0" baseline="0" dirty="0">
                <a:ln>
                  <a:noFill/>
                </a:ln>
                <a:solidFill>
                  <a:srgbClr val="500050"/>
                </a:solidFill>
                <a:effectLst/>
                <a:latin typeface="+mj-lt"/>
                <a:cs typeface="Arial" panose="020B0604020202020204" pitchFamily="34" charset="0"/>
              </a:rPr>
            </a:br>
            <a:r>
              <a:rPr kumimoji="0" lang="uk-UA" altLang="uk-UA" sz="2000" b="0" i="0" u="none" strike="noStrike" cap="none" normalizeH="0" baseline="0" dirty="0">
                <a:ln>
                  <a:noFill/>
                </a:ln>
                <a:solidFill>
                  <a:srgbClr val="500050"/>
                </a:solidFill>
                <a:effectLst/>
                <a:latin typeface="+mj-lt"/>
                <a:cs typeface="Arial" panose="020B0604020202020204" pitchFamily="34" charset="0"/>
              </a:rPr>
              <a:t>-    [Закон України про освіту](</a:t>
            </a:r>
            <a:r>
              <a:rPr kumimoji="0" lang="uk-UA" altLang="uk-UA" sz="2000" b="0" i="0" u="none" strike="noStrike" cap="none" normalizeH="0" baseline="0" dirty="0">
                <a:ln>
                  <a:noFill/>
                </a:ln>
                <a:solidFill>
                  <a:srgbClr val="1155CC"/>
                </a:solidFill>
                <a:effectLst/>
                <a:latin typeface="+mj-lt"/>
                <a:cs typeface="Arial" panose="020B0604020202020204" pitchFamily="34" charset="0"/>
                <a:hlinkClick r:id="rId4"/>
              </a:rPr>
              <a:t>https://zakon.rada.gov.ua/laws/show/2145-19#Text</a:t>
            </a:r>
            <a:r>
              <a:rPr kumimoji="0" lang="uk-UA" altLang="uk-UA" sz="2000" b="0" i="0" u="none" strike="noStrike" cap="none" normalizeH="0" baseline="0" dirty="0">
                <a:ln>
                  <a:noFill/>
                </a:ln>
                <a:solidFill>
                  <a:srgbClr val="500050"/>
                </a:solidFill>
                <a:effectLst/>
                <a:latin typeface="+mj-lt"/>
                <a:cs typeface="Arial" panose="020B0604020202020204" pitchFamily="34" charset="0"/>
              </a:rPr>
              <a:t>)</a:t>
            </a:r>
          </a:p>
          <a:p>
            <a:pPr marL="0" marR="0" lvl="0" indent="0" defTabSz="914400" rtl="0" eaLnBrk="0" fontAlgn="base" latinLnBrk="0" hangingPunct="0">
              <a:lnSpc>
                <a:spcPct val="100000"/>
              </a:lnSpc>
              <a:spcBef>
                <a:spcPct val="0"/>
              </a:spcBef>
              <a:spcAft>
                <a:spcPct val="0"/>
              </a:spcAft>
              <a:buClrTx/>
              <a:buSzTx/>
              <a:buFontTx/>
              <a:buNone/>
              <a:tabLst/>
            </a:pPr>
            <a:br>
              <a:rPr kumimoji="0" lang="uk-UA" altLang="uk-UA" sz="2000" b="0" i="0" u="none" strike="noStrike" cap="none" normalizeH="0" baseline="0" dirty="0">
                <a:ln>
                  <a:noFill/>
                </a:ln>
                <a:solidFill>
                  <a:srgbClr val="500050"/>
                </a:solidFill>
                <a:effectLst/>
                <a:latin typeface="+mj-lt"/>
                <a:cs typeface="Arial" panose="020B0604020202020204" pitchFamily="34" charset="0"/>
              </a:rPr>
            </a:br>
            <a:r>
              <a:rPr kumimoji="0" lang="uk-UA" altLang="uk-UA" sz="2000" b="0" i="0" u="none" strike="noStrike" cap="none" normalizeH="0" baseline="0" dirty="0">
                <a:ln>
                  <a:noFill/>
                </a:ln>
                <a:solidFill>
                  <a:srgbClr val="500050"/>
                </a:solidFill>
                <a:effectLst/>
                <a:latin typeface="+mj-lt"/>
                <a:cs typeface="Arial" panose="020B0604020202020204" pitchFamily="34" charset="0"/>
              </a:rPr>
              <a:t>-    [Кодекс академічної доброчесності](</a:t>
            </a:r>
            <a:r>
              <a:rPr kumimoji="0" lang="uk-UA" altLang="uk-UA" sz="2000" b="0" i="0" u="none" strike="noStrike" cap="none" normalizeH="0" baseline="0" dirty="0">
                <a:ln>
                  <a:noFill/>
                </a:ln>
                <a:solidFill>
                  <a:srgbClr val="1155CC"/>
                </a:solidFill>
                <a:effectLst/>
                <a:latin typeface="+mj-lt"/>
                <a:cs typeface="Arial" panose="020B0604020202020204" pitchFamily="34" charset="0"/>
                <a:hlinkClick r:id="rId5"/>
              </a:rPr>
              <a:t>https://naqa.gov.ua/wp-content/uploads/2021/03/Кодекс-академічної-доброчесності..pdf</a:t>
            </a:r>
            <a:r>
              <a:rPr kumimoji="0" lang="uk-UA" altLang="uk-UA" sz="2000" b="0" i="0" u="none" strike="noStrike" cap="none" normalizeH="0" baseline="0" dirty="0">
                <a:ln>
                  <a:noFill/>
                </a:ln>
                <a:solidFill>
                  <a:srgbClr val="500050"/>
                </a:solidFill>
                <a:effectLst/>
                <a:latin typeface="+mj-lt"/>
                <a:cs typeface="Arial" panose="020B0604020202020204" pitchFamily="34" charset="0"/>
              </a:rPr>
              <a:t>)</a:t>
            </a:r>
          </a:p>
          <a:p>
            <a:pPr marL="0" marR="0" lvl="0" indent="0" defTabSz="914400" rtl="0" eaLnBrk="0" fontAlgn="base" latinLnBrk="0" hangingPunct="0">
              <a:lnSpc>
                <a:spcPct val="100000"/>
              </a:lnSpc>
              <a:spcBef>
                <a:spcPct val="0"/>
              </a:spcBef>
              <a:spcAft>
                <a:spcPct val="0"/>
              </a:spcAft>
              <a:buClrTx/>
              <a:buSzTx/>
              <a:buFontTx/>
              <a:buNone/>
              <a:tabLst/>
            </a:pPr>
            <a:br>
              <a:rPr kumimoji="0" lang="uk-UA" altLang="uk-UA" sz="2000" b="0" i="0" u="none" strike="noStrike" cap="none" normalizeH="0" baseline="0" dirty="0">
                <a:ln>
                  <a:noFill/>
                </a:ln>
                <a:solidFill>
                  <a:srgbClr val="500050"/>
                </a:solidFill>
                <a:effectLst/>
                <a:latin typeface="+mj-lt"/>
                <a:cs typeface="Arial" panose="020B0604020202020204" pitchFamily="34" charset="0"/>
              </a:rPr>
            </a:br>
            <a:r>
              <a:rPr kumimoji="0" lang="uk-UA" altLang="uk-UA" sz="2000" b="0" i="0" u="none" strike="noStrike" cap="none" normalizeH="0" baseline="0" dirty="0">
                <a:ln>
                  <a:noFill/>
                </a:ln>
                <a:solidFill>
                  <a:srgbClr val="500050"/>
                </a:solidFill>
                <a:effectLst/>
                <a:latin typeface="+mj-lt"/>
                <a:cs typeface="Arial" panose="020B0604020202020204" pitchFamily="34" charset="0"/>
              </a:rPr>
              <a:t>-    [Рекомендації НАЗЯВО щодо забезпечення академічної доброчесності] (</a:t>
            </a:r>
            <a:r>
              <a:rPr kumimoji="0" lang="uk-UA" altLang="uk-UA" sz="2000" b="0" i="0" u="none" strike="noStrike" cap="none" normalizeH="0" baseline="0" dirty="0">
                <a:ln>
                  <a:noFill/>
                </a:ln>
                <a:solidFill>
                  <a:srgbClr val="1155CC"/>
                </a:solidFill>
                <a:effectLst/>
                <a:latin typeface="+mj-lt"/>
                <a:cs typeface="Arial" panose="020B0604020202020204" pitchFamily="34" charset="0"/>
                <a:hlinkClick r:id="rId6"/>
              </a:rPr>
              <a:t>https://naqa.gov.ua/wp-content/uploads/2019/10/Рекомендації̈-ЗВО-система-забезпечення-академічної-доброчесності.pdf</a:t>
            </a:r>
            <a:r>
              <a:rPr kumimoji="0" lang="uk-UA" altLang="uk-UA" sz="2000" b="0" i="0" u="none" strike="noStrike" cap="none" normalizeH="0" baseline="0" dirty="0">
                <a:ln>
                  <a:noFill/>
                </a:ln>
                <a:solidFill>
                  <a:srgbClr val="500050"/>
                </a:solidFill>
                <a:effectLst/>
                <a:latin typeface="+mj-lt"/>
                <a:cs typeface="Arial" panose="020B0604020202020204" pitchFamily="34" charset="0"/>
              </a:rPr>
              <a:t>)</a:t>
            </a:r>
          </a:p>
          <a:p>
            <a:pPr marL="0" marR="0" lvl="0" indent="0" defTabSz="914400" rtl="0" eaLnBrk="0" fontAlgn="base" latinLnBrk="0" hangingPunct="0">
              <a:lnSpc>
                <a:spcPct val="100000"/>
              </a:lnSpc>
              <a:spcBef>
                <a:spcPct val="0"/>
              </a:spcBef>
              <a:spcAft>
                <a:spcPct val="0"/>
              </a:spcAft>
              <a:buClrTx/>
              <a:buSzTx/>
              <a:buFontTx/>
              <a:buNone/>
              <a:tabLst/>
            </a:pPr>
            <a:br>
              <a:rPr kumimoji="0" lang="uk-UA" altLang="uk-UA" sz="2000" b="0" i="0" u="none" strike="noStrike" cap="none" normalizeH="0" baseline="0" dirty="0">
                <a:ln>
                  <a:noFill/>
                </a:ln>
                <a:solidFill>
                  <a:srgbClr val="500050"/>
                </a:solidFill>
                <a:effectLst/>
                <a:latin typeface="+mj-lt"/>
                <a:cs typeface="Arial" panose="020B0604020202020204" pitchFamily="34" charset="0"/>
              </a:rPr>
            </a:br>
            <a:r>
              <a:rPr kumimoji="0" lang="uk-UA" altLang="uk-UA" sz="2000" b="0" i="0" u="none" strike="noStrike" cap="none" normalizeH="0" baseline="0" dirty="0">
                <a:ln>
                  <a:noFill/>
                </a:ln>
                <a:solidFill>
                  <a:srgbClr val="500050"/>
                </a:solidFill>
                <a:effectLst/>
                <a:latin typeface="+mj-lt"/>
                <a:cs typeface="Arial" panose="020B0604020202020204" pitchFamily="34" charset="0"/>
              </a:rPr>
              <a:t>-    [Законопроєкт про академічну доброчесність](</a:t>
            </a:r>
            <a:r>
              <a:rPr kumimoji="0" lang="uk-UA" altLang="uk-UA" sz="2000" b="0" i="0" u="none" strike="noStrike" cap="none" normalizeH="0" baseline="0" dirty="0">
                <a:ln>
                  <a:noFill/>
                </a:ln>
                <a:solidFill>
                  <a:srgbClr val="1155CC"/>
                </a:solidFill>
                <a:effectLst/>
                <a:latin typeface="+mj-lt"/>
                <a:cs typeface="Arial" panose="020B0604020202020204" pitchFamily="34" charset="0"/>
                <a:hlinkClick r:id="rId7"/>
              </a:rPr>
              <a:t>https://itd.rada.gov.ua/billInfo/Bills/Card/43481</a:t>
            </a:r>
            <a:r>
              <a:rPr kumimoji="0" lang="uk-UA" altLang="uk-UA" sz="2000" b="0" i="0" u="none" strike="noStrike" cap="none" normalizeH="0" baseline="0" dirty="0">
                <a:ln>
                  <a:noFill/>
                </a:ln>
                <a:solidFill>
                  <a:srgbClr val="500050"/>
                </a:solidFill>
                <a:effectLst/>
                <a:latin typeface="+mj-lt"/>
                <a:cs typeface="Arial" panose="020B0604020202020204" pitchFamily="34" charset="0"/>
              </a:rPr>
              <a:t>)</a:t>
            </a:r>
          </a:p>
        </p:txBody>
      </p:sp>
      <p:pic>
        <p:nvPicPr>
          <p:cNvPr id="2052" name="Picture 4" desc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7213" y="836681"/>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2460" y="1660007"/>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2460" y="2404963"/>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7213" y="3256978"/>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8336" y="4303912"/>
            <a:ext cx="685800" cy="685800"/>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2785072" y="200186"/>
            <a:ext cx="6096000" cy="461665"/>
          </a:xfrm>
          <a:prstGeom prst="rect">
            <a:avLst/>
          </a:prstGeom>
        </p:spPr>
        <p:txBody>
          <a:bodyPr>
            <a:spAutoFit/>
          </a:bodyPr>
          <a:lstStyle/>
          <a:p>
            <a:pPr algn="ctr"/>
            <a:r>
              <a:rPr lang="uk-UA" altLang="uk-UA" sz="2400" b="1" dirty="0">
                <a:solidFill>
                  <a:srgbClr val="FF0000"/>
                </a:solidFill>
                <a:latin typeface="+mj-lt"/>
                <a:cs typeface="Arial" panose="020B0604020202020204" pitchFamily="34" charset="0"/>
              </a:rPr>
              <a:t>Корисні посилання здобувачеві з теми:</a:t>
            </a:r>
            <a:endParaRPr lang="uk-UA" sz="2400" dirty="0"/>
          </a:p>
        </p:txBody>
      </p:sp>
      <p:sp>
        <p:nvSpPr>
          <p:cNvPr id="2" name="Скругленный прямоугольник 1"/>
          <p:cNvSpPr/>
          <p:nvPr/>
        </p:nvSpPr>
        <p:spPr>
          <a:xfrm>
            <a:off x="11392678" y="6288833"/>
            <a:ext cx="615820" cy="4198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18</a:t>
            </a:r>
          </a:p>
        </p:txBody>
      </p:sp>
      <p:sp>
        <p:nvSpPr>
          <p:cNvPr id="11" name="TextBox 10">
            <a:extLst>
              <a:ext uri="{FF2B5EF4-FFF2-40B4-BE49-F238E27FC236}">
                <a16:creationId xmlns:a16="http://schemas.microsoft.com/office/drawing/2014/main" id="{90C5BCB3-A9E2-48BB-98DF-DD1E3C1F961C}"/>
              </a:ext>
            </a:extLst>
          </p:cNvPr>
          <p:cNvSpPr txBox="1"/>
          <p:nvPr/>
        </p:nvSpPr>
        <p:spPr>
          <a:xfrm>
            <a:off x="1255841" y="5334375"/>
            <a:ext cx="10216776" cy="1323439"/>
          </a:xfrm>
          <a:prstGeom prst="rect">
            <a:avLst/>
          </a:prstGeom>
          <a:noFill/>
        </p:spPr>
        <p:txBody>
          <a:bodyPr wrap="square">
            <a:spAutoFit/>
          </a:bodyPr>
          <a:lstStyle/>
          <a:p>
            <a:r>
              <a:rPr lang="uk-UA" sz="2000" dirty="0">
                <a:solidFill>
                  <a:srgbClr val="FF0000"/>
                </a:solidFill>
                <a:latin typeface="+mj-lt"/>
              </a:rPr>
              <a:t>Академічної Доброчесності (К-462-52-96-2022), Положення про запобігання академічного плагіату в освітній діяльності (П-460-52-96-2022). </a:t>
            </a:r>
            <a:r>
              <a:rPr lang="en-US" sz="2000" dirty="0">
                <a:solidFill>
                  <a:srgbClr val="FF0000"/>
                </a:solidFill>
                <a:latin typeface="+mj-lt"/>
                <a:hlinkClick r:id="rId12"/>
              </a:rPr>
              <a:t>https://mdpu.org.ua/universitet/informatsiya-shho-pidlyagaye-oprilyudnennyu/dokumenti-vishhogo-navchalnogo-zaklad/polozhennya-z-organizatsiyi-osvitnogo-p/</a:t>
            </a:r>
            <a:r>
              <a:rPr lang="uk-UA" sz="2000" dirty="0">
                <a:solidFill>
                  <a:srgbClr val="FF0000"/>
                </a:solidFill>
                <a:latin typeface="+mj-lt"/>
              </a:rPr>
              <a:t> </a:t>
            </a:r>
            <a:endParaRPr lang="ru-UA" sz="2000" dirty="0"/>
          </a:p>
        </p:txBody>
      </p:sp>
      <p:pic>
        <p:nvPicPr>
          <p:cNvPr id="12" name="Picture 8" descr="📑">
            <a:extLst>
              <a:ext uri="{FF2B5EF4-FFF2-40B4-BE49-F238E27FC236}">
                <a16:creationId xmlns:a16="http://schemas.microsoft.com/office/drawing/2014/main" id="{B0F5C3BE-626F-49D6-985F-C605585E316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8336" y="5334375"/>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70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79102" y="2657497"/>
            <a:ext cx="4471311" cy="673532"/>
          </a:xfrm>
        </p:spPr>
        <p:txBody>
          <a:bodyPr>
            <a:noAutofit/>
          </a:bodyPr>
          <a:lstStyle/>
          <a:p>
            <a:pPr algn="ctr"/>
            <a:r>
              <a:rPr lang="uk-UA" sz="4400" dirty="0">
                <a:solidFill>
                  <a:schemeClr val="accent6">
                    <a:lumMod val="50000"/>
                  </a:schemeClr>
                </a:solidFill>
                <a:latin typeface="+mj-lt"/>
              </a:rPr>
              <a:t>Дякую за увагу!</a:t>
            </a:r>
          </a:p>
        </p:txBody>
      </p:sp>
      <p:pic>
        <p:nvPicPr>
          <p:cNvPr id="5" name="Рисунок 4"/>
          <p:cNvPicPr>
            <a:picLocks noChangeAspect="1"/>
          </p:cNvPicPr>
          <p:nvPr/>
        </p:nvPicPr>
        <p:blipFill>
          <a:blip r:embed="rId2"/>
          <a:stretch>
            <a:fillRect/>
          </a:stretch>
        </p:blipFill>
        <p:spPr>
          <a:xfrm>
            <a:off x="7684953" y="1076820"/>
            <a:ext cx="4169197" cy="4530878"/>
          </a:xfrm>
          <a:prstGeom prst="rect">
            <a:avLst/>
          </a:prstGeom>
        </p:spPr>
      </p:pic>
    </p:spTree>
    <p:extLst>
      <p:ext uri="{BB962C8B-B14F-4D97-AF65-F5344CB8AC3E}">
        <p14:creationId xmlns:p14="http://schemas.microsoft.com/office/powerpoint/2010/main" val="227738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36596" y="326779"/>
            <a:ext cx="11538476" cy="2185214"/>
          </a:xfrm>
          <a:prstGeom prst="rect">
            <a:avLst/>
          </a:prstGeom>
        </p:spPr>
        <p:txBody>
          <a:bodyPr wrap="square">
            <a:spAutoFit/>
          </a:bodyPr>
          <a:lstStyle/>
          <a:p>
            <a:pPr algn="just"/>
            <a:r>
              <a:rPr lang="uk-UA" sz="2400" b="1" i="1" dirty="0">
                <a:solidFill>
                  <a:srgbClr val="00B050"/>
                </a:solidFill>
                <a:latin typeface="+mj-lt"/>
              </a:rPr>
              <a:t>Академічна доброчесність </a:t>
            </a:r>
            <a:r>
              <a:rPr lang="uk-UA" sz="2400" dirty="0">
                <a:latin typeface="+mj-lt"/>
              </a:rPr>
              <a:t>- це сукупність етичних принципів та визначених законом правил, якими мають керуватися учасники освітнього процесу під час навчання, викладання та провадження наукової (творчої) діяльності з метою забезпечення довіри до результатів навчання та/або наукових (творчих) досягнень. </a:t>
            </a:r>
          </a:p>
          <a:p>
            <a:pPr algn="just"/>
            <a:r>
              <a:rPr lang="uk-UA" sz="2000" dirty="0">
                <a:ln w="0"/>
                <a:effectLst>
                  <a:outerShdw blurRad="38100" dist="19050" dir="2700000" algn="tl" rotWithShape="0">
                    <a:schemeClr val="dk1">
                      <a:alpha val="40000"/>
                    </a:schemeClr>
                  </a:outerShdw>
                </a:effectLst>
                <a:latin typeface="+mj-lt"/>
              </a:rPr>
              <a:t>(</a:t>
            </a:r>
            <a:r>
              <a:rPr lang="uk-UA" sz="2000" dirty="0">
                <a:solidFill>
                  <a:srgbClr val="FF0000"/>
                </a:solidFill>
                <a:latin typeface="+mj-lt"/>
              </a:rPr>
              <a:t>Закон України. Про освіту. </a:t>
            </a:r>
          </a:p>
          <a:p>
            <a:pPr algn="just"/>
            <a:r>
              <a:rPr lang="uk-UA" sz="2000" dirty="0">
                <a:solidFill>
                  <a:srgbClr val="FF0000"/>
                </a:solidFill>
                <a:latin typeface="+mj-lt"/>
              </a:rPr>
              <a:t>Стаття 42. Академічна доброчесність. </a:t>
            </a:r>
            <a:r>
              <a:rPr lang="ru-RU" sz="2000" dirty="0">
                <a:solidFill>
                  <a:srgbClr val="FF0000"/>
                </a:solidFill>
                <a:latin typeface="+mj-lt"/>
              </a:rPr>
              <a:t> </a:t>
            </a:r>
            <a:r>
              <a:rPr lang="ru-RU" sz="2000" dirty="0">
                <a:latin typeface="+mj-lt"/>
              </a:rPr>
              <a:t>(</a:t>
            </a:r>
            <a:r>
              <a:rPr lang="ru-RU" sz="2000" dirty="0">
                <a:latin typeface="+mj-lt"/>
                <a:hlinkClick r:id="rId2"/>
              </a:rPr>
              <a:t>https://zakon.rada.gov.ua/laws/show/2145-19#Text</a:t>
            </a:r>
            <a:r>
              <a:rPr lang="ru-RU" sz="2000" dirty="0">
                <a:latin typeface="+mj-lt"/>
              </a:rPr>
              <a:t>) </a:t>
            </a:r>
            <a:endParaRPr lang="uk-UA" sz="2000" dirty="0">
              <a:latin typeface="+mj-lt"/>
            </a:endParaRPr>
          </a:p>
        </p:txBody>
      </p:sp>
      <p:sp>
        <p:nvSpPr>
          <p:cNvPr id="7" name="Улыбающееся лицо 6"/>
          <p:cNvSpPr/>
          <p:nvPr/>
        </p:nvSpPr>
        <p:spPr>
          <a:xfrm>
            <a:off x="436596" y="2570035"/>
            <a:ext cx="752475" cy="648215"/>
          </a:xfrm>
          <a:prstGeom prst="smileyFac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uk-UA" b="1">
              <a:ln w="22225">
                <a:solidFill>
                  <a:schemeClr val="accent2"/>
                </a:solidFill>
                <a:prstDash val="solid"/>
              </a:ln>
              <a:solidFill>
                <a:schemeClr val="accent2">
                  <a:lumMod val="40000"/>
                  <a:lumOff val="60000"/>
                </a:schemeClr>
              </a:solidFill>
            </a:endParaRPr>
          </a:p>
        </p:txBody>
      </p:sp>
      <p:sp>
        <p:nvSpPr>
          <p:cNvPr id="10" name="Прямоугольник 9"/>
          <p:cNvSpPr/>
          <p:nvPr/>
        </p:nvSpPr>
        <p:spPr>
          <a:xfrm>
            <a:off x="361951" y="2916897"/>
            <a:ext cx="11180017" cy="3416320"/>
          </a:xfrm>
          <a:prstGeom prst="rect">
            <a:avLst/>
          </a:prstGeom>
        </p:spPr>
        <p:txBody>
          <a:bodyPr wrap="square">
            <a:spAutoFit/>
          </a:bodyPr>
          <a:lstStyle/>
          <a:p>
            <a:pPr algn="ctr"/>
            <a:r>
              <a:rPr lang="uk-UA" sz="2400" dirty="0">
                <a:solidFill>
                  <a:srgbClr val="FF0000"/>
                </a:solidFill>
                <a:latin typeface="+mj-lt"/>
              </a:rPr>
              <a:t>Дотримання академічної доброчесності здобувачами освіти передбачає:</a:t>
            </a:r>
          </a:p>
          <a:p>
            <a:pPr algn="just"/>
            <a:r>
              <a:rPr lang="uk-UA" sz="2400" dirty="0">
                <a:latin typeface="+mj-lt"/>
              </a:rPr>
              <a:t>- самостійне виконання навчальних завдань, завдань поточного та підсумкового контролю результатів навчання (для осіб з особливими освітніми потребами ця вимога застосовується з урахуванням їхніх індивідуальних потреб і можливостей);</a:t>
            </a:r>
          </a:p>
          <a:p>
            <a:pPr algn="just"/>
            <a:r>
              <a:rPr lang="uk-UA" sz="2400" dirty="0">
                <a:latin typeface="+mj-lt"/>
              </a:rPr>
              <a:t>- посилання на джерела інформації у разі використання ідей, розробок, тверджень, відомостей;</a:t>
            </a:r>
          </a:p>
          <a:p>
            <a:pPr algn="just"/>
            <a:r>
              <a:rPr lang="uk-UA" sz="2400" dirty="0">
                <a:latin typeface="+mj-lt"/>
              </a:rPr>
              <a:t>- дотримання норм законодавства про авторське право і суміжні права;</a:t>
            </a:r>
          </a:p>
          <a:p>
            <a:pPr algn="just"/>
            <a:r>
              <a:rPr lang="uk-UA" sz="2400" dirty="0">
                <a:latin typeface="+mj-lt"/>
              </a:rPr>
              <a:t>- надання достовірної інформації про результати власної навчальної (наукової, творчої) діяльності, використані методики досліджень і джерела інформації.</a:t>
            </a:r>
          </a:p>
        </p:txBody>
      </p:sp>
      <p:sp>
        <p:nvSpPr>
          <p:cNvPr id="2" name="Скругленный прямоугольник 1"/>
          <p:cNvSpPr/>
          <p:nvPr/>
        </p:nvSpPr>
        <p:spPr>
          <a:xfrm>
            <a:off x="11411339" y="6333217"/>
            <a:ext cx="563733" cy="3848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2</a:t>
            </a:r>
          </a:p>
        </p:txBody>
      </p:sp>
    </p:spTree>
    <p:extLst>
      <p:ext uri="{BB962C8B-B14F-4D97-AF65-F5344CB8AC3E}">
        <p14:creationId xmlns:p14="http://schemas.microsoft.com/office/powerpoint/2010/main" val="3403989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9596" y="333137"/>
            <a:ext cx="9964706" cy="6555641"/>
          </a:xfrm>
          <a:prstGeom prst="rect">
            <a:avLst/>
          </a:prstGeom>
        </p:spPr>
        <p:txBody>
          <a:bodyPr wrap="square">
            <a:spAutoFit/>
          </a:bodyPr>
          <a:lstStyle/>
          <a:p>
            <a:pPr algn="ctr"/>
            <a:r>
              <a:rPr lang="uk-UA" sz="2400" b="1" dirty="0">
                <a:solidFill>
                  <a:srgbClr val="FF0000"/>
                </a:solidFill>
                <a:latin typeface="+mj-lt"/>
              </a:rPr>
              <a:t>Порушенням академічної доброчесності вважається:</a:t>
            </a:r>
          </a:p>
          <a:p>
            <a:pPr algn="ctr"/>
            <a:endParaRPr lang="uk-UA" sz="2200" b="1" dirty="0">
              <a:solidFill>
                <a:srgbClr val="FF0000"/>
              </a:solidFill>
              <a:latin typeface="+mj-lt"/>
            </a:endParaRPr>
          </a:p>
          <a:p>
            <a:pPr algn="just"/>
            <a:r>
              <a:rPr lang="uk-UA" sz="2200" dirty="0">
                <a:latin typeface="+mj-lt"/>
              </a:rPr>
              <a:t>- </a:t>
            </a:r>
            <a:r>
              <a:rPr lang="uk-UA" sz="2200" b="1" i="1" dirty="0">
                <a:latin typeface="+mj-lt"/>
              </a:rPr>
              <a:t>академічний плагіат </a:t>
            </a:r>
            <a:r>
              <a:rPr lang="uk-UA" sz="2200" dirty="0">
                <a:latin typeface="+mj-lt"/>
              </a:rPr>
              <a:t>- оприлюднення (частково або повністю) наукових (творчих) результатів, отриманих іншими особами, як результатів власного дослідження (творчості) та/або відтворення опублікованих текстів (оприлюднених творів мистецтва) інших авторів без зазначення авторства;</a:t>
            </a:r>
          </a:p>
          <a:p>
            <a:pPr algn="just"/>
            <a:r>
              <a:rPr lang="uk-UA" sz="2200" dirty="0">
                <a:solidFill>
                  <a:srgbClr val="00B050"/>
                </a:solidFill>
                <a:latin typeface="+mj-lt"/>
              </a:rPr>
              <a:t>- </a:t>
            </a:r>
            <a:r>
              <a:rPr lang="uk-UA" sz="2200" b="1" i="1" dirty="0">
                <a:solidFill>
                  <a:srgbClr val="00B050"/>
                </a:solidFill>
                <a:latin typeface="+mj-lt"/>
              </a:rPr>
              <a:t>самоплагіат</a:t>
            </a:r>
            <a:r>
              <a:rPr lang="uk-UA" sz="2200" dirty="0">
                <a:latin typeface="+mj-lt"/>
              </a:rPr>
              <a:t> - оприлюднення (частково або повністю) власних раніше опублікованих наукових результатів як нових наукових результатів;</a:t>
            </a:r>
          </a:p>
          <a:p>
            <a:pPr algn="just"/>
            <a:r>
              <a:rPr lang="uk-UA" sz="2200" dirty="0">
                <a:solidFill>
                  <a:srgbClr val="CC0099"/>
                </a:solidFill>
                <a:latin typeface="+mj-lt"/>
              </a:rPr>
              <a:t>-</a:t>
            </a:r>
            <a:r>
              <a:rPr lang="uk-UA" sz="2200" dirty="0">
                <a:latin typeface="+mj-lt"/>
              </a:rPr>
              <a:t> </a:t>
            </a:r>
            <a:r>
              <a:rPr lang="uk-UA" sz="2200" b="1" i="1" dirty="0">
                <a:solidFill>
                  <a:srgbClr val="CC0099"/>
                </a:solidFill>
                <a:latin typeface="+mj-lt"/>
              </a:rPr>
              <a:t>фабрикація</a:t>
            </a:r>
            <a:r>
              <a:rPr lang="uk-UA" sz="2200" dirty="0">
                <a:latin typeface="+mj-lt"/>
              </a:rPr>
              <a:t> - вигадування даних чи фактів, що використовуються в освітньому процесі або наукових дослідженнях;</a:t>
            </a:r>
          </a:p>
          <a:p>
            <a:pPr algn="just"/>
            <a:r>
              <a:rPr lang="uk-UA" sz="2200" dirty="0">
                <a:solidFill>
                  <a:srgbClr val="00FFFF"/>
                </a:solidFill>
                <a:latin typeface="+mj-lt"/>
              </a:rPr>
              <a:t>-</a:t>
            </a:r>
            <a:r>
              <a:rPr lang="uk-UA" sz="2200" dirty="0">
                <a:latin typeface="+mj-lt"/>
              </a:rPr>
              <a:t> </a:t>
            </a:r>
            <a:r>
              <a:rPr lang="uk-UA" sz="2200" b="1" i="1" dirty="0">
                <a:solidFill>
                  <a:srgbClr val="00FFFF"/>
                </a:solidFill>
                <a:latin typeface="+mj-lt"/>
              </a:rPr>
              <a:t>фальсифікація</a:t>
            </a:r>
            <a:r>
              <a:rPr lang="uk-UA" sz="2200" dirty="0">
                <a:latin typeface="+mj-lt"/>
              </a:rPr>
              <a:t> - свідома зміна чи модифікація вже наявних даних, що стосуються освітнього процесу чи наукових досліджень;</a:t>
            </a:r>
          </a:p>
          <a:p>
            <a:pPr algn="just"/>
            <a:r>
              <a:rPr lang="uk-UA" sz="2200" dirty="0">
                <a:solidFill>
                  <a:srgbClr val="FFC000"/>
                </a:solidFill>
                <a:latin typeface="+mj-lt"/>
              </a:rPr>
              <a:t>- </a:t>
            </a:r>
            <a:r>
              <a:rPr lang="uk-UA" sz="2200" b="1" i="1" dirty="0">
                <a:solidFill>
                  <a:srgbClr val="FFC000"/>
                </a:solidFill>
                <a:latin typeface="+mj-lt"/>
              </a:rPr>
              <a:t>списування</a:t>
            </a:r>
            <a:r>
              <a:rPr lang="uk-UA" sz="2200" dirty="0">
                <a:latin typeface="+mj-lt"/>
              </a:rPr>
              <a:t> - виконання письмових робіт із залученням зовнішніх джерел інформації, крім дозволених для використання, зокрема під час оцінювання результатів навчання;</a:t>
            </a:r>
          </a:p>
          <a:p>
            <a:pPr algn="just"/>
            <a:r>
              <a:rPr lang="uk-UA" sz="2200" dirty="0">
                <a:solidFill>
                  <a:srgbClr val="FF0000"/>
                </a:solidFill>
                <a:latin typeface="+mj-lt"/>
              </a:rPr>
              <a:t>-</a:t>
            </a:r>
            <a:r>
              <a:rPr lang="uk-UA" sz="2200" dirty="0">
                <a:latin typeface="+mj-lt"/>
              </a:rPr>
              <a:t> </a:t>
            </a:r>
            <a:r>
              <a:rPr lang="uk-UA" sz="2200" b="1" i="1" dirty="0">
                <a:solidFill>
                  <a:srgbClr val="FF0000"/>
                </a:solidFill>
                <a:latin typeface="+mj-lt"/>
              </a:rPr>
              <a:t>обман</a:t>
            </a:r>
            <a:r>
              <a:rPr lang="uk-UA" sz="2200" dirty="0">
                <a:latin typeface="+mj-lt"/>
              </a:rPr>
              <a:t> - надання завідомо неправдивої інформації щодо власної освітньої (наукової, творчої) діяльності чи організації освітнього процесу; формами обману є, зокрема, академічний плагіат, самоплагіат, фабрикація, фальсифікація та списування;</a:t>
            </a:r>
          </a:p>
        </p:txBody>
      </p:sp>
      <p:pic>
        <p:nvPicPr>
          <p:cNvPr id="5" name="Рисунок 4"/>
          <p:cNvPicPr>
            <a:picLocks noChangeAspect="1"/>
          </p:cNvPicPr>
          <p:nvPr/>
        </p:nvPicPr>
        <p:blipFill>
          <a:blip r:embed="rId2"/>
          <a:stretch>
            <a:fillRect/>
          </a:stretch>
        </p:blipFill>
        <p:spPr>
          <a:xfrm>
            <a:off x="10394302" y="2771202"/>
            <a:ext cx="1560711" cy="2719052"/>
          </a:xfrm>
          <a:prstGeom prst="rect">
            <a:avLst/>
          </a:prstGeom>
        </p:spPr>
      </p:pic>
      <p:sp>
        <p:nvSpPr>
          <p:cNvPr id="3" name="Скругленный прямоугольник 2"/>
          <p:cNvSpPr/>
          <p:nvPr/>
        </p:nvSpPr>
        <p:spPr>
          <a:xfrm>
            <a:off x="11402008" y="6335485"/>
            <a:ext cx="553005" cy="3825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3</a:t>
            </a:r>
          </a:p>
        </p:txBody>
      </p:sp>
    </p:spTree>
    <p:extLst>
      <p:ext uri="{BB962C8B-B14F-4D97-AF65-F5344CB8AC3E}">
        <p14:creationId xmlns:p14="http://schemas.microsoft.com/office/powerpoint/2010/main" val="2202724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98576" y="1188423"/>
            <a:ext cx="11346025" cy="4832092"/>
          </a:xfrm>
          <a:prstGeom prst="rect">
            <a:avLst/>
          </a:prstGeom>
        </p:spPr>
        <p:txBody>
          <a:bodyPr wrap="square">
            <a:spAutoFit/>
          </a:bodyPr>
          <a:lstStyle/>
          <a:p>
            <a:pPr algn="just"/>
            <a:r>
              <a:rPr lang="uk-UA" sz="2200" b="1" i="1" dirty="0">
                <a:solidFill>
                  <a:schemeClr val="accent6">
                    <a:lumMod val="75000"/>
                  </a:schemeClr>
                </a:solidFill>
                <a:latin typeface="+mj-lt"/>
              </a:rPr>
              <a:t>- хабарництво </a:t>
            </a:r>
            <a:r>
              <a:rPr lang="uk-UA" sz="2200" dirty="0">
                <a:latin typeface="+mj-lt"/>
              </a:rPr>
              <a:t>- надання (отримання) учасником освітнього процесу чи пропозиція щодо надання (отримання) коштів, майна, послуг, пільг чи будь-яких інших благ матеріального або нематеріального характеру з метою отримання неправомірної переваги в освітньому процесі;</a:t>
            </a:r>
          </a:p>
          <a:p>
            <a:pPr algn="just"/>
            <a:r>
              <a:rPr lang="uk-UA" sz="2200" b="1" i="1" dirty="0">
                <a:solidFill>
                  <a:srgbClr val="33CC33"/>
                </a:solidFill>
                <a:latin typeface="+mj-lt"/>
              </a:rPr>
              <a:t>- необ’єктивне оцінювання </a:t>
            </a:r>
            <a:r>
              <a:rPr lang="uk-UA" sz="2200" dirty="0">
                <a:latin typeface="+mj-lt"/>
              </a:rPr>
              <a:t>- свідоме завищення або заниження оцінки результатів навчання здобувачів освіти;</a:t>
            </a:r>
          </a:p>
          <a:p>
            <a:pPr algn="just"/>
            <a:r>
              <a:rPr lang="uk-UA" sz="2200" dirty="0">
                <a:latin typeface="+mj-lt"/>
              </a:rPr>
              <a:t>надання здобувачам освіти під час проходження ними оцінювання результатів навчання допомоги чи створення перешкод, не передбачених умовами та/або процедурами проходження такого оцінювання;</a:t>
            </a:r>
          </a:p>
          <a:p>
            <a:pPr algn="just"/>
            <a:endParaRPr lang="uk-UA" sz="2200" dirty="0">
              <a:latin typeface="+mj-lt"/>
            </a:endParaRPr>
          </a:p>
          <a:p>
            <a:pPr algn="just"/>
            <a:r>
              <a:rPr lang="ru-RU" sz="2200" dirty="0">
                <a:latin typeface="+mj-lt"/>
              </a:rPr>
              <a:t>*{Частину четверту статті 42 доповнено абзацом десятим згідно </a:t>
            </a:r>
            <a:r>
              <a:rPr lang="ru-RU" sz="2200" dirty="0" err="1">
                <a:latin typeface="+mj-lt"/>
              </a:rPr>
              <a:t>із</a:t>
            </a:r>
            <a:r>
              <a:rPr lang="ru-RU" sz="2200" dirty="0">
                <a:latin typeface="+mj-lt"/>
              </a:rPr>
              <a:t> Законом № 463-IX від 16.01.2020}</a:t>
            </a:r>
            <a:endParaRPr lang="uk-UA" sz="2200" dirty="0">
              <a:latin typeface="+mj-lt"/>
            </a:endParaRPr>
          </a:p>
          <a:p>
            <a:pPr algn="just"/>
            <a:r>
              <a:rPr lang="uk-UA" sz="2200" dirty="0">
                <a:latin typeface="+mj-lt"/>
              </a:rPr>
              <a:t>!!! вплив у будь-якій формі (прохання, умовляння, вказівка, погроза, примушування тощо) на педагогічного (науково-педагогічного) працівника з метою здійснення ним необ’єктивного оцінювання результатів навчання.</a:t>
            </a:r>
          </a:p>
        </p:txBody>
      </p:sp>
      <p:sp>
        <p:nvSpPr>
          <p:cNvPr id="5" name="Прямоугольник 4"/>
          <p:cNvSpPr/>
          <p:nvPr/>
        </p:nvSpPr>
        <p:spPr>
          <a:xfrm>
            <a:off x="559835" y="221217"/>
            <a:ext cx="10823509" cy="830997"/>
          </a:xfrm>
          <a:prstGeom prst="rect">
            <a:avLst/>
          </a:prstGeom>
        </p:spPr>
        <p:txBody>
          <a:bodyPr wrap="square">
            <a:spAutoFit/>
          </a:bodyPr>
          <a:lstStyle/>
          <a:p>
            <a:pPr algn="ctr"/>
            <a:r>
              <a:rPr lang="uk-UA" sz="2400" b="1" dirty="0">
                <a:solidFill>
                  <a:srgbClr val="FF0000"/>
                </a:solidFill>
                <a:latin typeface="+mj-lt"/>
              </a:rPr>
              <a:t>Порушенням академічної доброчесності вважається:</a:t>
            </a:r>
          </a:p>
          <a:p>
            <a:pPr algn="ctr"/>
            <a:r>
              <a:rPr lang="uk-UA" sz="2400" b="1" dirty="0">
                <a:solidFill>
                  <a:srgbClr val="FF0000"/>
                </a:solidFill>
                <a:latin typeface="+mj-lt"/>
              </a:rPr>
              <a:t>(продовження)</a:t>
            </a:r>
          </a:p>
        </p:txBody>
      </p:sp>
      <p:sp>
        <p:nvSpPr>
          <p:cNvPr id="2" name="Скругленный прямоугольник 1"/>
          <p:cNvSpPr/>
          <p:nvPr/>
        </p:nvSpPr>
        <p:spPr>
          <a:xfrm>
            <a:off x="11485984" y="6307494"/>
            <a:ext cx="503853" cy="3825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4</a:t>
            </a:r>
          </a:p>
        </p:txBody>
      </p:sp>
    </p:spTree>
    <p:extLst>
      <p:ext uri="{BB962C8B-B14F-4D97-AF65-F5344CB8AC3E}">
        <p14:creationId xmlns:p14="http://schemas.microsoft.com/office/powerpoint/2010/main" val="1045616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35902" y="242283"/>
            <a:ext cx="11523306"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fontAlgn="base"/>
            <a:r>
              <a:rPr lang="uk-UA" b="1" dirty="0">
                <a:solidFill>
                  <a:srgbClr val="000000"/>
                </a:solidFill>
                <a:latin typeface="+mj-lt"/>
              </a:rPr>
              <a:t>До основних принципів та фундаментальних цінностей академічної доброчесності та етики академічних взаємовідносин належать:</a:t>
            </a:r>
          </a:p>
        </p:txBody>
      </p:sp>
      <p:sp>
        <p:nvSpPr>
          <p:cNvPr id="7" name="Прямоугольник 6"/>
          <p:cNvSpPr/>
          <p:nvPr/>
        </p:nvSpPr>
        <p:spPr>
          <a:xfrm>
            <a:off x="335902" y="1517695"/>
            <a:ext cx="6096000" cy="1661993"/>
          </a:xfrm>
          <a:prstGeom prst="rect">
            <a:avLst/>
          </a:prstGeom>
        </p:spPr>
        <p:txBody>
          <a:bodyPr>
            <a:spAutoFit/>
          </a:bodyPr>
          <a:lstStyle/>
          <a:p>
            <a:pPr lvl="0" algn="just" fontAlgn="base">
              <a:buFont typeface="Arial" panose="020B0604020202020204" pitchFamily="34" charset="0"/>
              <a:buChar char="•"/>
            </a:pPr>
            <a:r>
              <a:rPr lang="uk-UA" sz="1700" b="1" i="1" dirty="0">
                <a:solidFill>
                  <a:srgbClr val="FF0000"/>
                </a:solidFill>
                <a:latin typeface="Times New Roman"/>
              </a:rPr>
              <a:t>чесність, порядність та правдивість</a:t>
            </a:r>
            <a:r>
              <a:rPr lang="uk-UA" sz="1700" dirty="0">
                <a:solidFill>
                  <a:srgbClr val="000000"/>
                </a:solidFill>
                <a:latin typeface="Times New Roman"/>
              </a:rPr>
              <a:t> (відданість моральним принципам та стандартам, які створюють бар’єр для недоброчесності, системне уникнення проявів академічної недоброчесності під час реалізації власної діяльності, прагнення до істини, вільне та відкрите поширення найкращих практик реалізації власної діяльності);</a:t>
            </a:r>
          </a:p>
        </p:txBody>
      </p:sp>
      <p:sp>
        <p:nvSpPr>
          <p:cNvPr id="10" name="Прямоугольник 9"/>
          <p:cNvSpPr/>
          <p:nvPr/>
        </p:nvSpPr>
        <p:spPr>
          <a:xfrm>
            <a:off x="335902" y="4111634"/>
            <a:ext cx="6096000" cy="1938992"/>
          </a:xfrm>
          <a:prstGeom prst="rect">
            <a:avLst/>
          </a:prstGeom>
        </p:spPr>
        <p:txBody>
          <a:bodyPr>
            <a:spAutoFit/>
          </a:bodyPr>
          <a:lstStyle/>
          <a:p>
            <a:pPr lvl="0" algn="just" fontAlgn="base">
              <a:buFont typeface="Arial" panose="020B0604020202020204" pitchFamily="34" charset="0"/>
              <a:buChar char="•"/>
            </a:pPr>
            <a:r>
              <a:rPr lang="uk-UA" sz="1700" b="1" i="1" dirty="0">
                <a:solidFill>
                  <a:schemeClr val="accent1">
                    <a:lumMod val="75000"/>
                  </a:schemeClr>
                </a:solidFill>
                <a:latin typeface="Times New Roman"/>
              </a:rPr>
              <a:t>довіра</a:t>
            </a:r>
            <a:r>
              <a:rPr lang="uk-UA" sz="1700" dirty="0">
                <a:solidFill>
                  <a:srgbClr val="000000"/>
                </a:solidFill>
                <a:latin typeface="Times New Roman"/>
              </a:rPr>
              <a:t> (усі учасники освітнього процесу мають впевненість в чесності та чесноті один одного, можуть покластись один на одного, позбавлені страху, що результати діяльності можуть бути </a:t>
            </a:r>
            <a:r>
              <a:rPr lang="uk-UA" sz="1700" dirty="0" err="1">
                <a:solidFill>
                  <a:srgbClr val="000000"/>
                </a:solidFill>
                <a:latin typeface="Times New Roman"/>
              </a:rPr>
              <a:t>несанкціоновано</a:t>
            </a:r>
            <a:r>
              <a:rPr lang="uk-UA" sz="1700" dirty="0">
                <a:solidFill>
                  <a:srgbClr val="000000"/>
                </a:solidFill>
                <a:latin typeface="Times New Roman"/>
              </a:rPr>
              <a:t> запозиченими. Атмосфера довіри заохочує і підтримує вільний обмін ідеями, що дає можливість науковим пошукам реалізуватися повною мірою);</a:t>
            </a:r>
          </a:p>
          <a:p>
            <a:pPr lvl="0" algn="just" fontAlgn="base">
              <a:buFont typeface="Arial" panose="020B0604020202020204" pitchFamily="34" charset="0"/>
              <a:buChar char="•"/>
            </a:pPr>
            <a:endParaRPr lang="uk-UA" dirty="0">
              <a:solidFill>
                <a:srgbClr val="000000"/>
              </a:solidFill>
              <a:latin typeface="Times New Roman"/>
            </a:endParaRPr>
          </a:p>
        </p:txBody>
      </p:sp>
      <p:sp>
        <p:nvSpPr>
          <p:cNvPr id="11" name="Прямоугольник 10"/>
          <p:cNvSpPr/>
          <p:nvPr/>
        </p:nvSpPr>
        <p:spPr>
          <a:xfrm>
            <a:off x="6599853" y="1522227"/>
            <a:ext cx="5343331" cy="1400383"/>
          </a:xfrm>
          <a:prstGeom prst="rect">
            <a:avLst/>
          </a:prstGeom>
        </p:spPr>
        <p:txBody>
          <a:bodyPr wrap="square">
            <a:spAutoFit/>
          </a:bodyPr>
          <a:lstStyle/>
          <a:p>
            <a:pPr lvl="0" algn="just" fontAlgn="base">
              <a:buFont typeface="Arial" panose="020B0604020202020204" pitchFamily="34" charset="0"/>
              <a:buChar char="•"/>
            </a:pPr>
            <a:r>
              <a:rPr lang="uk-UA" sz="1700" b="1" i="1" dirty="0">
                <a:solidFill>
                  <a:srgbClr val="0070C0"/>
                </a:solidFill>
                <a:latin typeface="Times New Roman"/>
              </a:rPr>
              <a:t>справедливість та законність</a:t>
            </a:r>
            <a:r>
              <a:rPr lang="uk-UA" sz="1700" dirty="0">
                <a:solidFill>
                  <a:srgbClr val="000000"/>
                </a:solidFill>
                <a:latin typeface="Times New Roman"/>
              </a:rPr>
              <a:t> (неупереджено однакове ставлення до усіх учасників освітнього процесу, позбавлене дискримінації і нечесності, та дотримання кожним учасником освітнього процесу законів і стимулювання до цього інших);</a:t>
            </a:r>
          </a:p>
        </p:txBody>
      </p:sp>
      <p:sp>
        <p:nvSpPr>
          <p:cNvPr id="12" name="Прямоугольник 11"/>
          <p:cNvSpPr/>
          <p:nvPr/>
        </p:nvSpPr>
        <p:spPr>
          <a:xfrm>
            <a:off x="348343" y="3335409"/>
            <a:ext cx="6096000" cy="615553"/>
          </a:xfrm>
          <a:prstGeom prst="rect">
            <a:avLst/>
          </a:prstGeom>
        </p:spPr>
        <p:txBody>
          <a:bodyPr>
            <a:spAutoFit/>
          </a:bodyPr>
          <a:lstStyle/>
          <a:p>
            <a:pPr lvl="0" algn="just" fontAlgn="base">
              <a:buFont typeface="Arial" panose="020B0604020202020204" pitchFamily="34" charset="0"/>
              <a:buChar char="•"/>
            </a:pPr>
            <a:r>
              <a:rPr lang="uk-UA" sz="1700" b="1" i="1" dirty="0">
                <a:solidFill>
                  <a:srgbClr val="00B050"/>
                </a:solidFill>
                <a:latin typeface="Times New Roman"/>
              </a:rPr>
              <a:t>повага</a:t>
            </a:r>
            <a:r>
              <a:rPr lang="uk-UA" sz="1700" dirty="0">
                <a:solidFill>
                  <a:srgbClr val="000000"/>
                </a:solidFill>
                <a:latin typeface="Times New Roman"/>
              </a:rPr>
              <a:t> (повага до розмаїття думок та ідей, гідності інших, їхнього фізичного та психічного здоров’я);</a:t>
            </a:r>
          </a:p>
        </p:txBody>
      </p:sp>
      <p:sp>
        <p:nvSpPr>
          <p:cNvPr id="13" name="Прямоугольник 12"/>
          <p:cNvSpPr/>
          <p:nvPr/>
        </p:nvSpPr>
        <p:spPr>
          <a:xfrm>
            <a:off x="6594410" y="2984166"/>
            <a:ext cx="5348774" cy="1400383"/>
          </a:xfrm>
          <a:prstGeom prst="rect">
            <a:avLst/>
          </a:prstGeom>
        </p:spPr>
        <p:txBody>
          <a:bodyPr wrap="square">
            <a:spAutoFit/>
          </a:bodyPr>
          <a:lstStyle/>
          <a:p>
            <a:pPr lvl="0" algn="just" fontAlgn="base">
              <a:buFont typeface="Arial" panose="020B0604020202020204" pitchFamily="34" charset="0"/>
              <a:buChar char="•"/>
            </a:pPr>
            <a:r>
              <a:rPr lang="uk-UA" sz="1700" b="1" i="1" dirty="0">
                <a:solidFill>
                  <a:srgbClr val="FFC000"/>
                </a:solidFill>
                <a:latin typeface="Times New Roman"/>
              </a:rPr>
              <a:t>відповідальність</a:t>
            </a:r>
            <a:r>
              <a:rPr lang="uk-UA" sz="1700" dirty="0">
                <a:solidFill>
                  <a:srgbClr val="000000"/>
                </a:solidFill>
                <a:latin typeface="Times New Roman"/>
              </a:rPr>
              <a:t> (вміння брати на себе відповідальність за результати своєї діяльності, виконувати взяті на себе певні зобов’язання, протистояти проявам академічної недоброчесності, подавати приклади гідної поведінки);</a:t>
            </a:r>
          </a:p>
        </p:txBody>
      </p:sp>
      <p:sp>
        <p:nvSpPr>
          <p:cNvPr id="14" name="Прямоугольник 13"/>
          <p:cNvSpPr/>
          <p:nvPr/>
        </p:nvSpPr>
        <p:spPr>
          <a:xfrm>
            <a:off x="6549312" y="4526834"/>
            <a:ext cx="5393871" cy="1923604"/>
          </a:xfrm>
          <a:prstGeom prst="rect">
            <a:avLst/>
          </a:prstGeom>
        </p:spPr>
        <p:txBody>
          <a:bodyPr wrap="square">
            <a:spAutoFit/>
          </a:bodyPr>
          <a:lstStyle/>
          <a:p>
            <a:pPr lvl="0" algn="just" fontAlgn="base">
              <a:buFont typeface="Arial" panose="020B0604020202020204" pitchFamily="34" charset="0"/>
              <a:buChar char="•"/>
            </a:pPr>
            <a:r>
              <a:rPr lang="uk-UA" sz="1700" b="1" i="1" dirty="0">
                <a:solidFill>
                  <a:srgbClr val="FF66CC"/>
                </a:solidFill>
                <a:latin typeface="Times New Roman"/>
              </a:rPr>
              <a:t>самовдосконалення та сумлінність</a:t>
            </a:r>
            <a:r>
              <a:rPr lang="uk-UA" sz="1700" dirty="0">
                <a:solidFill>
                  <a:srgbClr val="000000"/>
                </a:solidFill>
                <a:latin typeface="Times New Roman"/>
              </a:rPr>
              <a:t> (учасники освітнього процесу визнають важливість та докладають максимальних зусиль до постійного вдосконалення освітньої системи, зокрема через власний професійний розвиток, учасники освітнього процесу належним чином використовують делеговані їм повноваження без перевищення або несумлінності виконання);</a:t>
            </a:r>
          </a:p>
        </p:txBody>
      </p:sp>
      <p:sp>
        <p:nvSpPr>
          <p:cNvPr id="15" name="Прямоугольник 14"/>
          <p:cNvSpPr/>
          <p:nvPr/>
        </p:nvSpPr>
        <p:spPr>
          <a:xfrm>
            <a:off x="299358" y="5857283"/>
            <a:ext cx="6096000" cy="877163"/>
          </a:xfrm>
          <a:prstGeom prst="rect">
            <a:avLst/>
          </a:prstGeom>
        </p:spPr>
        <p:txBody>
          <a:bodyPr>
            <a:spAutoFit/>
          </a:bodyPr>
          <a:lstStyle/>
          <a:p>
            <a:pPr lvl="0" algn="just" fontAlgn="base">
              <a:buFont typeface="Arial" panose="020B0604020202020204" pitchFamily="34" charset="0"/>
              <a:buChar char="•"/>
            </a:pPr>
            <a:r>
              <a:rPr lang="uk-UA" sz="1700" b="1" i="1" dirty="0">
                <a:solidFill>
                  <a:srgbClr val="CC0099"/>
                </a:solidFill>
                <a:latin typeface="Times New Roman"/>
              </a:rPr>
              <a:t>мужність</a:t>
            </a:r>
            <a:r>
              <a:rPr lang="uk-UA" sz="1700" dirty="0">
                <a:solidFill>
                  <a:srgbClr val="000000"/>
                </a:solidFill>
                <a:latin typeface="Times New Roman"/>
              </a:rPr>
              <a:t> (послідовне відстоювання гідної поведінки та ідей поширення принципів академічної доброчесності в несприятливих умовах стороннього тиску).</a:t>
            </a:r>
            <a:endParaRPr lang="uk-UA" sz="1700" dirty="0">
              <a:solidFill>
                <a:prstClr val="black"/>
              </a:solidFill>
            </a:endParaRPr>
          </a:p>
        </p:txBody>
      </p:sp>
      <p:sp>
        <p:nvSpPr>
          <p:cNvPr id="16" name="Стрелка вниз 15"/>
          <p:cNvSpPr/>
          <p:nvPr/>
        </p:nvSpPr>
        <p:spPr>
          <a:xfrm>
            <a:off x="2463282" y="951177"/>
            <a:ext cx="681136" cy="597853"/>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uk-UA"/>
          </a:p>
        </p:txBody>
      </p:sp>
      <p:sp>
        <p:nvSpPr>
          <p:cNvPr id="17" name="Стрелка вниз 16"/>
          <p:cNvSpPr/>
          <p:nvPr/>
        </p:nvSpPr>
        <p:spPr>
          <a:xfrm>
            <a:off x="8843087" y="950170"/>
            <a:ext cx="727788" cy="597853"/>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uk-UA"/>
          </a:p>
        </p:txBody>
      </p:sp>
      <p:sp>
        <p:nvSpPr>
          <p:cNvPr id="2" name="Скругленный прямоугольник 1"/>
          <p:cNvSpPr/>
          <p:nvPr/>
        </p:nvSpPr>
        <p:spPr>
          <a:xfrm>
            <a:off x="11308702" y="6302819"/>
            <a:ext cx="634481" cy="4316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5</a:t>
            </a:r>
          </a:p>
        </p:txBody>
      </p:sp>
    </p:spTree>
    <p:extLst>
      <p:ext uri="{BB962C8B-B14F-4D97-AF65-F5344CB8AC3E}">
        <p14:creationId xmlns:p14="http://schemas.microsoft.com/office/powerpoint/2010/main" val="3818841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35901" y="2912096"/>
            <a:ext cx="10391969" cy="1938992"/>
          </a:xfrm>
          <a:prstGeom prst="rect">
            <a:avLst/>
          </a:prstGeom>
        </p:spPr>
        <p:txBody>
          <a:bodyPr wrap="square">
            <a:spAutoFit/>
          </a:bodyPr>
          <a:lstStyle/>
          <a:p>
            <a:pPr algn="ctr"/>
            <a:r>
              <a:rPr lang="uk-UA" sz="2000" b="1" i="1" dirty="0">
                <a:latin typeface="+mj-lt"/>
              </a:rPr>
              <a:t>Компетентності здобувача з академічної доброчесності це:</a:t>
            </a:r>
          </a:p>
          <a:p>
            <a:pPr algn="just"/>
            <a:r>
              <a:rPr lang="uk-UA" sz="2000" dirty="0">
                <a:latin typeface="+mj-lt"/>
              </a:rPr>
              <a:t>- здатність діяти у професійних і навчальних ситуаціях із позицій академічної доброчесності та професійної етики;</a:t>
            </a:r>
          </a:p>
          <a:p>
            <a:pPr algn="just"/>
            <a:r>
              <a:rPr lang="uk-UA" sz="2000" dirty="0">
                <a:latin typeface="+mj-lt"/>
              </a:rPr>
              <a:t>- самостійно виконувати навчальні завдання;</a:t>
            </a:r>
          </a:p>
          <a:p>
            <a:pPr algn="just"/>
            <a:r>
              <a:rPr lang="uk-UA" sz="2000" dirty="0">
                <a:latin typeface="+mj-lt"/>
              </a:rPr>
              <a:t>- коректно покликатися на джерела інформації у разі запозичення ідей, тверджень, відомостей;</a:t>
            </a:r>
          </a:p>
        </p:txBody>
      </p:sp>
      <p:pic>
        <p:nvPicPr>
          <p:cNvPr id="8" name="Рисунок 7"/>
          <p:cNvPicPr>
            <a:picLocks noChangeAspect="1"/>
          </p:cNvPicPr>
          <p:nvPr/>
        </p:nvPicPr>
        <p:blipFill>
          <a:blip r:embed="rId2"/>
          <a:stretch>
            <a:fillRect/>
          </a:stretch>
        </p:blipFill>
        <p:spPr>
          <a:xfrm>
            <a:off x="10727871" y="2912096"/>
            <a:ext cx="1306658" cy="3202231"/>
          </a:xfrm>
          <a:prstGeom prst="rect">
            <a:avLst/>
          </a:prstGeom>
        </p:spPr>
      </p:pic>
      <p:sp>
        <p:nvSpPr>
          <p:cNvPr id="9" name="Прямоугольник 8"/>
          <p:cNvSpPr/>
          <p:nvPr/>
        </p:nvSpPr>
        <p:spPr>
          <a:xfrm>
            <a:off x="234302" y="212137"/>
            <a:ext cx="11430001" cy="2462213"/>
          </a:xfrm>
          <a:prstGeom prst="rect">
            <a:avLst/>
          </a:prstGeom>
        </p:spPr>
        <p:txBody>
          <a:bodyPr wrap="square">
            <a:spAutoFit/>
          </a:bodyPr>
          <a:lstStyle/>
          <a:p>
            <a:pPr algn="just"/>
            <a:r>
              <a:rPr lang="uk-UA" sz="2200" dirty="0">
                <a:latin typeface="+mj-lt"/>
              </a:rPr>
              <a:t>Сприяння академічній доброчесності є частиною внутрішньої системи забезпечення якості освіти та освітнього процесу МДПУ імені Богдана Хмельницького. В МДПУ створено атмосферу поваги до принципів академічної доброчесності, обов’язкового їх дотримання, неприпустимості їх порушення учасниками університетської академічної спільноти, що регламентовано Положенням про організацію освітнього процесу у </a:t>
            </a:r>
            <a:r>
              <a:rPr lang="uk-UA" sz="2200" dirty="0">
                <a:solidFill>
                  <a:srgbClr val="FF0000"/>
                </a:solidFill>
                <a:latin typeface="+mj-lt"/>
              </a:rPr>
              <a:t>МДПУ та Кодексом Академічної Доброчесності (К-462-52-96-2022), Положення про запобігання академічного плагіату в освітній діяльності  (П-460-52-96-2022).  </a:t>
            </a:r>
          </a:p>
        </p:txBody>
      </p:sp>
      <p:sp>
        <p:nvSpPr>
          <p:cNvPr id="10" name="Прямоугольник 9"/>
          <p:cNvSpPr/>
          <p:nvPr/>
        </p:nvSpPr>
        <p:spPr>
          <a:xfrm>
            <a:off x="335902" y="4829429"/>
            <a:ext cx="10391969" cy="1692771"/>
          </a:xfrm>
          <a:prstGeom prst="rect">
            <a:avLst/>
          </a:prstGeom>
        </p:spPr>
        <p:txBody>
          <a:bodyPr wrap="square">
            <a:spAutoFit/>
          </a:bodyPr>
          <a:lstStyle/>
          <a:p>
            <a:pPr algn="just"/>
            <a:r>
              <a:rPr lang="uk-UA" sz="2400" dirty="0">
                <a:latin typeface="+mj-lt"/>
              </a:rPr>
              <a:t>- </a:t>
            </a:r>
            <a:r>
              <a:rPr lang="uk-UA" sz="2000" dirty="0">
                <a:latin typeface="+mj-lt"/>
              </a:rPr>
              <a:t>усвідомлювати значущість норм академічної доброчесності, оцінювати приклади людської поведінки відповідно до них;</a:t>
            </a:r>
          </a:p>
          <a:p>
            <a:pPr algn="just"/>
            <a:r>
              <a:rPr lang="uk-UA" sz="2000" dirty="0">
                <a:latin typeface="+mj-lt"/>
              </a:rPr>
              <a:t>- оцінювати приклади людської поведінки відповідно до норм академічної доброчесності;</a:t>
            </a:r>
          </a:p>
          <a:p>
            <a:pPr algn="just"/>
            <a:r>
              <a:rPr lang="uk-UA" sz="2000" dirty="0">
                <a:latin typeface="+mj-lt"/>
              </a:rPr>
              <a:t>- давати моральну оцінку власним вчинкам, співвідносити їх із моральними та професійними нормами, та інші. </a:t>
            </a:r>
          </a:p>
        </p:txBody>
      </p:sp>
      <p:sp>
        <p:nvSpPr>
          <p:cNvPr id="2" name="Скругленный прямоугольник 1"/>
          <p:cNvSpPr/>
          <p:nvPr/>
        </p:nvSpPr>
        <p:spPr>
          <a:xfrm>
            <a:off x="11490650" y="6316824"/>
            <a:ext cx="550506" cy="3732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6</a:t>
            </a:r>
          </a:p>
        </p:txBody>
      </p:sp>
    </p:spTree>
    <p:extLst>
      <p:ext uri="{BB962C8B-B14F-4D97-AF65-F5344CB8AC3E}">
        <p14:creationId xmlns:p14="http://schemas.microsoft.com/office/powerpoint/2010/main" val="4264601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7868" y="650511"/>
            <a:ext cx="11663265" cy="991691"/>
          </a:xfrm>
        </p:spPr>
        <p:txBody>
          <a:bodyPr>
            <a:noAutofit/>
          </a:bodyPr>
          <a:lstStyle/>
          <a:p>
            <a:pPr algn="just"/>
            <a:r>
              <a:rPr lang="uk-UA" sz="2600" i="1" dirty="0">
                <a:solidFill>
                  <a:srgbClr val="FF0000"/>
                </a:solidFill>
              </a:rPr>
              <a:t>Генеративний штучний інтелект </a:t>
            </a:r>
            <a:r>
              <a:rPr lang="uk-UA" sz="2600" dirty="0"/>
              <a:t>– це тип моделі машинного навчання. Він не є людиною, не може думати самостійно й не має емоцій, але чудово вміє знаходити закономірності. Раніше ШІ використовувався, щоб обробляти й рекомендувати інформацію.</a:t>
            </a:r>
          </a:p>
        </p:txBody>
      </p:sp>
      <p:sp>
        <p:nvSpPr>
          <p:cNvPr id="3" name="Объект 2"/>
          <p:cNvSpPr>
            <a:spLocks noGrp="1"/>
          </p:cNvSpPr>
          <p:nvPr>
            <p:ph idx="1"/>
          </p:nvPr>
        </p:nvSpPr>
        <p:spPr>
          <a:xfrm>
            <a:off x="363893" y="1737861"/>
            <a:ext cx="10207690" cy="736986"/>
          </a:xfrm>
        </p:spPr>
        <p:txBody>
          <a:bodyPr>
            <a:noAutofit/>
          </a:bodyPr>
          <a:lstStyle/>
          <a:p>
            <a:pPr algn="ctr"/>
            <a:r>
              <a:rPr lang="uk-UA" sz="2800" b="1" dirty="0">
                <a:solidFill>
                  <a:srgbClr val="33CC33"/>
                </a:solidFill>
                <a:latin typeface="+mj-lt"/>
              </a:rPr>
              <a:t>Ризики порушення академічної доброчесності зі сторони ШІ</a:t>
            </a:r>
          </a:p>
        </p:txBody>
      </p:sp>
      <p:pic>
        <p:nvPicPr>
          <p:cNvPr id="4" name="Рисунок 3"/>
          <p:cNvPicPr>
            <a:picLocks noChangeAspect="1"/>
          </p:cNvPicPr>
          <p:nvPr/>
        </p:nvPicPr>
        <p:blipFill>
          <a:blip r:embed="rId2"/>
          <a:stretch>
            <a:fillRect/>
          </a:stretch>
        </p:blipFill>
        <p:spPr>
          <a:xfrm>
            <a:off x="10175032" y="2397044"/>
            <a:ext cx="1572986" cy="1572986"/>
          </a:xfrm>
          <a:prstGeom prst="rect">
            <a:avLst/>
          </a:prstGeom>
        </p:spPr>
      </p:pic>
      <p:pic>
        <p:nvPicPr>
          <p:cNvPr id="5" name="Рисунок 4"/>
          <p:cNvPicPr>
            <a:picLocks noChangeAspect="1"/>
          </p:cNvPicPr>
          <p:nvPr/>
        </p:nvPicPr>
        <p:blipFill>
          <a:blip r:embed="rId3"/>
          <a:stretch>
            <a:fillRect/>
          </a:stretch>
        </p:blipFill>
        <p:spPr>
          <a:xfrm>
            <a:off x="10175032" y="4488024"/>
            <a:ext cx="1631902" cy="1631902"/>
          </a:xfrm>
          <a:prstGeom prst="rect">
            <a:avLst/>
          </a:prstGeom>
        </p:spPr>
      </p:pic>
      <p:sp>
        <p:nvSpPr>
          <p:cNvPr id="7" name="Прямоугольник 6"/>
          <p:cNvSpPr/>
          <p:nvPr/>
        </p:nvSpPr>
        <p:spPr>
          <a:xfrm>
            <a:off x="363893" y="2539709"/>
            <a:ext cx="9974424" cy="4154984"/>
          </a:xfrm>
          <a:prstGeom prst="rect">
            <a:avLst/>
          </a:prstGeom>
        </p:spPr>
        <p:txBody>
          <a:bodyPr wrap="square">
            <a:spAutoFit/>
          </a:bodyPr>
          <a:lstStyle/>
          <a:p>
            <a:r>
              <a:rPr lang="uk-UA" sz="2400" b="1" dirty="0">
                <a:solidFill>
                  <a:srgbClr val="0070C0"/>
                </a:solidFill>
                <a:latin typeface="+mj-lt"/>
              </a:rPr>
              <a:t>1. Плагіат. </a:t>
            </a:r>
            <a:r>
              <a:rPr lang="uk-UA" sz="2400" dirty="0">
                <a:latin typeface="+mj-lt"/>
              </a:rPr>
              <a:t>ШІ може копіювати фрагменти з різних джерел без належного цитування.</a:t>
            </a:r>
            <a:br>
              <a:rPr lang="uk-UA" sz="2400" dirty="0">
                <a:latin typeface="+mj-lt"/>
              </a:rPr>
            </a:br>
            <a:r>
              <a:rPr lang="uk-UA" sz="2400" b="1" dirty="0">
                <a:solidFill>
                  <a:srgbClr val="0070C0"/>
                </a:solidFill>
                <a:latin typeface="+mj-lt"/>
              </a:rPr>
              <a:t>2. Фальсифікація даних: </a:t>
            </a:r>
            <a:r>
              <a:rPr lang="uk-UA" sz="2400" dirty="0">
                <a:latin typeface="+mj-lt"/>
              </a:rPr>
              <a:t>Генеративні моделі можуть створювати переконливі, але неіснуючі результати досліджень.</a:t>
            </a:r>
            <a:br>
              <a:rPr lang="uk-UA" sz="2400" dirty="0">
                <a:latin typeface="+mj-lt"/>
              </a:rPr>
            </a:br>
            <a:r>
              <a:rPr lang="uk-UA" sz="2400" b="1" dirty="0">
                <a:solidFill>
                  <a:srgbClr val="0070C0"/>
                </a:solidFill>
                <a:latin typeface="+mj-lt"/>
              </a:rPr>
              <a:t>3. Фабрикація інформації: </a:t>
            </a:r>
            <a:r>
              <a:rPr lang="uk-UA" sz="2400" dirty="0">
                <a:latin typeface="+mj-lt"/>
              </a:rPr>
              <a:t>ШІ здатен вигадувати неіснуючі джерела та псевдонаукові факти.</a:t>
            </a:r>
            <a:br>
              <a:rPr lang="uk-UA" sz="2400" dirty="0">
                <a:latin typeface="+mj-lt"/>
              </a:rPr>
            </a:br>
            <a:r>
              <a:rPr lang="uk-UA" sz="2400" b="1" dirty="0">
                <a:solidFill>
                  <a:srgbClr val="0070C0"/>
                </a:solidFill>
                <a:latin typeface="+mj-lt"/>
              </a:rPr>
              <a:t>4. Порушення ліцензій: </a:t>
            </a:r>
            <a:r>
              <a:rPr lang="uk-UA" sz="2400" dirty="0">
                <a:latin typeface="+mj-lt"/>
              </a:rPr>
              <a:t>Використання захищеного контенту без дотримання умов </a:t>
            </a:r>
            <a:r>
              <a:rPr lang="en-US" sz="2400" dirty="0">
                <a:latin typeface="+mj-lt"/>
              </a:rPr>
              <a:t>Creative Commons. </a:t>
            </a:r>
            <a:br>
              <a:rPr lang="en-US" sz="2400" dirty="0">
                <a:latin typeface="+mj-lt"/>
              </a:rPr>
            </a:br>
            <a:r>
              <a:rPr lang="en-US" sz="2400" b="1" dirty="0">
                <a:solidFill>
                  <a:srgbClr val="0070C0"/>
                </a:solidFill>
                <a:latin typeface="+mj-lt"/>
              </a:rPr>
              <a:t>5. </a:t>
            </a:r>
            <a:r>
              <a:rPr lang="uk-UA" sz="2400" b="1" dirty="0">
                <a:solidFill>
                  <a:srgbClr val="0070C0"/>
                </a:solidFill>
                <a:latin typeface="+mj-lt"/>
              </a:rPr>
              <a:t>Імітація авторства: </a:t>
            </a:r>
            <a:r>
              <a:rPr lang="uk-UA" sz="2400" dirty="0">
                <a:latin typeface="+mj-lt"/>
              </a:rPr>
              <a:t>Підміна справжньої дослідницької роботи </a:t>
            </a:r>
            <a:r>
              <a:rPr lang="uk-UA" sz="2400" dirty="0" err="1">
                <a:latin typeface="+mj-lt"/>
              </a:rPr>
              <a:t>згенерованим</a:t>
            </a:r>
            <a:r>
              <a:rPr lang="uk-UA" sz="2400" dirty="0">
                <a:latin typeface="+mj-lt"/>
              </a:rPr>
              <a:t> контентом. </a:t>
            </a:r>
            <a:br>
              <a:rPr lang="uk-UA" sz="2400" dirty="0">
                <a:latin typeface="+mj-lt"/>
              </a:rPr>
            </a:br>
            <a:endParaRPr lang="uk-UA" sz="2400" dirty="0">
              <a:latin typeface="+mj-lt"/>
            </a:endParaRPr>
          </a:p>
        </p:txBody>
      </p:sp>
      <p:sp>
        <p:nvSpPr>
          <p:cNvPr id="6" name="Скругленный прямоугольник 5"/>
          <p:cNvSpPr/>
          <p:nvPr/>
        </p:nvSpPr>
        <p:spPr>
          <a:xfrm>
            <a:off x="11485984" y="6344816"/>
            <a:ext cx="494522" cy="3498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7</a:t>
            </a:r>
          </a:p>
        </p:txBody>
      </p:sp>
    </p:spTree>
    <p:extLst>
      <p:ext uri="{BB962C8B-B14F-4D97-AF65-F5344CB8AC3E}">
        <p14:creationId xmlns:p14="http://schemas.microsoft.com/office/powerpoint/2010/main" val="3119000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2575" y="2239348"/>
            <a:ext cx="11355355" cy="2192695"/>
          </a:xfrm>
        </p:spPr>
        <p:txBody>
          <a:bodyPr>
            <a:noAutofit/>
          </a:bodyPr>
          <a:lstStyle/>
          <a:p>
            <a:r>
              <a:rPr lang="uk-UA" sz="2400" b="1" dirty="0">
                <a:solidFill>
                  <a:srgbClr val="0070C0"/>
                </a:solidFill>
              </a:rPr>
              <a:t>1. Списування: </a:t>
            </a:r>
            <a:r>
              <a:rPr lang="uk-UA" sz="2400" dirty="0"/>
              <a:t>Здобувачі можуть видавати згенерований ШІ контент за власні роботи без розуміння матеріалу.</a:t>
            </a:r>
            <a:br>
              <a:rPr lang="uk-UA" sz="2400" dirty="0"/>
            </a:br>
            <a:r>
              <a:rPr lang="uk-UA" sz="2400" b="1" dirty="0">
                <a:solidFill>
                  <a:srgbClr val="0070C0"/>
                </a:solidFill>
              </a:rPr>
              <a:t>2. Змова: </a:t>
            </a:r>
            <a:r>
              <a:rPr lang="uk-UA" sz="2400" dirty="0"/>
              <a:t>Групове використання ШІ для обходу системи оцінювання та отримання неправомірних переваг.</a:t>
            </a:r>
            <a:br>
              <a:rPr lang="uk-UA" sz="2400" dirty="0"/>
            </a:br>
            <a:r>
              <a:rPr lang="uk-UA" sz="2400" b="1" dirty="0">
                <a:solidFill>
                  <a:srgbClr val="0070C0"/>
                </a:solidFill>
              </a:rPr>
              <a:t>3. Введення в оману: </a:t>
            </a:r>
            <a:r>
              <a:rPr lang="uk-UA" sz="2400" dirty="0"/>
              <a:t>Маскування ШІ генерованого контенту під самостійно створений через редагування та перефразування</a:t>
            </a:r>
            <a:br>
              <a:rPr lang="uk-UA" sz="2400" dirty="0"/>
            </a:br>
            <a:r>
              <a:rPr lang="uk-UA" sz="2400" b="1" dirty="0">
                <a:solidFill>
                  <a:srgbClr val="0070C0"/>
                </a:solidFill>
              </a:rPr>
              <a:t>4. Несанкціонована співпраця: </a:t>
            </a:r>
            <a:r>
              <a:rPr lang="uk-UA" sz="2400" dirty="0"/>
              <a:t>Залучення ШІ для виконання індивідуальних завдань, порушуючи вимоги самостійної роботи. </a:t>
            </a:r>
            <a:br>
              <a:rPr lang="uk-UA" sz="2400" dirty="0"/>
            </a:br>
            <a:r>
              <a:rPr lang="uk-UA" sz="2400" dirty="0"/>
              <a:t> </a:t>
            </a:r>
          </a:p>
        </p:txBody>
      </p:sp>
      <p:sp>
        <p:nvSpPr>
          <p:cNvPr id="5" name="Прямоугольник 4"/>
          <p:cNvSpPr/>
          <p:nvPr/>
        </p:nvSpPr>
        <p:spPr>
          <a:xfrm>
            <a:off x="466531" y="427951"/>
            <a:ext cx="11047445" cy="954107"/>
          </a:xfrm>
          <a:prstGeom prst="rect">
            <a:avLst/>
          </a:prstGeom>
        </p:spPr>
        <p:txBody>
          <a:bodyPr wrap="square">
            <a:spAutoFit/>
          </a:bodyPr>
          <a:lstStyle/>
          <a:p>
            <a:pPr algn="ctr"/>
            <a:r>
              <a:rPr lang="uk-UA" sz="2800" b="1" dirty="0">
                <a:solidFill>
                  <a:srgbClr val="33CC33"/>
                </a:solidFill>
                <a:latin typeface="+mj-lt"/>
              </a:rPr>
              <a:t>Ризики порушення академічної доброчесності з боку </a:t>
            </a:r>
          </a:p>
          <a:p>
            <a:pPr algn="ctr"/>
            <a:r>
              <a:rPr lang="uk-UA" sz="2800" b="1" dirty="0">
                <a:solidFill>
                  <a:srgbClr val="33CC33"/>
                </a:solidFill>
                <a:latin typeface="+mj-lt"/>
              </a:rPr>
              <a:t>користувача ШІ</a:t>
            </a:r>
          </a:p>
        </p:txBody>
      </p:sp>
      <p:sp>
        <p:nvSpPr>
          <p:cNvPr id="3" name="Скругленный прямоугольник 2"/>
          <p:cNvSpPr/>
          <p:nvPr/>
        </p:nvSpPr>
        <p:spPr>
          <a:xfrm>
            <a:off x="11411340" y="6307494"/>
            <a:ext cx="587828" cy="4198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8</a:t>
            </a:r>
          </a:p>
        </p:txBody>
      </p:sp>
    </p:spTree>
    <p:extLst>
      <p:ext uri="{BB962C8B-B14F-4D97-AF65-F5344CB8AC3E}">
        <p14:creationId xmlns:p14="http://schemas.microsoft.com/office/powerpoint/2010/main" val="2571926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1805" y="1014391"/>
            <a:ext cx="9349274" cy="1010352"/>
          </a:xfrm>
        </p:spPr>
        <p:txBody>
          <a:bodyPr>
            <a:noAutofit/>
          </a:bodyPr>
          <a:lstStyle/>
          <a:p>
            <a:r>
              <a:rPr lang="uk-UA" sz="3600" b="1" dirty="0">
                <a:solidFill>
                  <a:srgbClr val="0070C0"/>
                </a:solidFill>
              </a:rPr>
              <a:t>Юридична дилема:</a:t>
            </a:r>
            <a:br>
              <a:rPr lang="uk-UA" sz="3600" b="1" dirty="0">
                <a:solidFill>
                  <a:srgbClr val="0070C0"/>
                </a:solidFill>
              </a:rPr>
            </a:br>
            <a:r>
              <a:rPr lang="uk-UA" sz="3600" b="1" dirty="0">
                <a:solidFill>
                  <a:srgbClr val="0070C0"/>
                </a:solidFill>
              </a:rPr>
              <a:t>авторство творів, створених штучним інтелектом</a:t>
            </a:r>
          </a:p>
        </p:txBody>
      </p:sp>
      <p:sp>
        <p:nvSpPr>
          <p:cNvPr id="3" name="Объект 2"/>
          <p:cNvSpPr>
            <a:spLocks noGrp="1"/>
          </p:cNvSpPr>
          <p:nvPr>
            <p:ph idx="1"/>
          </p:nvPr>
        </p:nvSpPr>
        <p:spPr>
          <a:xfrm>
            <a:off x="559837" y="2424232"/>
            <a:ext cx="6419462" cy="1363998"/>
          </a:xfrm>
        </p:spPr>
        <p:txBody>
          <a:bodyPr>
            <a:noAutofit/>
          </a:bodyPr>
          <a:lstStyle/>
          <a:p>
            <a:r>
              <a:rPr lang="uk-UA" sz="3200" dirty="0">
                <a:latin typeface="+mj-lt"/>
              </a:rPr>
              <a:t>Розвиток штучного інтелекту кардинально змінює розуміння авторства та плагіату в українській правовій доктрині. </a:t>
            </a:r>
          </a:p>
        </p:txBody>
      </p:sp>
      <p:pic>
        <p:nvPicPr>
          <p:cNvPr id="5" name="Рисунок 4"/>
          <p:cNvPicPr>
            <a:picLocks noChangeAspect="1"/>
          </p:cNvPicPr>
          <p:nvPr/>
        </p:nvPicPr>
        <p:blipFill>
          <a:blip r:embed="rId2"/>
          <a:stretch>
            <a:fillRect/>
          </a:stretch>
        </p:blipFill>
        <p:spPr>
          <a:xfrm>
            <a:off x="6979299" y="1698171"/>
            <a:ext cx="5072643" cy="3685592"/>
          </a:xfrm>
          <a:prstGeom prst="rect">
            <a:avLst/>
          </a:prstGeom>
        </p:spPr>
      </p:pic>
      <p:sp>
        <p:nvSpPr>
          <p:cNvPr id="4" name="Скругленный прямоугольник 3"/>
          <p:cNvSpPr/>
          <p:nvPr/>
        </p:nvSpPr>
        <p:spPr>
          <a:xfrm>
            <a:off x="11495314" y="6307494"/>
            <a:ext cx="556628" cy="3638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9</a:t>
            </a:r>
          </a:p>
        </p:txBody>
      </p:sp>
    </p:spTree>
    <p:extLst>
      <p:ext uri="{BB962C8B-B14F-4D97-AF65-F5344CB8AC3E}">
        <p14:creationId xmlns:p14="http://schemas.microsoft.com/office/powerpoint/2010/main" val="3660819319"/>
      </p:ext>
    </p:extLst>
  </p:cSld>
  <p:clrMapOvr>
    <a:masterClrMapping/>
  </p:clrMapOvr>
</p:sld>
</file>

<file path=ppt/theme/theme1.xml><?xml version="1.0" encoding="utf-8"?>
<a:theme xmlns:a="http://schemas.openxmlformats.org/drawingml/2006/main" name="Ретро">
  <a:themeElements>
    <a:clrScheme name="Синий и зеленый">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2591</TotalTime>
  <Words>2161</Words>
  <Application>Microsoft Office PowerPoint</Application>
  <PresentationFormat>Широкий екран</PresentationFormat>
  <Paragraphs>154</Paragraphs>
  <Slides>19</Slides>
  <Notes>1</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19</vt:i4>
      </vt:variant>
    </vt:vector>
  </HeadingPairs>
  <TitlesOfParts>
    <vt:vector size="23" baseType="lpstr">
      <vt:lpstr>Arial</vt:lpstr>
      <vt:lpstr>Calibri</vt:lpstr>
      <vt:lpstr>Times New Roman</vt:lpstr>
      <vt:lpstr>Ретро</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Генеративний штучний інтелект – це тип моделі машинного навчання. Він не є людиною, не може думати самостійно й не має емоцій, але чудово вміє знаходити закономірності. Раніше ШІ використовувався, щоб обробляти й рекомендувати інформацію.</vt:lpstr>
      <vt:lpstr>1. Списування: Здобувачі можуть видавати згенерований ШІ контент за власні роботи без розуміння матеріалу. 2. Змова: Групове використання ШІ для обходу системи оцінювання та отримання неправомірних переваг. 3. Введення в оману: Маскування ШІ генерованого контенту під самостійно створений через редагування та перефразування 4. Несанкціонована співпраця: Залучення ШІ для виконання індивідуальних завдань, порушуючи вимоги самостійної роботи.   </vt:lpstr>
      <vt:lpstr>Юридична дилема: авторство творів, створених штучним інтелектом</vt:lpstr>
      <vt:lpstr>Законодавче визначення плагіату в Україні</vt:lpstr>
      <vt:lpstr>Презентація PowerPoint</vt:lpstr>
      <vt:lpstr>Суб’єкти права на неоригінальні об’єкти</vt:lpstr>
      <vt:lpstr>Презентація PowerPoint</vt:lpstr>
      <vt:lpstr>Презентація PowerPoint</vt:lpstr>
      <vt:lpstr>Сучасні можливості та обмеження онлайн-сервісів з виявлення  текстових подібностей (Приклад: написання курсової роботи)</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МДПУ імені Богдана Хмельницького</dc:title>
  <dc:creator>Скребовська С.В.</dc:creator>
  <cp:lastModifiedBy>ВЛАДИМИР ИВАНОВИЧ</cp:lastModifiedBy>
  <cp:revision>244</cp:revision>
  <dcterms:created xsi:type="dcterms:W3CDTF">2016-01-25T12:15:19Z</dcterms:created>
  <dcterms:modified xsi:type="dcterms:W3CDTF">2025-05-16T10:51:42Z</dcterms:modified>
</cp:coreProperties>
</file>