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</p:sldMasterIdLst>
  <p:notesMasterIdLst>
    <p:notesMasterId r:id="rId34"/>
  </p:notesMasterIdLst>
  <p:sldIdLst>
    <p:sldId id="258" r:id="rId2"/>
    <p:sldId id="292" r:id="rId3"/>
    <p:sldId id="291" r:id="rId4"/>
    <p:sldId id="257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93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0" r:id="rId26"/>
    <p:sldId id="281" r:id="rId27"/>
    <p:sldId id="283" r:id="rId28"/>
    <p:sldId id="285" r:id="rId29"/>
    <p:sldId id="286" r:id="rId30"/>
    <p:sldId id="287" r:id="rId31"/>
    <p:sldId id="288" r:id="rId32"/>
    <p:sldId id="295" r:id="rId3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без заголовка" id="{13E2697A-6DBF-40F6-9B3C-BED881872CEF}">
          <p14:sldIdLst>
            <p14:sldId id="258"/>
            <p14:sldId id="292"/>
            <p14:sldId id="291"/>
            <p14:sldId id="257"/>
            <p14:sldId id="294"/>
          </p14:sldIdLst>
        </p14:section>
        <p14:section name="Доброчесність" id="{20B322DF-15A3-453E-A12D-B88AD1CB061E}">
          <p14:sldIdLst>
            <p14:sldId id="259"/>
            <p14:sldId id="260"/>
            <p14:sldId id="261"/>
            <p14:sldId id="262"/>
            <p14:sldId id="263"/>
            <p14:sldId id="264"/>
            <p14:sldId id="266"/>
          </p14:sldIdLst>
        </p14:section>
        <p14:section name="Законодавче регулювання" id="{27A5AD10-B850-4954-98D3-9F5A161A65E8}">
          <p14:sldIdLst>
            <p14:sldId id="267"/>
            <p14:sldId id="268"/>
            <p14:sldId id="269"/>
            <p14:sldId id="270"/>
            <p14:sldId id="293"/>
          </p14:sldIdLst>
        </p14:section>
        <p14:section name="Форми, джерела, наслідки та запобігання" id="{B3E84354-B770-4D3F-A454-87A41ED3DC3D}">
          <p14:sldIdLst>
            <p14:sldId id="271"/>
            <p14:sldId id="272"/>
            <p14:sldId id="273"/>
            <p14:sldId id="274"/>
            <p14:sldId id="275"/>
          </p14:sldIdLst>
        </p14:section>
        <p14:section name="Мінімізація корупційних ризиків" id="{94719A3F-3EFF-40F1-9DDD-4C04F505D735}">
          <p14:sldIdLst>
            <p14:sldId id="277"/>
            <p14:sldId id="278"/>
            <p14:sldId id="280"/>
            <p14:sldId id="281"/>
          </p14:sldIdLst>
        </p14:section>
        <p14:section name="Історії успіху" id="{82A65E41-7D1C-4517-914B-563CC267FCCC}">
          <p14:sldIdLst>
            <p14:sldId id="283"/>
            <p14:sldId id="285"/>
            <p14:sldId id="286"/>
            <p14:sldId id="287"/>
            <p14:sldId id="288"/>
            <p14:sldId id="295"/>
          </p14:sldIdLst>
        </p14:section>
        <p14:section name="Інтерактивні вправи" id="{C3F3447A-E1FE-433C-8D4F-2AD846B7BD4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4" orient="horz" pos="2913" userDrawn="1">
          <p15:clr>
            <a:srgbClr val="747775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350"/>
        <p:guide orient="horz" pos="29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e20c7464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e20c7464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e20c7464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e20c7464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28c4411e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28c4411e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28c4411e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28c4411e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28c4411e5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28c4411e5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32c88ad6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132c88ad6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f25383bf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f25383bf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8d423687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8d423687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f25383bf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0f25383bf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a47aeaac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a47aeaac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a47aeaac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1a47aeaac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e20c746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e20c746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132c88ad6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132c88ad6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a47aeaac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a47aeaac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132c88ad6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132c88ad6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1a47aeaac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1a47aeaac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a47aeaac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1a47aeaac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1a47aeaac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1a47aeaac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1a47aeaac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1a47aeaac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132c88ad62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132c88ad62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e20c746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e20c746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e20c746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e20c7464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8b2abcc1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8b2abcc1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8b2abcc1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8b2abcc1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a4e30ffa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a4e30ffa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28c4411e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28c4411e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f25383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f25383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8216792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1136771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68919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6501543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238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7041987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1911803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6434191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78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1490565"/>
            <a:ext cx="6978995" cy="737466"/>
          </a:xfrm>
        </p:spPr>
        <p:txBody>
          <a:bodyPr anchor="t">
            <a:normAutofit/>
          </a:bodyPr>
          <a:lstStyle>
            <a:lvl1pPr algn="l">
              <a:defRPr sz="3750" b="1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5117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11480"/>
            <a:ext cx="7566660" cy="541020"/>
          </a:xfrm>
        </p:spPr>
        <p:txBody>
          <a:bodyPr anchor="t">
            <a:no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234440"/>
            <a:ext cx="7566660" cy="3497580"/>
          </a:xfrm>
        </p:spPr>
        <p:txBody>
          <a:bodyPr>
            <a:normAutofit/>
          </a:bodyPr>
          <a:lstStyle>
            <a:lvl1pPr marL="257175" indent="-257175">
              <a:buClr>
                <a:srgbClr val="B9D6D5"/>
              </a:buClr>
              <a:buFont typeface="Wingdings" panose="05000000000000000000" pitchFamily="2" charset="2"/>
              <a:buChar char="l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0081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3526381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8801705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3362593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6109661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2244969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3719400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2271521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9611910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8DB3C-EDB9-479C-86A4-56F38AECDD14}" type="datetimeFigureOut">
              <a:rPr lang="ru-RU" smtClean="0"/>
              <a:pPr/>
              <a:t>28.05.2026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33643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nazk.gov.ua/wp-content/uploads/2022/06/TOP_25_koruptsiy-ni_ryzyky_u_vyshhiy-_osviti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GcUh90IT_R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640748" y="1796599"/>
            <a:ext cx="5800873" cy="1250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 dirty="0" smtClean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Доброчесність</a:t>
            </a:r>
            <a:r>
              <a:rPr lang="uk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у </a:t>
            </a:r>
            <a:r>
              <a:rPr lang="uk" sz="2400" b="1" dirty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вищий </a:t>
            </a:r>
            <a:r>
              <a:rPr lang="uk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освіті: </a:t>
            </a:r>
            <a:br>
              <a:rPr lang="uk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її </a:t>
            </a:r>
            <a:r>
              <a:rPr lang="uk" sz="2400" b="1" dirty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суть та роль ЗВО в її розвитку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44" y="104634"/>
            <a:ext cx="1617292" cy="1352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136" y="104634"/>
            <a:ext cx="5699049" cy="768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386" y="3649497"/>
            <a:ext cx="1221309" cy="1335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152" y="584500"/>
            <a:ext cx="2485716" cy="8722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47907" y="3454441"/>
            <a:ext cx="27181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Асистент кафедри права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Скребовська С.В.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7571" y="4621824"/>
            <a:ext cx="2532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Мелітополь-Запоріжжя 2026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95321" y="45420"/>
            <a:ext cx="80652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Перетворення вищої освіти</a:t>
            </a:r>
            <a:b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2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на доброчесне </a:t>
            </a:r>
            <a:r>
              <a:rPr lang="uk" sz="22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та безпечне </a:t>
            </a:r>
            <a:r>
              <a:rPr lang="uk" sz="2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середовище</a:t>
            </a: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82773" y="899130"/>
            <a:ext cx="5083310" cy="43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Цінності для розвитку студентів як відповідальних, чесних, вільних громадян: </a:t>
            </a:r>
          </a:p>
          <a:p>
            <a:pPr marL="180000" lvl="0" indent="-1714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9D6D5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-UA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1. </a:t>
            </a:r>
            <a:r>
              <a:rPr lang="uk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</a:t>
            </a: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свобода.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Свобода у викладанні, веденні дискусій та проведенні досліджень. Свобода вільно висловлювати свою думку про заклад освіти або систему загалом.</a:t>
            </a:r>
            <a:endParaRPr lang="en-US"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80000" lvl="0" indent="-17145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B9D6D5"/>
              </a:buClr>
              <a:buSzPts val="1100"/>
              <a:buFont typeface="Wingdings" panose="05000000000000000000" pitchFamily="2" charset="2"/>
              <a:buChar char="l"/>
            </a:pPr>
            <a:r>
              <a:rPr lang="en-US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-UA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2. </a:t>
            </a:r>
            <a:r>
              <a:rPr lang="uk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автономія.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Ступінь 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самоврядування, необхідний для ефективного прийняття рішень закладами вищої освіти та їхніми керівниками щодо їхньої академічної роботи, стандартів, управління та пов'язаної з ними діяльності відповідно до принципів рівного доступу, академічної свободи, публічної підзвітності та соціальної відповідальності.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249" y="1261687"/>
            <a:ext cx="3630751" cy="30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7005064" y="1634142"/>
            <a:ext cx="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6496677" y="1431618"/>
            <a:ext cx="143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СВОБОДА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 rot="4298470">
            <a:off x="7041374" y="2249157"/>
            <a:ext cx="2499308" cy="46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АВТОНОМІЯ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 rot="-2388865">
            <a:off x="6667272" y="3463584"/>
            <a:ext cx="2490228" cy="43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СОЦІАЛЬНА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ВІДПОВІДАЛЬНІСТЬ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 rot="2249186">
            <a:off x="5567443" y="3545964"/>
            <a:ext cx="1951613" cy="3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ВІЛЬНИЙ ДОСТУП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 rot="-3723351">
            <a:off x="4878609" y="2238378"/>
            <a:ext cx="2497383" cy="32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ПІДЗВІТНІСТЬ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539500" y="342260"/>
            <a:ext cx="8065200" cy="1004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Перетворення вищої освіти</a:t>
            </a:r>
            <a:b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22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на доброчесне та безпечне середовище </a:t>
            </a:r>
            <a:endParaRPr sz="22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4A86E8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3722300" y="1165632"/>
            <a:ext cx="5249072" cy="379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Цінності для розвитку студентів як відповідальних, чесних, вільних громадян: </a:t>
            </a:r>
            <a:endParaRPr sz="1400" b="1" dirty="0">
              <a:solidFill>
                <a:srgbClr val="FF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Helvetica Neue"/>
              <a:buChar char="●"/>
            </a:pPr>
            <a:r>
              <a:rPr lang="uk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3. Соціальна </a:t>
            </a: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відповідальність.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Повага до академічної свободи та інституційної автономії, реагування на сучасні проблеми і потреби всіх членів суспільства, обов'язок використовувати свободи і можливості, надані державою і суспільством.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Helvetica Neue"/>
              <a:buChar char="●"/>
            </a:pPr>
            <a:r>
              <a:rPr lang="uk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4. Рівний </a:t>
            </a: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доступ.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Вступ, навчання та робота у ЗВО ґрунтується на заслугах і без дискримінації за різними ознаками.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Helvetica Neue"/>
              <a:buChar char="●"/>
            </a:pPr>
            <a:r>
              <a:rPr lang="uk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5. Підзвітність</a:t>
            </a: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Чіткі і прозорі системи, структури або механізми для оцінки якості та ефективності  діяльності ЗВО.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81" y="1441168"/>
            <a:ext cx="3630751" cy="30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2144564" y="1772292"/>
            <a:ext cx="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336339" y="1633421"/>
            <a:ext cx="143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СВОБОДА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 rot="4298470">
            <a:off x="1897095" y="2449070"/>
            <a:ext cx="2499308" cy="46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АВТОНОМІЯ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 rot="-2388865">
            <a:off x="1634038" y="3622974"/>
            <a:ext cx="2490228" cy="43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СОЦІАЛЬНА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ВІДПОВІДАЛЬНІСТЬ</a:t>
            </a:r>
            <a:endParaRPr sz="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 rot="2249186">
            <a:off x="494393" y="3719915"/>
            <a:ext cx="1951613" cy="3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ВІЛЬНИЙ ДОСТУП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 rot="-3723351">
            <a:off x="-206650" y="2458394"/>
            <a:ext cx="2497383" cy="32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ПІДЗВІТНІСТЬ</a:t>
            </a:r>
            <a:endParaRPr sz="9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929390" y="215402"/>
            <a:ext cx="7159926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Просування цінностей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772633" y="864781"/>
            <a:ext cx="7316683" cy="201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900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Кодекс цінностей.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9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Традиція та культура комунікації про цінності.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900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Розподіл відповідальності.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900"/>
              <a:buFont typeface="Times New Roman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Готові, прозорі процеси.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800"/>
              <a:buFont typeface="Times New Roman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Прозорий моніторинг та коригування.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6" name="Google Shape;156;p23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01B83C9C-33C3-4A21-91F8-A6B45B37A66C}"/>
              </a:ext>
            </a:extLst>
          </p:cNvPr>
          <p:cNvGrpSpPr/>
          <p:nvPr/>
        </p:nvGrpSpPr>
        <p:grpSpPr>
          <a:xfrm>
            <a:off x="1173086" y="3041899"/>
            <a:ext cx="1237500" cy="1218600"/>
            <a:chOff x="6104850" y="589925"/>
            <a:chExt cx="1237500" cy="1218600"/>
          </a:xfrm>
        </p:grpSpPr>
        <p:sp>
          <p:nvSpPr>
            <p:cNvPr id="157" name="Google Shape;157;p23"/>
            <p:cNvSpPr/>
            <p:nvPr/>
          </p:nvSpPr>
          <p:spPr>
            <a:xfrm>
              <a:off x="6104850" y="589925"/>
              <a:ext cx="1237500" cy="1218600"/>
            </a:xfrm>
            <a:prstGeom prst="ellipse">
              <a:avLst/>
            </a:prstGeom>
            <a:solidFill>
              <a:srgbClr val="B9D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" name="Google Shape;158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32087" y="807725"/>
              <a:ext cx="783000" cy="783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FCA160F6-E80E-471C-8731-77D45F0659C6}"/>
              </a:ext>
            </a:extLst>
          </p:cNvPr>
          <p:cNvGrpSpPr/>
          <p:nvPr/>
        </p:nvGrpSpPr>
        <p:grpSpPr>
          <a:xfrm>
            <a:off x="6501857" y="3115765"/>
            <a:ext cx="1237500" cy="1196100"/>
            <a:chOff x="6104850" y="3357475"/>
            <a:chExt cx="1237500" cy="1196100"/>
          </a:xfrm>
        </p:grpSpPr>
        <p:sp>
          <p:nvSpPr>
            <p:cNvPr id="160" name="Google Shape;160;p23"/>
            <p:cNvSpPr/>
            <p:nvPr/>
          </p:nvSpPr>
          <p:spPr>
            <a:xfrm>
              <a:off x="6104850" y="3357475"/>
              <a:ext cx="1237500" cy="1196100"/>
            </a:xfrm>
            <a:prstGeom prst="ellipse">
              <a:avLst/>
            </a:prstGeom>
            <a:solidFill>
              <a:srgbClr val="9B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" name="Google Shape;16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32088" y="3575286"/>
              <a:ext cx="783000" cy="783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E564CC1-F035-44E4-B029-51AFB2176CA9}"/>
              </a:ext>
            </a:extLst>
          </p:cNvPr>
          <p:cNvGrpSpPr/>
          <p:nvPr/>
        </p:nvGrpSpPr>
        <p:grpSpPr>
          <a:xfrm>
            <a:off x="3770132" y="3075288"/>
            <a:ext cx="1237500" cy="1218600"/>
            <a:chOff x="6104838" y="1973688"/>
            <a:chExt cx="1237500" cy="1218600"/>
          </a:xfrm>
        </p:grpSpPr>
        <p:sp>
          <p:nvSpPr>
            <p:cNvPr id="159" name="Google Shape;159;p23"/>
            <p:cNvSpPr/>
            <p:nvPr/>
          </p:nvSpPr>
          <p:spPr>
            <a:xfrm>
              <a:off x="6104838" y="1973688"/>
              <a:ext cx="1237500" cy="12186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2" name="Google Shape;162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61013" y="2216037"/>
              <a:ext cx="725125" cy="723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748" y="1117475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1899683" y="331021"/>
            <a:ext cx="6032205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Законодавче регулювання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929331" y="1303562"/>
            <a:ext cx="7817720" cy="269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вищу освіту»: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Стаття 1: </a:t>
            </a:r>
            <a:endParaRPr sz="1400" b="1" dirty="0">
              <a:solidFill>
                <a:schemeClr val="dk1"/>
              </a:solidFill>
              <a:highlight>
                <a:srgbClr val="B9D6D5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i="1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вища освіта - сукупність систематизованих знань, умінь і практичних навичок, </a:t>
            </a:r>
            <a:r>
              <a:rPr lang="uk" sz="1400" b="1" i="1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способів мислення, професійних, світоглядних і громадянських якостей, морально-етичних цінностей,</a:t>
            </a:r>
            <a:r>
              <a:rPr lang="uk" sz="1400" i="1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інших компетентностей, здобутих у закладі вищої освіти (науковій установі) у відповідній галузі знань за певною кваліфікацією на рівнях вищої освіти, що за складністю є вищими, ніж рівень повної загальної середньої освіти. </a:t>
            </a:r>
            <a:endParaRPr sz="1400" i="1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1843313" y="166545"/>
            <a:ext cx="5457374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Законодавче регулювання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623778" y="813045"/>
            <a:ext cx="8094920" cy="375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вищу освіту»: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</a:t>
            </a:r>
            <a:r>
              <a:rPr lang="uk" sz="1400" b="1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статті 26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Закону прописані основні завдання для ЗВО, у цій темі доречно виділити наступні: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/>
            </a:r>
            <a:b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участь у забезпеченні суспільного та економічного розвитку держави через формування людського капіталу;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формування особистості шляхом патріотичного, правового, екологічного виховання, утвердження в учасників освітнього процесу моральних цінностей, соціальної активності, громадянської позиції та відповідальності, здорового способу життя, вміння вільно мислити та самоорганізовуватися в сучасних умовах;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забезпечення органічного поєднання в освітньому процесі освітньої, наукової та інноваційної діяльності;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 необхідних умов для реалізації учасниками освітнього процесу їхніх здібностей і талантів;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збереження та примноження моральних, культурних, наукових цінностей і досягнень суспільства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;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975" y="727863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891540" y="199975"/>
            <a:ext cx="762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Законодавче регулювання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652131" y="846475"/>
            <a:ext cx="8123274" cy="359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вищу освіту»: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" sz="1400" b="1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Стаття 32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містить інструменти для забезпечення академічної доброчесності. Так ЗВО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зобов'язані:</a:t>
            </a:r>
          </a:p>
          <a:p>
            <a:pPr marL="324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вживати заходів, у тому числі шляхом запровадження відповідних новітніх технологій, щодо запобігання та виявлення академічного плагіату в наукових роботах наукових, науково-педагогічних, педагогічних, інших працівників і здобувачів вищої освіти та притягнення їх до дисциплінарної відповідальності; </a:t>
            </a:r>
            <a:endParaRPr lang="uk" sz="1400" dirty="0" smtClean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24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мати 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внутрішню систему забезпечення якості вищої освіти, у тому числі затверджену політику забезпечення дотримання учасниками освітнього процесу академічної доброчесності (кодекс академічної доброчесності);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/>
        </p:nvSpPr>
        <p:spPr>
          <a:xfrm>
            <a:off x="2434475" y="2090700"/>
            <a:ext cx="51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975" y="742287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2080792" y="187947"/>
            <a:ext cx="7370508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Законодавче регулювання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904812" y="742287"/>
            <a:ext cx="7263913" cy="33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3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 України «Про вищу освіту»:</a:t>
            </a:r>
            <a:endParaRPr sz="13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Стаття 3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містить шляхи </a:t>
            </a: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формування і реалізації державної політики у сфері вищої освіти: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збереження і розвитку системи вищої освіти та підвищення якості вищої освіти;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розширення можливостей для здобуття вищої освіти та освіти протягом життя;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 та забезпечення рівних умов доступу до вищої освіти, у тому числі забезпечення додатковою підтримкою в освітньому процесі осіб з особливими освітніми потребами, зокрема психолого-педагогічним супроводом, створення для них вільного доступу до інфраструктури закладу вищої освіти;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розвитку автономії закладів вищої освіти та академічної свободи учасників освітнього процесу. Автономія закладу вищої освіти зумовлює необхідність таких самоорганізації та саморегулювання, які є відкритими до критики, служать громадському інтересові, встановленню істини стосовно викликів, що постають перед державою і суспільством, здійснюються прозоро та публічно.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270" y="117700"/>
            <a:ext cx="8676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https://mdpu.org.ua/universitet/informatsiya-shho-pidlyagaye-oprilyudnennyu/dokumenti-vishhogo-navchalnogo-zaklad/polozhennya-z-organizatsiyi-osvitnogo-p/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061" t="15524" r="9658" b="1"/>
          <a:stretch/>
        </p:blipFill>
        <p:spPr>
          <a:xfrm>
            <a:off x="382772" y="1212111"/>
            <a:ext cx="6946605" cy="38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1418495" y="1091466"/>
            <a:ext cx="6473616" cy="2331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000" b="1" dirty="0">
                <a:solidFill>
                  <a:srgbClr val="1D1C1D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Форми, джерела, наслідки та запобігання корупційних ризиків</a:t>
            </a:r>
            <a:endParaRPr sz="4000" b="1" dirty="0">
              <a:solidFill>
                <a:srgbClr val="1D1C1D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/>
        </p:nvSpPr>
        <p:spPr>
          <a:xfrm>
            <a:off x="1062614" y="1169271"/>
            <a:ext cx="7031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dirty="0">
                <a:solidFill>
                  <a:srgbClr val="1D1C1D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Корупційний ризик </a:t>
            </a:r>
            <a:r>
              <a:rPr lang="uk" sz="1200" b="1" dirty="0" smtClean="0">
                <a:solidFill>
                  <a:srgbClr val="1D1C1D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</a:t>
            </a:r>
            <a:r>
              <a:rPr lang="uk" sz="1200" dirty="0" smtClean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й</a:t>
            </a:r>
            <a:r>
              <a:rPr lang="uk" sz="1200" dirty="0" smtClean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мовірність </a:t>
            </a: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виникнення та настання наслідків від </a:t>
            </a:r>
            <a:r>
              <a:rPr lang="uk" sz="1200" dirty="0" smtClean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корупційного </a:t>
            </a: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вчинку, тобто </a:t>
            </a:r>
            <a:r>
              <a:rPr lang="uk" sz="1200" dirty="0" smtClean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корупційного </a:t>
            </a:r>
            <a:r>
              <a:rPr lang="uk" sz="12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правопорушення чи правопорушення, пов’язаного з корупцією</a:t>
            </a:r>
            <a:endParaRPr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1588" y="1332806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6414" y="1089184"/>
            <a:ext cx="47625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710379" y="2472871"/>
            <a:ext cx="7438138" cy="247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під час вступу на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навчання;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«подяка» за поселення у гуртожитки чи отримання кращих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кімнат;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примушування студентів до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політичної / передвиборчої діяльності;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купівля підручників та методичок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викладачів;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примушування студентів оплачувати благодійні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внески;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«подяка» науковому керівникові за написання дипломної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роботи;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оренда «своїм» – схеми для приватизації майна університету фізичними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особам;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3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маніпуляції під час проведення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закупівель;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1217914" y="232188"/>
            <a:ext cx="71358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Корупційний </a:t>
            </a:r>
            <a:r>
              <a:rPr lang="uk" sz="30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ризик та </a:t>
            </a: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його форми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1062614" y="1831943"/>
            <a:ext cx="6946006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Дослідження </a:t>
            </a:r>
            <a:r>
              <a:rPr lang="uk" sz="1400" u="sng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«Топ-25 корупційних ризиків у системі вищої освіти»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найчастіше у закладі вищої освіти корупційні ризики проявляються у таких формах: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154" y="146606"/>
            <a:ext cx="847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МДПУ імені Б. Хмельницького приймає участь 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проєкті “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Прозорі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університети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від офісу доброчесності Національного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агентства з питань запобігання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корупції.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154" y="1172211"/>
            <a:ext cx="85627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межах  проєкту передбачено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впровадження Навчальної дисципліни “Антикорупція та доброчесність”, яка спрямована на формування розуміння поняття доброчесності та доброчесних стратегій поведінки, а також засвоєнню студентами практичних навичок, які допоможуть уникати корупції в повсякденному житті та діяти доброчесно в складних, неоднозначних життєвих ситуаціях.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7" y="3740185"/>
            <a:ext cx="4529721" cy="4938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9427" y="4234004"/>
            <a:ext cx="703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https://nazk.gov.ua/uk/uk/ofis-rozbudovy-dobrochesnosti/</a:t>
            </a:r>
          </a:p>
        </p:txBody>
      </p:sp>
    </p:spTree>
    <p:extLst>
      <p:ext uri="{BB962C8B-B14F-4D97-AF65-F5344CB8AC3E}">
        <p14:creationId xmlns:p14="http://schemas.microsoft.com/office/powerpoint/2010/main" val="27810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/>
        </p:nvSpPr>
        <p:spPr>
          <a:xfrm>
            <a:off x="870202" y="279630"/>
            <a:ext cx="542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Корупція в освіті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5419137" y="874890"/>
            <a:ext cx="2925231" cy="167494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30" descr="Tanaka Hidetosh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764" y="768278"/>
            <a:ext cx="3045359" cy="16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5419136" y="2837187"/>
            <a:ext cx="2925232" cy="169598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30" descr="Corruption scandal rocks Japanese universi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763" y="2743810"/>
            <a:ext cx="3018745" cy="162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936877" y="1317625"/>
            <a:ext cx="3756791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центрі корупційного скандалу опинився голова японського Університету Ніхона – Танаку Хідетосі. У результаті обшуку в його будинку японська поліція знайшла еквівалент близько 880 000 доларів США готівкою. Прокуратура зробила висновок, що ці гроші – відкати від підрядників університету, пов’язані з </a:t>
            </a:r>
            <a:r>
              <a:rPr lang="uk" sz="1200" dirty="0" smtClean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проєктом </a:t>
            </a:r>
            <a:r>
              <a:rPr lang="uk" sz="12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реконструкції університету.</a:t>
            </a:r>
            <a:endParaRPr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" name="Google Shape;213;p29">
            <a:extLst>
              <a:ext uri="{FF2B5EF4-FFF2-40B4-BE49-F238E27FC236}">
                <a16:creationId xmlns:a16="http://schemas.microsoft.com/office/drawing/2014/main" id="{B34940EB-6231-4A07-BA11-D89B4FCFEBA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1402" y="2782697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4;p29">
            <a:extLst>
              <a:ext uri="{FF2B5EF4-FFF2-40B4-BE49-F238E27FC236}">
                <a16:creationId xmlns:a16="http://schemas.microsoft.com/office/drawing/2014/main" id="{57E69458-4DD8-4557-A802-73520171010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98912" y="1155208"/>
            <a:ext cx="4762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773880" y="860269"/>
            <a:ext cx="7785092" cy="395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Низький рівень або відсутність антикорупційної культури в закладі вищої освіти.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Відсутність електронної системи навчання, до прикладу – електронний журнал або автоматизована здача екзамену.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500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 знання студентами змісту навчальних програм</a:t>
            </a: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критеріїв оцінювання дисципліни через їх відсутність у відкритому доступі або не знання де їх знайти. До прикладу на веб сайті чи інших навчальних платформах закладу вищої освіти. 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Індивідуальна недоброчесність викладачів та/чи студентів.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Страх розголосу про корупційні прояви та брак відповідного реагування на корупційні чи пов'язані із корупцією дії співробітників та студентів закладу освіти.</a:t>
            </a:r>
            <a:endParaRPr sz="15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5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Толерування корупції в освітньому процесі з боку різних груп учасників освітнього процесу (викладачів, адміністраторів, студентів).</a:t>
            </a:r>
            <a:endParaRPr sz="15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992312" y="240725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Джерела корупції у </a:t>
            </a: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вищий освіті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/>
        </p:nvSpPr>
        <p:spPr>
          <a:xfrm>
            <a:off x="1509389" y="750363"/>
            <a:ext cx="5988909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Перш за все – це порушення вашого право на якісну освіту, а також низький рівень професійних знань та відповідно не сприйняття вас по завершенню закладу освіти на ринку праці як професіонала.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411560" y="704735"/>
            <a:ext cx="408948" cy="41712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1304915" y="59747"/>
            <a:ext cx="72402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Наслідки </a:t>
            </a:r>
            <a:r>
              <a:rPr lang="uk" sz="30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корупції у </a:t>
            </a: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вищий освіті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" name="Google Shape;246;p32">
            <a:extLst>
              <a:ext uri="{FF2B5EF4-FFF2-40B4-BE49-F238E27FC236}">
                <a16:creationId xmlns:a16="http://schemas.microsoft.com/office/drawing/2014/main" id="{E828DA45-73AC-4676-9941-9CE7020007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2399" y="1115779"/>
            <a:ext cx="323728" cy="3644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4158" y="1747797"/>
            <a:ext cx="8385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Проте наслідки можуть бути не лише стратегічними, але і юридичними.</a:t>
            </a:r>
            <a:b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До прикладу: </a:t>
            </a:r>
          </a:p>
          <a:p>
            <a:pPr algn="just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Шахрайство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(ст. 190 ККУ).</a:t>
            </a:r>
          </a:p>
          <a:p>
            <a:pPr algn="just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Підкуп працівника підприємства, установи чи організації (ст. 354 ККУ).</a:t>
            </a:r>
          </a:p>
          <a:p>
            <a:pPr algn="just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Зловживання владою або службовим становищем (ст. 364 ККУ).</a:t>
            </a:r>
          </a:p>
          <a:p>
            <a:pPr algn="just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Прийняття пропозиції, обіцянки або одержання неправомірної вигоди службовою особою</a:t>
            </a: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(ст. 368 ККУ).</a:t>
            </a:r>
          </a:p>
          <a:p>
            <a:pPr algn="just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Підкуп службової особи юридичної особи приватного права незалежно від організаційно-правової форми (ст. 368-3 ККУ).</a:t>
            </a:r>
          </a:p>
          <a:p>
            <a:pPr algn="just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Пропозиція, обіцянка або надання неправомірної вигоди службовій особі (ст. 369 ККУ). </a:t>
            </a:r>
          </a:p>
          <a:p>
            <a:pPr algn="just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Порушення вимог щодо запобігання та врегулювання конфлікту інтересів (ст. 172-7 КУпАП). </a:t>
            </a:r>
          </a:p>
          <a:p>
            <a:pPr algn="just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Дисциплінарна відповідальність, в тому числі звільнення особи із займаної посади.</a:t>
            </a:r>
          </a:p>
          <a:p>
            <a:pPr algn="just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вчинення корупційного чи пов'язаного з корупцією правопорушення відомості про особу вносяться до Реєстру корупціонерів (ст. 59 Закону України «Про запобігання корупції»).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1881542" y="1437150"/>
            <a:ext cx="5604929" cy="737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5000" b="1" dirty="0">
                <a:solidFill>
                  <a:srgbClr val="1D1C1D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Мінімізація </a:t>
            </a:r>
            <a:endParaRPr sz="5000" b="1" dirty="0">
              <a:solidFill>
                <a:srgbClr val="1D1C1D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5000" b="1" dirty="0">
                <a:solidFill>
                  <a:srgbClr val="1D1C1D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корупційних ризиків</a:t>
            </a:r>
            <a:endParaRPr sz="5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2053188" y="142977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Що можна зробити?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4238846" y="1082352"/>
            <a:ext cx="4699590" cy="361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може зробити студент?</a:t>
            </a:r>
            <a:endParaRPr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/>
          </a:p>
          <a:p>
            <a:pPr marL="396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чітко виконувати графік освітнього процесу (ходити на пари, вчасно здавати індивідуальні та інші види робіт);</a:t>
            </a:r>
            <a:endParaRPr sz="1400" dirty="0">
              <a:solidFill>
                <a:srgbClr val="1D1C1D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96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з'ясувати у викладача критерії оцінювання вашої роботи протягом семестру  з самого початку вивчення дисципліни;</a:t>
            </a:r>
            <a:endParaRPr sz="1400" dirty="0">
              <a:solidFill>
                <a:srgbClr val="1D1C1D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96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повідомляти про порушення викладачем регламенту роботи протягом семестру органам студентського самоврядування (викладач не проводить заняття, викладач необ’єктивно оцінює або не виставляє поточні оцінки).</a:t>
            </a:r>
            <a:endParaRPr sz="1400" dirty="0">
              <a:solidFill>
                <a:srgbClr val="1D1C1D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p35"/>
          <p:cNvSpPr txBox="1"/>
          <p:nvPr/>
        </p:nvSpPr>
        <p:spPr>
          <a:xfrm>
            <a:off x="302047" y="1119189"/>
            <a:ext cx="3693042" cy="269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Що може зробити ЗВО?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запровадити електронний журнал;</a:t>
            </a:r>
            <a:endParaRPr sz="1400" dirty="0">
              <a:solidFill>
                <a:srgbClr val="1D1C1D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автоматизувати процес складання іспиту;</a:t>
            </a:r>
            <a:endParaRPr sz="1400" dirty="0">
              <a:solidFill>
                <a:srgbClr val="1D1C1D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rgbClr val="1D1C1D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проводити анонімні опитування студентів до та після вивчення дисципліни.</a:t>
            </a:r>
            <a:endParaRPr sz="1400" dirty="0">
              <a:solidFill>
                <a:srgbClr val="1D1C1D"/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1D1C1D"/>
              </a:solidFill>
              <a:highlight>
                <a:srgbClr val="FFFFFF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74" name="Google Shape;274;p35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/>
        </p:nvSpPr>
        <p:spPr>
          <a:xfrm>
            <a:off x="1009950" y="944788"/>
            <a:ext cx="71358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Антикорупційний уповноважений інтегрує та впроваджує інструменти запобігання корупції в усі процеси ЗВО, як це визначають національні та міжнародні антикорупційні стандарти.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3829" y="1111554"/>
            <a:ext cx="4762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26212" y="909416"/>
            <a:ext cx="396349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601985" y="231688"/>
            <a:ext cx="7989055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Антикорупційний уповноважений в ЗВО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1009949" y="1660475"/>
            <a:ext cx="7135800" cy="288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Завдання уповноваженого:</a:t>
            </a:r>
            <a:endParaRPr lang="uk" sz="8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" sz="8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just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Оцінка корупційних ризиків та розробка заходів їх 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мінімізації;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Проведення внутрішніх перевірок повідомлень викривачів та захист викривачів 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корупції;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Консультаційно-методична допомога щодо дотримання антикорупційного законодавства (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навчання / роз'яснення);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Виявлення, запобігання та врегулювання конфлікту 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інтересів;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Візування / антикорупційна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експертиза проєктів актів (наказів/розпоряджень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);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Здійснення контролю та координації підвідомчих юридичних 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осіб;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288000" lvl="0" indent="-304800" algn="l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Інформування керівника університету, НАЗК або інших спеціально уповноважених суб'єктів</a:t>
            </a:r>
            <a:b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сфері протидії корупції про факти порушення антикорупційного 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законодавства.</a:t>
            </a:r>
            <a:endParaRPr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/>
        </p:nvSpPr>
        <p:spPr>
          <a:xfrm>
            <a:off x="5564372" y="971338"/>
            <a:ext cx="3402418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 algn="just" rtl="0">
              <a:spcBef>
                <a:spcPts val="0"/>
              </a:spcBef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Дуже 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ефективною є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синергія студентства з уповноваженим.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indent="0" algn="just" rtl="0">
              <a:spcBef>
                <a:spcPts val="0"/>
              </a:spcBef>
              <a:buNone/>
            </a:pPr>
            <a:r>
              <a:rPr lang="uk" sz="1200" b="1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Роль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студента може проявлятись у таких напрямках: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algn="just" rtl="0">
              <a:spcBef>
                <a:spcPts val="0"/>
              </a:spcBef>
              <a:buClr>
                <a:srgbClr val="B9D6D5"/>
              </a:buClr>
              <a:buSzPts val="1400"/>
            </a:pPr>
            <a:r>
              <a:rPr lang="uk" sz="1200" dirty="0" smtClean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Студенти </a:t>
            </a:r>
            <a:r>
              <a:rPr lang="uk" sz="1200" dirty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можуть виявляти та запобігати корупції у своєму ЗВО. </a:t>
            </a:r>
            <a:endParaRPr sz="1200" dirty="0">
              <a:solidFill>
                <a:srgbClr val="FF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algn="just" rtl="0">
              <a:spcBef>
                <a:spcPts val="0"/>
              </a:spcBef>
              <a:buClr>
                <a:srgbClr val="B9D6D5"/>
              </a:buClr>
              <a:buSzPts val="1400"/>
            </a:pP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У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співпраці зі студентами можна розробляти антикорупційні політики 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ЗВО;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algn="just" rtl="0">
              <a:spcBef>
                <a:spcPts val="0"/>
              </a:spcBef>
              <a:buClr>
                <a:srgbClr val="B9D6D5"/>
              </a:buClr>
              <a:buSzPts val="1400"/>
            </a:pP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- Студенти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можуть повідомляти про корупційні правопорушення та правопорушення пов'язані з корупцією у 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ЗВО;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algn="just" rtl="0">
              <a:spcBef>
                <a:spcPts val="0"/>
              </a:spcBef>
              <a:buClr>
                <a:srgbClr val="B9D6D5"/>
              </a:buClr>
              <a:buSzPts val="1400"/>
            </a:pP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Студенти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можуть поширювати принципи доброчесності серед інших студентів.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99" name="Google Shape;299;p38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1218703" y="256476"/>
            <a:ext cx="7186938" cy="751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Комунікація студентів</a:t>
            </a:r>
            <a:br>
              <a:rPr lang="uk" sz="1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1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 уповноваженим</a:t>
            </a:r>
            <a:endParaRPr sz="18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447" t="-526" r="7534" b="526"/>
          <a:stretch/>
        </p:blipFill>
        <p:spPr>
          <a:xfrm>
            <a:off x="184298" y="1008038"/>
            <a:ext cx="5217042" cy="2696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580322" y="237953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</a:t>
            </a: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26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США</a:t>
            </a:r>
            <a:endParaRPr sz="26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4518651" y="817438"/>
            <a:ext cx="4377256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2009 році два студенти Університету Вандербільта запустили сайт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Прозорість правничих шкіл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який акумулює детальні дані про працевлаштування випускників та результати вступної кампанії. </a:t>
            </a:r>
            <a:endParaRPr lang="uk" sz="1200" dirty="0" smtClean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"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 algn="just"/>
            <a:r>
              <a:rPr lang="uk-UA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Сайт публікує </a:t>
            </a:r>
            <a:r>
              <a:rPr lang="uk-UA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невідредаговані дані, показуючи, скільки випускників отримали повноцінну роботу з вимогою допуску до адвокатури (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bar passage-required).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Сайт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використовує дані зі звітів правничих шкіл для American Bar Association,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</a:t>
            </a:r>
            <a:r>
              <a:rPr lang="uk" sz="12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речі, ABA - одна з небагатьох акредитаційних організацій, що вимагає досить детальну звітність щодо показника працевлаштування задля акредитації.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17" name="Google Shape;317;p40"/>
          <p:cNvSpPr/>
          <p:nvPr/>
        </p:nvSpPr>
        <p:spPr>
          <a:xfrm rot="5400000">
            <a:off x="1515903" y="574376"/>
            <a:ext cx="1843500" cy="3342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40"/>
          <p:cNvPicPr preferRelativeResize="0"/>
          <p:nvPr/>
        </p:nvPicPr>
        <p:blipFill rotWithShape="1">
          <a:blip r:embed="rId3">
            <a:alphaModFix/>
          </a:blip>
          <a:srcRect l="2020" t="-3230" r="-2020" b="3229"/>
          <a:stretch/>
        </p:blipFill>
        <p:spPr>
          <a:xfrm>
            <a:off x="647700" y="1077753"/>
            <a:ext cx="3359700" cy="192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>
            <a:spLocks noGrp="1"/>
          </p:cNvSpPr>
          <p:nvPr>
            <p:ph type="title"/>
          </p:nvPr>
        </p:nvSpPr>
        <p:spPr>
          <a:xfrm>
            <a:off x="881906" y="233850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 </a:t>
            </a:r>
            <a:r>
              <a:rPr lang="uk" sz="26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Румунія</a:t>
            </a:r>
            <a:endParaRPr sz="26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37" name="Google Shape;337;p42"/>
          <p:cNvSpPr txBox="1"/>
          <p:nvPr/>
        </p:nvSpPr>
        <p:spPr>
          <a:xfrm>
            <a:off x="4274819" y="1019023"/>
            <a:ext cx="3991447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Румунії група активістів розпочала кампанію проти корупції під час поселення у гуртожитки.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Вони запустили спеціальний сайт та гарячу лінію для збору повідомлень про випадки хабарництва в університетах. Зібрана інформація передавалась до адміністрації університетів, паралельно активісти забезпечували належне висвітлення кампанії в медіа. Реакція місцевих університетів не забарилась.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Найбільш прогресивні почали публікувати на сайті списки мешканців гуртожитків та тих, хто чекає в черзі на поселення, з відповідними балами за успішність, а також соціальні пільги, які були визначальними під час отримання місця в гуртожитку. У 2009 році 15 студентських організацій почали поширювати цей досвід по всій країні.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38" name="Google Shape;338;p42"/>
          <p:cNvSpPr/>
          <p:nvPr/>
        </p:nvSpPr>
        <p:spPr>
          <a:xfrm rot="-5400000">
            <a:off x="1545595" y="750700"/>
            <a:ext cx="1831800" cy="277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42"/>
          <p:cNvPicPr preferRelativeResize="0"/>
          <p:nvPr/>
        </p:nvPicPr>
        <p:blipFill rotWithShape="1">
          <a:blip r:embed="rId3">
            <a:alphaModFix/>
          </a:blip>
          <a:srcRect t="4620" b="-4619"/>
          <a:stretch/>
        </p:blipFill>
        <p:spPr>
          <a:xfrm>
            <a:off x="981746" y="1152483"/>
            <a:ext cx="2740974" cy="18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/>
          <p:nvPr/>
        </p:nvSpPr>
        <p:spPr>
          <a:xfrm rot="-5400000">
            <a:off x="1657365" y="763079"/>
            <a:ext cx="1846200" cy="2843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14" y="1149144"/>
            <a:ext cx="2893851" cy="173631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 txBox="1">
            <a:spLocks noGrp="1"/>
          </p:cNvSpPr>
          <p:nvPr>
            <p:ph type="title"/>
          </p:nvPr>
        </p:nvSpPr>
        <p:spPr>
          <a:xfrm>
            <a:off x="880791" y="207128"/>
            <a:ext cx="4292571" cy="692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</a:t>
            </a: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26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Польща</a:t>
            </a:r>
            <a:endParaRPr sz="26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4572000" y="1003497"/>
            <a:ext cx="3702572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Довгий час інформація про проведення конкурсів на заміщення вакантних посад у польських університетах залишалась закритою, що ускладнювало забезпечення якісного відбору викладацького складу та відкривало шлях для зловживань.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 2013 року після змін до законодавства університети зобов'язані публікувати інформацію про вакансії менеджерів та викладачів на своїх сайтах, сайті міністра вищої освіти та науки, а також на порталі Єврокомісії Euraxess, який присвячений мобільності науковців.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Нововведення допомогли збільшити доступ до інформації про вакансії та покращити умови для мобільності викладачів.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49" name="Google Shape;3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12739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442"/>
              </p:ext>
            </p:extLst>
          </p:nvPr>
        </p:nvGraphicFramePr>
        <p:xfrm>
          <a:off x="572135" y="2799117"/>
          <a:ext cx="3092722" cy="218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6415686" imgH="4533492" progId="Acrobat.Document.DC">
                  <p:embed/>
                </p:oleObj>
              </mc:Choice>
              <mc:Fallback>
                <p:oleObj name="Acrobat Document" r:id="rId3" imgW="6415686" imgH="453349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135" y="2799117"/>
                        <a:ext cx="3092722" cy="2185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286825"/>
              </p:ext>
            </p:extLst>
          </p:nvPr>
        </p:nvGraphicFramePr>
        <p:xfrm>
          <a:off x="4136028" y="2799118"/>
          <a:ext cx="3085468" cy="218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6415686" imgH="4533492" progId="Acrobat.Document.DC">
                  <p:embed/>
                </p:oleObj>
              </mc:Choice>
              <mc:Fallback>
                <p:oleObj name="Acrobat Document" r:id="rId5" imgW="6415686" imgH="453349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6028" y="2799118"/>
                        <a:ext cx="3085468" cy="2180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7426" t="14999" r="8309" b="6813"/>
          <a:stretch/>
        </p:blipFill>
        <p:spPr>
          <a:xfrm>
            <a:off x="290286" y="121888"/>
            <a:ext cx="5225144" cy="25997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72097" y="384112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https://study.nazk.gov.ua/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83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871328" y="212158"/>
            <a:ext cx="6257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Історії успіху:</a:t>
            </a:r>
            <a:r>
              <a:rPr lang="uk" sz="3000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uk" sz="3000" b="1" dirty="0">
                <a:highlight>
                  <a:srgbClr val="B9D6D5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Німеччина</a:t>
            </a:r>
            <a:endParaRPr sz="3000" b="1" dirty="0">
              <a:highlight>
                <a:srgbClr val="B9D6D5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356" name="Google Shape;3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2739"/>
            <a:ext cx="9144000" cy="70008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4"/>
          <p:cNvSpPr txBox="1"/>
          <p:nvPr/>
        </p:nvSpPr>
        <p:spPr>
          <a:xfrm>
            <a:off x="4572000" y="1186063"/>
            <a:ext cx="3758475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Після того, як у дисертації німецького міністра оборони Карла-Теодора Гуттенберга був виявлений плагіат, німецькі активісти запустили проект VroniPlag, який протягом кількох років виявив факти неналежного цитування у дисертаціях понад 140 відомих політиків, акторів та громадських діячів.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більшості випадків плагіатори були позбавленні ступеня через суд, але в деяких випадках університети не погодились із висновками VroniPlag.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58" name="Google Shape;358;p44"/>
          <p:cNvSpPr/>
          <p:nvPr/>
        </p:nvSpPr>
        <p:spPr>
          <a:xfrm rot="-5400000">
            <a:off x="1599825" y="945592"/>
            <a:ext cx="1916100" cy="2895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477" y="1285042"/>
            <a:ext cx="2893851" cy="192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/>
        </p:nvSpPr>
        <p:spPr>
          <a:xfrm>
            <a:off x="1546976" y="60409"/>
            <a:ext cx="6470379" cy="77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Пропонуємо переглянути відео:</a:t>
            </a:r>
            <a:endParaRPr dirty="0"/>
          </a:p>
        </p:txBody>
      </p:sp>
      <p:pic>
        <p:nvPicPr>
          <p:cNvPr id="367" name="Google Shape;367;p45"/>
          <p:cNvPicPr preferRelativeResize="0"/>
          <p:nvPr/>
        </p:nvPicPr>
        <p:blipFill rotWithShape="1">
          <a:blip r:embed="rId3">
            <a:alphaModFix/>
          </a:blip>
          <a:srcRect r="3565" b="4260"/>
          <a:stretch/>
        </p:blipFill>
        <p:spPr>
          <a:xfrm>
            <a:off x="2827153" y="1023806"/>
            <a:ext cx="3063107" cy="27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5"/>
          <p:cNvSpPr txBox="1"/>
          <p:nvPr/>
        </p:nvSpPr>
        <p:spPr>
          <a:xfrm>
            <a:off x="1209450" y="3736880"/>
            <a:ext cx="6725100" cy="62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u="sng" dirty="0">
                <a:solidFill>
                  <a:schemeClr val="accent5"/>
                </a:solidFill>
                <a:highlight>
                  <a:schemeClr val="lt1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Антикорупція у вишах: розпізнай, реагуй, впливай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104709" y="1900747"/>
            <a:ext cx="3111796" cy="799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Дякую за увагу!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73313" y="2305288"/>
            <a:ext cx="2496457" cy="1345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Джефф </a:t>
            </a:r>
            <a:r>
              <a:rPr lang="uk" sz="14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Безос – </a:t>
            </a:r>
            <a:r>
              <a:rPr lang="uk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засновник </a:t>
            </a:r>
            <a:r>
              <a:rPr lang="uk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Амазону, один з найбагатших людей в </a:t>
            </a:r>
            <a:r>
              <a:rPr lang="uk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світі.</a:t>
            </a:r>
            <a:br>
              <a:rPr lang="uk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У </a:t>
            </a:r>
            <a:r>
              <a:rPr lang="uk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2011 році виступав перед </a:t>
            </a:r>
            <a:r>
              <a:rPr lang="uk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випускниками Прінстонського </a:t>
            </a:r>
            <a:r>
              <a:rPr lang="uk" sz="14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університету, де зачепив тему </a:t>
            </a:r>
            <a:r>
              <a:rPr lang="uk" sz="14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доброчесності. </a:t>
            </a:r>
            <a:endParaRPr sz="14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648664" y="171649"/>
            <a:ext cx="5126444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Важливість доброчесності</a:t>
            </a:r>
            <a:endParaRPr sz="26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320321" y="710962"/>
            <a:ext cx="4915653" cy="220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«Одного разу ти зрозумієш, що бути добрим важче, ніж розумним»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2921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«Кмітливість – це дар. Доброта – це вибір. 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Дари – це 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легко. Зрештою, вони вам даються. Вибір може бути важким. Ви можете спокусити себе своїми дарами, якщо не будете обережні. І якщо ви це зробите, це, ймовірно, зашкодить вашому вибору</a:t>
            </a:r>
            <a:r>
              <a:rPr lang="uk" sz="14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.»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3462" r="40508"/>
          <a:stretch/>
        </p:blipFill>
        <p:spPr>
          <a:xfrm>
            <a:off x="633858" y="126217"/>
            <a:ext cx="1935600" cy="1881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70028" y="3158987"/>
            <a:ext cx="5972162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Обговорення доброчесності зі студентами допомагає їм зрозуміти, що доброчесність - це цілісна якість, яка впливає на всі аспекти життя. Це заохочує їх до засвоєння етичних принципів, які керують їхніми рішеннями та діями, роблячи їх краще підготовленими до викликів майбутнього, як у професійному, так і в особистому плані. Говорити про доброчесність зі студентами важливо з кількох причин: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315029"/>
            <a:ext cx="8640726" cy="440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Це </a:t>
            </a:r>
            <a:r>
              <a:rPr lang="uk-UA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формує їхній фундамент для професійного життя</a:t>
            </a:r>
            <a:r>
              <a:rPr lang="uk-UA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Студенти університетів перебувають на вирішальному етапі свого розвитку, готуючись до професійного та особистого життя за межами академічного середовища. Прищеплення цінності доброчесності готує їх до того, щоб орієнтуватися в складнощах реального світу, де етичні дилеми та виклики їхнім принципам є більш поширеними.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Це </a:t>
            </a:r>
            <a:r>
              <a:rPr lang="uk-UA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розвиває довіру</a:t>
            </a:r>
            <a:r>
              <a:rPr lang="uk-U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Доброчесність має фундаментальне значення для побудови довіри у відносинах - особистих, професійних чи академічних. Студенти, які розуміють і практикують доброчесність, мають більше шансів побудувати міцні, довірливі стосунки з однолітками, викладачами та майбутніми колегами.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Це </a:t>
            </a:r>
            <a:r>
              <a:rPr lang="uk-UA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допомагає розвивати лідерство</a:t>
            </a:r>
            <a:r>
              <a:rPr lang="uk-U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Доброчесність є ключовою характеристикою хорошого лідерства. Навчання студентів важливості доброчесності готує їх до того, щоб вони стали етичними лідерами на своїх майбутніх робочих місцях і в громадах.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Це </a:t>
            </a:r>
            <a:r>
              <a:rPr lang="uk-UA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формує соціальну відповідальність</a:t>
            </a:r>
            <a:r>
              <a:rPr lang="uk-U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Розуміння і практика доброчесності може спонукати студентів замислитися над ширшим впливом їхніх дій на суспільство. Це виховує почуття відповідальності перед громадою та навколишнім середовищем.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Це </a:t>
            </a:r>
            <a:r>
              <a:rPr lang="uk-UA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сприяє особистому задоволенню та зростанню</a:t>
            </a:r>
            <a:r>
              <a:rPr lang="uk-U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Доброчесне життя приносить особисте задоволення, самоповагу та відчуття реалізації. Воно допомагає студентам розвинути чіткий моральний компас, який спрямовує їх через життєві </a:t>
            </a:r>
            <a:r>
              <a:rPr lang="uk-UA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виклики.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8233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675" y="1128850"/>
            <a:ext cx="6108125" cy="34553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44525" y="220600"/>
            <a:ext cx="67481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Поняття доброчесності в ЗВО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494275" y="4135250"/>
            <a:ext cx="215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Доброчесність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вищий освіті</a:t>
            </a:r>
            <a:endParaRPr sz="1200" dirty="0"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000" y="40545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063256" y="961194"/>
            <a:ext cx="7376147" cy="362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Доброчесність у вищій </a:t>
            </a:r>
            <a:r>
              <a:rPr lang="uk" sz="1400" dirty="0" smtClean="0"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освіті </a:t>
            </a:r>
            <a:r>
              <a:rPr lang="uk" sz="1400" dirty="0" smtClean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</a:t>
            </a:r>
            <a:r>
              <a:rPr lang="uk" sz="14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частина загальної доброчесності, яка полягає у 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цілісному розвитку студентів та вихованні доброчесності, яка потім вийде за межі університетського життя і буде проявлятися у формі особистої та соціальної відповідальності впродовж життя.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Цінності доброчесності у </a:t>
            </a:r>
            <a:r>
              <a:rPr lang="uk" sz="14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вищій </a:t>
            </a: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освіті</a:t>
            </a:r>
            <a:b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 невичерпними та різноманітними, але можна виділити такі: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свідомо діяти правильно та чесно,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мати свободу для вираження думки та поважати думки інших,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бути відповідальним за свої дії стосовно себе та інших учасників академічного процесу,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бути компетентним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покращувати свої знання.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425302" y="1192463"/>
            <a:ext cx="3790500" cy="219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rgbClr val="FF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ЗВО мають бути забезпечені: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238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академічна 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свобода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;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інституційна 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автономія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;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-UA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оціальна відповідальність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;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Times New Roman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рівний доступ до освіти та підзвітність.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536558" y="1192463"/>
            <a:ext cx="4437321" cy="25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Студенти можуть залучатися до: 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створення кодексу 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цінностей;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комунікація про 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цінності;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взяття на 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себе відповідальності </a:t>
            </a: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 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ці цінності;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-UA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розорість;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3600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-UA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</a:t>
            </a:r>
            <a:r>
              <a:rPr lang="uk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оніторинг.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913102" y="294472"/>
            <a:ext cx="7018652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Забезпечення доброчесності в </a:t>
            </a:r>
            <a:r>
              <a:rPr lang="uk" sz="30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ЗВО</a:t>
            </a:r>
            <a:r>
              <a:rPr lang="uk" sz="3000" b="1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 </a:t>
            </a:r>
            <a:endParaRPr sz="3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728329" y="950487"/>
            <a:ext cx="7925275" cy="292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прагнення 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 пошуку істини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відповідальність 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 обмін знаннями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свобода 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думки і вираження поглядів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ретельно 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аналізувати докази та аргументацію для досягнення висновку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готовність 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вислуховувати альтернативні точки зору та оцінювати їх по суті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Helvetica Neue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враховувати 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те, як ваші власні аргументи будуть срийнять іншими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600" dirty="0" smtClean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зобов'язання 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розглядати етичні наслідки різних висновків або практик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sz="16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61933" y="381958"/>
            <a:ext cx="7658066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Фундаментальні </a:t>
            </a: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цінності вищої освіти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724929" y="878775"/>
            <a:ext cx="7429719" cy="301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Вища освіта відіграє життєву важливу роль у формуванні громадян, даючи не тільки академічні знання, а й </a:t>
            </a:r>
            <a:r>
              <a:rPr lang="uk" sz="1600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важливі життєві навички та якості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600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Розвиток особистої та соціальної відповідальності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має бути одним з ключових результатів вищої освіти.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Вища освіта створює сприятливий грунт для </a:t>
            </a:r>
            <a:r>
              <a:rPr lang="uk" sz="1600" dirty="0">
                <a:solidFill>
                  <a:schemeClr val="dk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просування етичних і моральних цінностей</a:t>
            </a:r>
            <a:r>
              <a:rPr lang="uk" sz="16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які в кінцевому підсумку будуть аналогічно застосовуватися студентами і професійному житті.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077432" y="232475"/>
            <a:ext cx="7240249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Роль ЗВО в розвитку доброчесності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</TotalTime>
  <Words>2184</Words>
  <Application>Microsoft Office PowerPoint</Application>
  <PresentationFormat>Экран (16:9)</PresentationFormat>
  <Paragraphs>196</Paragraphs>
  <Slides>32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Roboto</vt:lpstr>
      <vt:lpstr>Century Gothic</vt:lpstr>
      <vt:lpstr>Wingdings 3</vt:lpstr>
      <vt:lpstr>Helvetica Neue</vt:lpstr>
      <vt:lpstr>Arial</vt:lpstr>
      <vt:lpstr>Wingdings</vt:lpstr>
      <vt:lpstr>Calibri</vt:lpstr>
      <vt:lpstr>Times New Roman</vt:lpstr>
      <vt:lpstr>Легкий дым</vt:lpstr>
      <vt:lpstr>Adobe Acrobat Document</vt:lpstr>
      <vt:lpstr>Доброчесність у вищий освіті:  її суть та роль ЗВО в її розвитку</vt:lpstr>
      <vt:lpstr>Презентация PowerPoint</vt:lpstr>
      <vt:lpstr>Презентация PowerPoint</vt:lpstr>
      <vt:lpstr>Джефф Безос – засновник Амазону, один з найбагатших людей в світі. У 2011 році виступав перед випускниками Прінстонського університету, де зачепив тему доброчесності. </vt:lpstr>
      <vt:lpstr>Презентация PowerPoint</vt:lpstr>
      <vt:lpstr>Поняття доброчесності в ЗВО</vt:lpstr>
      <vt:lpstr>Презентация PowerPoint</vt:lpstr>
      <vt:lpstr>Презентация PowerPoint</vt:lpstr>
      <vt:lpstr>Презентация PowerPoint</vt:lpstr>
      <vt:lpstr>Перетворення вищої освіти на доброчесне та безпечне середовище</vt:lpstr>
      <vt:lpstr>Перетворення вищої освіти на доброчесне та безпечне середовище   </vt:lpstr>
      <vt:lpstr>Просування цінностей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Форми, джерела, наслідки та запобігання корупційних ризиків </vt:lpstr>
      <vt:lpstr>Корупційний ризик та його форми</vt:lpstr>
      <vt:lpstr>Презентация PowerPoint</vt:lpstr>
      <vt:lpstr>Джерела корупції у вищий освіті</vt:lpstr>
      <vt:lpstr>Наслідки корупції у вищий освіті</vt:lpstr>
      <vt:lpstr>Мінімізація  корупційних ризиків</vt:lpstr>
      <vt:lpstr>Що можна зробити?</vt:lpstr>
      <vt:lpstr>Антикорупційний уповноважений в ЗВО</vt:lpstr>
      <vt:lpstr>Комунікація студентів з уповноваженим</vt:lpstr>
      <vt:lpstr>Історії успіху: США</vt:lpstr>
      <vt:lpstr>Історії успіху: Румунія</vt:lpstr>
      <vt:lpstr>Історії успіху: Польща</vt:lpstr>
      <vt:lpstr>Історії успіху: Німеччина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11</dc:title>
  <cp:lastModifiedBy>Administrator</cp:lastModifiedBy>
  <cp:revision>32</cp:revision>
  <dcterms:modified xsi:type="dcterms:W3CDTF">2026-05-28T12:37:10Z</dcterms:modified>
</cp:coreProperties>
</file>