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3" r:id="rId11"/>
    <p:sldId id="271" r:id="rId12"/>
    <p:sldId id="272" r:id="rId13"/>
    <p:sldId id="273" r:id="rId14"/>
    <p:sldId id="274" r:id="rId15"/>
    <p:sldId id="264" r:id="rId16"/>
    <p:sldId id="265" r:id="rId17"/>
    <p:sldId id="275" r:id="rId18"/>
    <p:sldId id="267" r:id="rId19"/>
    <p:sldId id="266" r:id="rId20"/>
    <p:sldId id="268" r:id="rId21"/>
  </p:sldIdLst>
  <p:sldSz cx="12192000" cy="6858000"/>
  <p:notesSz cx="6858000" cy="9144000"/>
  <p:embeddedFontLst>
    <p:embeddedFont>
      <p:font typeface="Plus Jakarta Sans" panose="020B0604020202020204" charset="0"/>
      <p:regular r:id="rId23"/>
      <p:bold r:id="rId24"/>
      <p:italic r:id="rId25"/>
      <p:boldItalic r:id="rId26"/>
    </p:embeddedFont>
    <p:embeddedFont>
      <p:font typeface="Playfair Display SemiBold" panose="020B0604020202020204" charset="-52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Plus Jakarta Sans SemiBold" panose="020B0604020202020204" charset="0"/>
      <p:regular r:id="rId35"/>
      <p:bold r:id="rId36"/>
      <p:italic r:id="rId37"/>
      <p:boldItalic r:id="rId38"/>
    </p:embeddedFont>
    <p:embeddedFont>
      <p:font typeface="Playfair Display" panose="020B0604020202020204" charset="-52"/>
      <p:regular r:id="rId39"/>
      <p:bold r:id="rId40"/>
      <p:italic r:id="rId41"/>
      <p:boldItalic r:id="rId42"/>
    </p:embeddedFont>
    <p:embeddedFont>
      <p:font typeface="Arial Black" panose="020B0A04020102020204" pitchFamily="34" charset="0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66D4A4-F5F9-41CF-B935-712075D50A9D}">
  <a:tblStyle styleId="{4366D4A4-F5F9-41CF-B935-712075D50A9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97" autoAdjust="0"/>
  </p:normalViewPr>
  <p:slideViewPr>
    <p:cSldViewPr snapToGrid="0">
      <p:cViewPr varScale="1">
        <p:scale>
          <a:sx n="60" d="100"/>
          <a:sy n="60" d="100"/>
        </p:scale>
        <p:origin x="8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 smtClean="0"/>
              <a:t>Вітаю</a:t>
            </a:r>
            <a:r>
              <a:rPr lang="ru-RU" dirty="0" smtClean="0"/>
              <a:t> </a:t>
            </a:r>
            <a:r>
              <a:rPr lang="ru-RU" dirty="0" err="1" smtClean="0"/>
              <a:t>вельмишановних</a:t>
            </a:r>
            <a:r>
              <a:rPr lang="ru-RU" dirty="0" smtClean="0"/>
              <a:t> </a:t>
            </a:r>
            <a:r>
              <a:rPr lang="ru-RU" dirty="0" err="1" smtClean="0"/>
              <a:t>колег</a:t>
            </a:r>
            <a:r>
              <a:rPr lang="ru-RU" dirty="0" smtClean="0"/>
              <a:t> на </a:t>
            </a:r>
            <a:r>
              <a:rPr lang="ru-RU" dirty="0" err="1" smtClean="0"/>
              <a:t>нашому</a:t>
            </a:r>
            <a:r>
              <a:rPr lang="ru-RU" dirty="0" smtClean="0"/>
              <a:t> методичному </a:t>
            </a:r>
            <a:r>
              <a:rPr lang="ru-RU" dirty="0" err="1" smtClean="0"/>
              <a:t>семінарі</a:t>
            </a:r>
            <a:r>
              <a:rPr lang="ru-RU" dirty="0" smtClean="0"/>
              <a:t>. </a:t>
            </a:r>
            <a:r>
              <a:rPr lang="ru-RU" dirty="0" err="1" smtClean="0"/>
              <a:t>Сьогодні</a:t>
            </a:r>
            <a:r>
              <a:rPr lang="ru-RU" dirty="0" smtClean="0"/>
              <a:t> ми детально </a:t>
            </a:r>
            <a:r>
              <a:rPr lang="ru-RU" dirty="0" err="1" smtClean="0"/>
              <a:t>проаналізуємо</a:t>
            </a:r>
            <a:r>
              <a:rPr lang="ru-RU" dirty="0" smtClean="0"/>
              <a:t>, як </a:t>
            </a:r>
            <a:r>
              <a:rPr lang="ru-RU" dirty="0" err="1" smtClean="0"/>
              <a:t>міжнародна</a:t>
            </a:r>
            <a:r>
              <a:rPr lang="ru-RU" dirty="0" smtClean="0"/>
              <a:t> </a:t>
            </a:r>
            <a:r>
              <a:rPr lang="ru-RU" dirty="0" err="1" smtClean="0"/>
              <a:t>грантова</a:t>
            </a:r>
            <a:r>
              <a:rPr lang="ru-RU" dirty="0" smtClean="0"/>
              <a:t> </a:t>
            </a:r>
            <a:r>
              <a:rPr lang="ru-RU" dirty="0" err="1" smtClean="0"/>
              <a:t>активність</a:t>
            </a:r>
            <a:r>
              <a:rPr lang="ru-RU" dirty="0" smtClean="0"/>
              <a:t> та </a:t>
            </a:r>
            <a:r>
              <a:rPr lang="ru-RU" dirty="0" err="1" smtClean="0"/>
              <a:t>транскордонна</a:t>
            </a:r>
            <a:r>
              <a:rPr lang="ru-RU" dirty="0" smtClean="0"/>
              <a:t> </a:t>
            </a:r>
            <a:r>
              <a:rPr lang="ru-RU" dirty="0" err="1" smtClean="0"/>
              <a:t>співпраця</a:t>
            </a:r>
            <a:r>
              <a:rPr lang="ru-RU" dirty="0" smtClean="0"/>
              <a:t> </a:t>
            </a:r>
            <a:r>
              <a:rPr lang="ru-RU" dirty="0" err="1" smtClean="0"/>
              <a:t>стають</a:t>
            </a:r>
            <a:r>
              <a:rPr lang="ru-RU" dirty="0" smtClean="0"/>
              <a:t> </a:t>
            </a:r>
            <a:r>
              <a:rPr lang="ru-RU" dirty="0" err="1" smtClean="0"/>
              <a:t>реальними</a:t>
            </a:r>
            <a:r>
              <a:rPr lang="ru-RU" dirty="0" smtClean="0"/>
              <a:t> </a:t>
            </a:r>
            <a:r>
              <a:rPr lang="ru-RU" dirty="0" err="1" smtClean="0"/>
              <a:t>важелями</a:t>
            </a:r>
            <a:r>
              <a:rPr lang="ru-RU" dirty="0" smtClean="0"/>
              <a:t> </a:t>
            </a:r>
            <a:r>
              <a:rPr lang="ru-RU" dirty="0" err="1" smtClean="0"/>
              <a:t>оновлення</a:t>
            </a:r>
            <a:r>
              <a:rPr lang="ru-RU" dirty="0" smtClean="0"/>
              <a:t> </a:t>
            </a:r>
            <a:r>
              <a:rPr lang="ru-RU" dirty="0" err="1" smtClean="0"/>
              <a:t>освітніх</a:t>
            </a:r>
            <a:r>
              <a:rPr lang="ru-RU" dirty="0" smtClean="0"/>
              <a:t> </a:t>
            </a:r>
            <a:r>
              <a:rPr lang="ru-RU" dirty="0" err="1" smtClean="0"/>
              <a:t>програм</a:t>
            </a:r>
            <a:r>
              <a:rPr lang="ru-RU" dirty="0" smtClean="0"/>
              <a:t> для </a:t>
            </a:r>
            <a:r>
              <a:rPr lang="ru-RU" dirty="0" err="1" smtClean="0"/>
              <a:t>майбутніх</a:t>
            </a:r>
            <a:r>
              <a:rPr lang="ru-RU" dirty="0" smtClean="0"/>
              <a:t> </a:t>
            </a:r>
            <a:r>
              <a:rPr lang="ru-RU" dirty="0" err="1" smtClean="0"/>
              <a:t>педагогів</a:t>
            </a:r>
            <a:r>
              <a:rPr lang="ru-RU" dirty="0" smtClean="0"/>
              <a:t>. </a:t>
            </a:r>
            <a:r>
              <a:rPr lang="ru-RU" dirty="0" err="1" smtClean="0"/>
              <a:t>Працюватимемо</a:t>
            </a:r>
            <a:r>
              <a:rPr lang="ru-RU" dirty="0" smtClean="0"/>
              <a:t> в </a:t>
            </a:r>
            <a:r>
              <a:rPr lang="ru-RU" dirty="0" err="1" smtClean="0"/>
              <a:t>інтерактивному</a:t>
            </a:r>
            <a:r>
              <a:rPr lang="ru-RU" dirty="0" smtClean="0"/>
              <a:t> </a:t>
            </a:r>
            <a:r>
              <a:rPr lang="ru-RU" dirty="0" err="1" smtClean="0"/>
              <a:t>форматі</a:t>
            </a:r>
            <a:r>
              <a:rPr lang="ru-RU" dirty="0" smtClean="0"/>
              <a:t>, </a:t>
            </a:r>
            <a:r>
              <a:rPr lang="ru-RU" dirty="0" err="1" smtClean="0"/>
              <a:t>використовуючи</a:t>
            </a:r>
            <a:r>
              <a:rPr lang="ru-RU" dirty="0" smtClean="0"/>
              <a:t> метод </a:t>
            </a:r>
            <a:r>
              <a:rPr lang="ru-RU" dirty="0" err="1" smtClean="0"/>
              <a:t>кейсів</a:t>
            </a:r>
            <a:r>
              <a:rPr lang="ru-RU" dirty="0" smtClean="0"/>
              <a:t>. Наша мета - </a:t>
            </a:r>
            <a:r>
              <a:rPr lang="ru-RU" dirty="0" err="1" smtClean="0"/>
              <a:t>виробити</a:t>
            </a:r>
            <a:r>
              <a:rPr lang="ru-RU" dirty="0" smtClean="0"/>
              <a:t> </a:t>
            </a:r>
            <a:r>
              <a:rPr lang="ru-RU" dirty="0" err="1" smtClean="0"/>
              <a:t>покроковий</a:t>
            </a:r>
            <a:r>
              <a:rPr lang="ru-RU" dirty="0" smtClean="0"/>
              <a:t> алгоритм </a:t>
            </a:r>
            <a:r>
              <a:rPr lang="ru-RU" dirty="0" err="1" smtClean="0"/>
              <a:t>змін</a:t>
            </a:r>
            <a:r>
              <a:rPr lang="ru-RU" dirty="0" smtClean="0"/>
              <a:t> для наших </a:t>
            </a:r>
            <a:r>
              <a:rPr lang="ru-RU" dirty="0" err="1" smtClean="0"/>
              <a:t>освітніх</a:t>
            </a:r>
            <a:r>
              <a:rPr lang="ru-RU" dirty="0" smtClean="0"/>
              <a:t> </a:t>
            </a:r>
            <a:r>
              <a:rPr lang="ru-RU" dirty="0" err="1" smtClean="0"/>
              <a:t>програм</a:t>
            </a:r>
            <a:r>
              <a:rPr lang="ru-RU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Колеги, перед тим як перейти до практики, зафіксуємо відправну точку. Чому ми говоримо про «модернізацію змісту»? Світ змінився </a:t>
            </a:r>
            <a:r>
              <a:rPr lang="uk-UA" dirty="0" err="1" smtClean="0"/>
              <a:t>глобально</a:t>
            </a:r>
            <a:r>
              <a:rPr lang="uk-UA" dirty="0" smtClean="0"/>
              <a:t>: від вимог роботодавців до профілю самого студента. Традиційна академічна підготовка вчителя-лінгвіста часто залишається ізольованою від реальних викликів школи. Розглянемо ключові фактори впливу.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Зверніть увагу на ці два полюси: з одного боку - нові нормативні рамки Ради Європи, що ставлять у фокус медіацію та багатомовність; з іншого — технологічний шок. Наші студенти прийдуть у класи, де учні вже використовують найсучасніші версії ШІ</a:t>
            </a:r>
            <a:r>
              <a:rPr lang="en-US" dirty="0" smtClean="0"/>
              <a:t>. </a:t>
            </a:r>
            <a:r>
              <a:rPr lang="uk-UA" dirty="0" smtClean="0"/>
              <a:t>Ми не можемо вчити їх за підручниками 15-річної давнини. Зміст підготовки потребує негайного перезавантаження.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dirty="0" smtClean="0"/>
              <a:t>Учні та вчитель співпрацюють у навчальному середовищі</a:t>
            </a:r>
          </a:p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dirty="0" smtClean="0"/>
          </a:p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dirty="0" smtClean="0"/>
              <a:t>Нові програми навчання як в школі так і в університетах затвердженні МОН і впровадженні в усіх навчальних закладах України (Зміни)</a:t>
            </a:r>
            <a:endParaRPr lang="en-GB" dirty="0" smtClean="0"/>
          </a:p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/>
              <a:t>3</a:t>
            </a:r>
            <a:r>
              <a:rPr lang="en-GB" dirty="0" smtClean="0"/>
              <a:t>. </a:t>
            </a:r>
            <a:r>
              <a:rPr lang="uk-UA" dirty="0" smtClean="0"/>
              <a:t>Учні вміють ефективно спілкуватися усно та письмово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 smtClean="0"/>
              <a:t>4</a:t>
            </a:r>
            <a:r>
              <a:rPr lang="en-GB" dirty="0" smtClean="0"/>
              <a:t>. </a:t>
            </a:r>
            <a:r>
              <a:rPr lang="uk-UA" dirty="0" smtClean="0"/>
              <a:t>Учні зацікавленні навчанням</a:t>
            </a:r>
            <a:r>
              <a:rPr lang="en-GB" dirty="0" smtClean="0"/>
              <a:t>. </a:t>
            </a:r>
            <a:r>
              <a:rPr lang="uk-UA" dirty="0" smtClean="0"/>
              <a:t>Вони самі розкривають для себе, як працює англійська мова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4. </a:t>
            </a:r>
            <a:r>
              <a:rPr lang="uk-UA" dirty="0" smtClean="0"/>
              <a:t>Учні співпрацюють та спілкуються з іншими українськими учнями (англійською), а також з закордону використовуючи різні канали спілкування і соціальні мережі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5. </a:t>
            </a:r>
            <a:r>
              <a:rPr lang="uk-UA" dirty="0" smtClean="0"/>
              <a:t>Учні виявляють креативність у процесі навчання, який є цікавим та ефективним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6. </a:t>
            </a:r>
            <a:r>
              <a:rPr lang="uk-UA" dirty="0" smtClean="0"/>
              <a:t>Учні вміють критично мислити, розуміють процеси, ідеї та логічний зв’язок між ними. Вони вміють знаходити рішення проблемам, розуміючи причини та наслідки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7"/>
              <a:defRPr/>
            </a:pPr>
            <a:r>
              <a:rPr lang="uk-UA" dirty="0" smtClean="0"/>
              <a:t>Вчителі створюють умови, щоб учні критично мислили, працювали разом, використовували англійську для спілкування. Вчителі завжди питають се «Чому я вчу дітей цьому, чому я використовую ці методи, як зробити навчання більш ефективним»</a:t>
            </a:r>
          </a:p>
          <a:p>
            <a:pPr marL="232943" indent="-232943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 startAt="7"/>
              <a:defRPr/>
            </a:pPr>
            <a:r>
              <a:rPr lang="uk-UA" dirty="0" smtClean="0"/>
              <a:t>Англійська мова для життя!!!!!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C16B042-9855-469B-B658-166D12B732C9}" type="slidenum">
              <a:rPr lang="en-GB" altLang="en-US">
                <a:latin typeface="Calibri" panose="020F0502020204030204" pitchFamily="34" charset="0"/>
              </a:rPr>
              <a:pPr eaLnBrk="1" hangingPunct="1"/>
              <a:t>4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5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2292D4B-676C-42C2-9D8C-E99FC51DAC19}" type="slidenum">
              <a:rPr lang="en-GB" altLang="en-US">
                <a:latin typeface="Calibri" panose="020F0502020204030204" pitchFamily="34" charset="0"/>
              </a:rPr>
              <a:pPr eaLnBrk="1" hangingPunct="1"/>
              <a:t>5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18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Чому наш семінар також побудований на кейсах? Кейс-метод дозволяє розібрати живі помилки та успіхи інших установ. У підготовці вчителів це </a:t>
            </a:r>
            <a:r>
              <a:rPr lang="uk-UA" dirty="0" err="1" smtClean="0"/>
              <a:t>незамінно</a:t>
            </a:r>
            <a:r>
              <a:rPr lang="uk-UA" dirty="0" smtClean="0"/>
              <a:t>. Коли студент аналізує реальний випадок зриву уроку через відсутність мотивації чи </a:t>
            </a:r>
            <a:r>
              <a:rPr lang="uk-UA" dirty="0" err="1" smtClean="0"/>
              <a:t>мовний</a:t>
            </a:r>
            <a:r>
              <a:rPr lang="uk-UA" dirty="0" smtClean="0"/>
              <a:t> бар'єр і шукає вихід, він формує реальну, а не паперову компетентність.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Міжнародні </a:t>
            </a:r>
            <a:r>
              <a:rPr lang="uk-UA" dirty="0" err="1" smtClean="0"/>
              <a:t>проєкти</a:t>
            </a:r>
            <a:r>
              <a:rPr lang="uk-UA" dirty="0" smtClean="0"/>
              <a:t> — це потужне джерело фінансування та інтелектуального капіталу. Вони змушують нас виходити зі своєї зони комфорту. Спільне написання </a:t>
            </a:r>
            <a:r>
              <a:rPr lang="uk-UA" dirty="0" err="1" smtClean="0"/>
              <a:t>силабусів</a:t>
            </a:r>
            <a:r>
              <a:rPr lang="uk-UA" dirty="0" smtClean="0"/>
              <a:t> з іноземними колегами допомагає синхронізувати наші програми з глобальним академічним простором. Це інструмент швидкого прориву.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Наш семінар побудований за принципом динамічності. Ви будете </a:t>
            </a:r>
            <a:r>
              <a:rPr lang="uk-UA" dirty="0" err="1" smtClean="0"/>
              <a:t>проєктувати</a:t>
            </a:r>
            <a:r>
              <a:rPr lang="uk-UA" dirty="0" smtClean="0"/>
              <a:t> зміни для своїх освітніх програм.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Подивіться на це порівняння. Це зміна парадигми: від передачі знань (</a:t>
            </a:r>
            <a:r>
              <a:rPr lang="en-US" dirty="0" smtClean="0"/>
              <a:t>knowledge transfer) </a:t>
            </a:r>
            <a:r>
              <a:rPr lang="uk-UA" dirty="0" smtClean="0"/>
              <a:t>до розвитку дійсної спроможності діяти (</a:t>
            </a:r>
            <a:r>
              <a:rPr lang="en-US" dirty="0" smtClean="0"/>
              <a:t>capability to act). </a:t>
            </a:r>
            <a:r>
              <a:rPr lang="uk-UA" dirty="0" smtClean="0"/>
              <a:t>Модернізована програма фокусується не на тому, ЩО студент знає про мову, а на тому, ЯК він вміє моделювати освітній процес.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Настав час для ваших запитань та обміну враженнями від групової роботи. Які кроки з дорожньої карти виглядають для вашого ЗВО найскладнішими? Де ви бачите найбільші ризики і як ми можемо мінімізувати їх спільно? Дякую за плідну співпрацю!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5" name="Google Shape;2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Ця дорожня карта - орієнтир для вашої роботи в групах. Зміни не відбуваються миттєво. Нам потрібен повний академічний рік, щоб якісно пройти шлях від аудиту до запуску оновленого курсу. Кожен квартал має чіткі вимірювані показники результативності.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64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7040" y="1026160"/>
            <a:ext cx="6014720" cy="11855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993775" y="2731802"/>
            <a:ext cx="10001250" cy="208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9969"/>
              </a:lnSpc>
            </a:pPr>
            <a:r>
              <a:rPr lang="en-US" sz="330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Модернізація </a:t>
            </a:r>
            <a:r>
              <a:rPr lang="en-US" sz="330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змісту</a:t>
            </a:r>
            <a:r>
              <a:rPr lang="en-US" sz="330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30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підготовки</a:t>
            </a:r>
            <a:r>
              <a:rPr lang="en-US" sz="330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30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вчителів</a:t>
            </a:r>
            <a:r>
              <a:rPr lang="en-US" sz="330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30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іноземних</a:t>
            </a:r>
            <a:r>
              <a:rPr lang="en-US" sz="330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300" b="1" i="0" u="none" strike="noStrike" cap="none" dirty="0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мов</a:t>
            </a:r>
            <a:r>
              <a:rPr lang="uk-UA" sz="3300" b="1" i="0" u="none" strike="noStrike" cap="none" dirty="0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-RU" sz="3300" b="1" dirty="0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у </a:t>
            </a:r>
            <a:r>
              <a:rPr lang="ru-RU" sz="3300" b="1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процесі</a:t>
            </a:r>
            <a:r>
              <a:rPr lang="ru-RU" sz="3300" b="1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lang="ru-RU" sz="3300" b="1" dirty="0" smtClean="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lvl="0" algn="ctr">
              <a:lnSpc>
                <a:spcPct val="119969"/>
              </a:lnSpc>
            </a:pPr>
            <a:r>
              <a:rPr lang="ru-RU" sz="3300" b="1" dirty="0" err="1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міжнародної</a:t>
            </a:r>
            <a:r>
              <a:rPr lang="ru-RU" sz="3300" b="1" dirty="0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-RU" sz="3300" b="1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проєктної</a:t>
            </a:r>
            <a:r>
              <a:rPr lang="ru-RU" sz="3300" b="1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ru-RU" sz="3300" b="1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діяльності</a:t>
            </a:r>
            <a:endParaRPr lang="ru-RU" sz="3300" b="1" dirty="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ctr" rtl="0">
              <a:lnSpc>
                <a:spcPct val="119969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1457" y="154378"/>
            <a:ext cx="2487343" cy="22210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6" y="306734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5715000" y="2433637"/>
            <a:ext cx="7620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2235517" y="2662237"/>
            <a:ext cx="772096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Концептуальні засади та виклики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2762250" y="3414712"/>
            <a:ext cx="6667500" cy="62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Аналіз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сучасного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стану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вищої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педагогічної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освіти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об'єктивних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передумов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для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кардинального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перегляду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традиційних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навчальних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планів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52650"/>
            <a:ext cx="5334000" cy="275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152650"/>
            <a:ext cx="5334000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866775" y="2447925"/>
            <a:ext cx="4980622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Глобальні стандарти та рамки</a:t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866775" y="2847975"/>
            <a:ext cx="474345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866775" y="3009900"/>
            <a:ext cx="47434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Необхідність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адаптації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програм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вимог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CEFR Companion Volume, </a:t>
            </a:r>
            <a:r>
              <a:rPr lang="en-US" sz="1200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розвитку</a:t>
            </a:r>
            <a:r>
              <a:rPr lang="en-US" sz="1200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міжкультурної</a:t>
            </a:r>
            <a:r>
              <a:rPr lang="en-US" sz="1200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комунікативної</a:t>
            </a:r>
            <a:r>
              <a:rPr lang="en-US" sz="1200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компетентності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інтеграції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загальноєвропейських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освітніх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стандартів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866775" y="3810000"/>
            <a:ext cx="47434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Орієнтація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формування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«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м'яких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навичок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»,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критичного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мислення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здатності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безперервного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професійного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навчання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упродовж життя.</a:t>
            </a:r>
            <a:endParaRPr sz="1200" dirty="0">
              <a:solidFill>
                <a:srgbClr val="334155"/>
              </a:solidFill>
              <a:latin typeface="Plus Jakarta Sans"/>
              <a:ea typeface="Plus Jakarta Sans"/>
              <a:cs typeface="Plus Jakarta Sans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581775" y="2447925"/>
            <a:ext cx="4980622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Технологічний стрибок та цифровізація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6581775" y="2847975"/>
            <a:ext cx="4743450" cy="1905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6581775" y="3009900"/>
            <a:ext cx="47434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Стрімкий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розвиток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генеративного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штучного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інтелекту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систем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автоматичного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перекладу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інтерактивних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цифрових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освітніх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екосистем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у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школах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16" name="Google Shape;116;p15"/>
          <p:cNvSpPr txBox="1"/>
          <p:nvPr/>
        </p:nvSpPr>
        <p:spPr>
          <a:xfrm>
            <a:off x="6581775" y="3810000"/>
            <a:ext cx="47434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Вчитель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нового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покоління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має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володіти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навичками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цифрової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педагогіки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медіаграмотності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управління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віртуальними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навчальними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середовищами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17" name="Google Shape;117;p15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Передумови модернізації змісту навчання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1808162" y="179168"/>
            <a:ext cx="8423275" cy="579437"/>
          </a:xfrm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uk-UA" altLang="en-US" sz="3600" cap="none" dirty="0" smtClean="0">
                <a:latin typeface="Arial Black" panose="020B0A04020102020204" pitchFamily="34" charset="0"/>
                <a:cs typeface="British Council Sans Black" pitchFamily="34" charset="0"/>
              </a:rPr>
              <a:t>НАВЧАННЯ/ВИКЛАДАННЯ 2020</a:t>
            </a:r>
            <a:endParaRPr lang="en-GB" altLang="en-US" sz="3600" cap="none" dirty="0" smtClean="0">
              <a:latin typeface="Arial Black" panose="020B0A04020102020204" pitchFamily="34" charset="0"/>
              <a:cs typeface="British Council Sans Black" pitchFamily="34" charset="0"/>
            </a:endParaRPr>
          </a:p>
        </p:txBody>
      </p:sp>
      <p:sp>
        <p:nvSpPr>
          <p:cNvPr id="7171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mtClean="0">
                <a:solidFill>
                  <a:srgbClr val="046A38"/>
                </a:solidFill>
                <a:cs typeface="Arial" panose="020B0604020202020204" pitchFamily="34" charset="0"/>
              </a:rPr>
              <a:t>www.britishcouncil.org</a:t>
            </a:r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fld id="{2A9DB0C4-79DA-45BF-8E6B-DDF670AC394E}" type="slidenum">
              <a:rPr lang="en-GB" altLang="en-US">
                <a:solidFill>
                  <a:srgbClr val="046A38"/>
                </a:solidFill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t>4</a:t>
            </a:fld>
            <a:endParaRPr lang="en-GB" altLang="en-US">
              <a:solidFill>
                <a:srgbClr val="046A38"/>
              </a:solidFill>
              <a:cs typeface="Arial" panose="020B0604020202020204" pitchFamily="34" charset="0"/>
            </a:endParaRPr>
          </a:p>
        </p:txBody>
      </p:sp>
      <p:pic>
        <p:nvPicPr>
          <p:cNvPr id="2062" name="Picture 14" descr="http://shamelseabrook.myefolio.com/Uploads/Writing-and-Speaking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488" y="1439355"/>
            <a:ext cx="22098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 descr="http://1.bp.blogspot.com/-ENRUCpgxiAk/Vo8kcBV7NiI/AAAAAAABR-w/rOE9mJyW3r0/s1600/social%2Bmedia%2Bicons%2Bglob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3900774"/>
            <a:ext cx="20701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 descr="https://blog.edmodo.com/wp-content/uploads/2014/10/Teacher-kids-273x268-v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7" y="722887"/>
            <a:ext cx="2173287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94306" y="722887"/>
            <a:ext cx="77851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800" b="1" dirty="0">
                <a:latin typeface="+mj-lt"/>
                <a:cs typeface="+mn-cs"/>
              </a:rPr>
              <a:t>Англійська мова не для школи - для життя</a:t>
            </a:r>
            <a:endParaRPr lang="en-GB" sz="2800" b="1" dirty="0">
              <a:latin typeface="+mj-lt"/>
              <a:cs typeface="+mn-cs"/>
            </a:endParaRPr>
          </a:p>
        </p:txBody>
      </p:sp>
      <p:pic>
        <p:nvPicPr>
          <p:cNvPr id="19" name="Picture 8" descr="http://www.kidskademy.org/assets/Fotolia-52990750-X-c-r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57613" y="2712024"/>
            <a:ext cx="3956050" cy="2968625"/>
          </a:xfrm>
        </p:spPr>
      </p:pic>
      <p:pic>
        <p:nvPicPr>
          <p:cNvPr id="20" name="Picture 22" descr="http://previews.123rf.com/images/lenm/lenm1011/lenm101100017/8129516-A-Small-Group-of-Kids-Studying-Leaves-Through-Magnifying-Glasses-Stock-Phot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045" y="1908749"/>
            <a:ext cx="2481263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http://www.how-to-study.com/study-skills-images/critical-thinki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572" y="3625089"/>
            <a:ext cx="110807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 descr="http://maine121.org/wp-content/uploads/2013/03/our-team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97" y="1734630"/>
            <a:ext cx="23907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 descr="http://in4bi.com/wp-content/uploads/2015/03/green_check_mark_-_approve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912" y="1298861"/>
            <a:ext cx="130105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69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mtClean="0">
                <a:solidFill>
                  <a:srgbClr val="046A38"/>
                </a:solidFill>
                <a:cs typeface="Arial" panose="020B0604020202020204" pitchFamily="34" charset="0"/>
              </a:rPr>
              <a:t>www.britishcouncil.org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fld id="{2AD6D285-11C1-47B5-9C48-C4960140ABD6}" type="slidenum">
              <a:rPr lang="en-GB" altLang="en-US">
                <a:solidFill>
                  <a:srgbClr val="046A38"/>
                </a:solidFill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Aft>
                  <a:spcPct val="0"/>
                </a:spcAft>
                <a:buFontTx/>
                <a:buNone/>
              </a:pPr>
              <a:t>5</a:t>
            </a:fld>
            <a:endParaRPr lang="en-GB" altLang="en-US">
              <a:solidFill>
                <a:srgbClr val="046A38"/>
              </a:solidFill>
              <a:cs typeface="Arial" panose="020B0604020202020204" pitchFamily="34" charset="0"/>
            </a:endParaRPr>
          </a:p>
        </p:txBody>
      </p:sp>
      <p:pic>
        <p:nvPicPr>
          <p:cNvPr id="2050" name="Picture 2" descr="https://pbs.twimg.com/profile_images/1390597359/icon-col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10" y="-48860"/>
            <a:ext cx="5602938" cy="568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://school2100.com/upload/medialibrary/420/42038d0c399185b79839439ffb14dcf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879" y="766366"/>
            <a:ext cx="34194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reptowo.edu.pl/userfiles/image/wycieczki/wycieczka_szkol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94" y="4066767"/>
            <a:ext cx="1684338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75832" y="5337969"/>
            <a:ext cx="4062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uk-UA" alt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Ретранслятор інформації</a:t>
            </a:r>
            <a:endParaRPr lang="en-GB" altLang="en-US" sz="2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856478" y="3807619"/>
            <a:ext cx="34660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1pPr>
            <a:lvl2pPr marL="742950" indent="-28575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2pPr>
            <a:lvl3pPr marL="11430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3pPr>
            <a:lvl4pPr marL="16002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4pPr>
            <a:lvl5pPr marL="2057400" indent="-228600" eaLnBrk="0" hangingPunct="0">
              <a:lnSpc>
                <a:spcPts val="2100"/>
              </a:lnSpc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5pPr>
            <a:lvl6pPr marL="25146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6pPr>
            <a:lvl7pPr marL="29718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7pPr>
            <a:lvl8pPr marL="34290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8pPr>
            <a:lvl9pPr marL="3886200" indent="-228600" eaLnBrk="0" fontAlgn="base" hangingPunct="0">
              <a:lnSpc>
                <a:spcPts val="2100"/>
              </a:lnSpc>
              <a:spcBef>
                <a:spcPct val="0"/>
              </a:spcBef>
              <a:spcAft>
                <a:spcPts val="1050"/>
              </a:spcAft>
              <a:buFont typeface="Arial" panose="020B0604020202020204" pitchFamily="34" charset="0"/>
              <a:buChar char="•"/>
              <a:defRPr>
                <a:solidFill>
                  <a:srgbClr val="4A4A4A"/>
                </a:solidFill>
                <a:latin typeface="Arial" panose="020B0604020202020204" pitchFamily="34" charset="0"/>
                <a:cs typeface="British Council Sans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uk-UA" alt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uk-UA" altLang="en-US" sz="2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Організатор </a:t>
            </a:r>
            <a:r>
              <a:rPr lang="uk-UA" alt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процесу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uk-UA" alt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uk-UA" altLang="en-US" sz="24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навчання</a:t>
            </a:r>
            <a:endParaRPr lang="en-GB" altLang="en-US" sz="2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2058" name="Picture 10" descr="http://cache-blog.credit.com/wp-content/uploads/2013/03/11_credit_questions-1360x8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850" y="4781550"/>
            <a:ext cx="24892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32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6875" y="1957387"/>
            <a:ext cx="314325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6286500" y="2519362"/>
            <a:ext cx="56007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F172A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Чому ми обираємо метод кейсів?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6286500" y="2938462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Case-study —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це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міст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між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теоретичною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дидактикою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непередбачуваною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атмосферою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реального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шкільного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класу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Замість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пасивного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зазубрювання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правил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студенти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вирішують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життєві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ситуації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29" name="Google Shape;129;p16"/>
          <p:cNvSpPr txBox="1"/>
          <p:nvPr/>
        </p:nvSpPr>
        <p:spPr>
          <a:xfrm>
            <a:off x="6286500" y="3738562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Метод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стимулює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розвиток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професійної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рефлексії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навички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командного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пошуку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рішень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формує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готовність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кризового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менеджменту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в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освітньому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процесі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pic>
        <p:nvPicPr>
          <p:cNvPr id="130" name="Google Shape;13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4975" y="1995487"/>
            <a:ext cx="3067050" cy="30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Метод Case-Study у підготовці</a:t>
            </a:r>
            <a:endParaRPr/>
          </a:p>
        </p:txBody>
      </p:sp>
      <p:sp>
        <p:nvSpPr>
          <p:cNvPr id="132" name="Google Shape;132;p16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57387"/>
            <a:ext cx="5334000" cy="31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1000125" y="1957387"/>
            <a:ext cx="49053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Глобальний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трансфер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інновацій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Програми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Erasmus+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інші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грант</a:t>
            </a:r>
            <a:r>
              <a:rPr lang="uk-UA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ові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проограми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надають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доступ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передових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європейських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методологій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матеріалів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42" name="Google Shape;142;p17"/>
          <p:cNvSpPr txBox="1"/>
          <p:nvPr/>
        </p:nvSpPr>
        <p:spPr>
          <a:xfrm>
            <a:off x="1000125" y="2786062"/>
            <a:ext cx="490537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Професійна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мережевість</a:t>
            </a:r>
            <a:r>
              <a:rPr lang="en-US" sz="1200" b="1" i="0" u="none" strike="noStrike" cap="none" dirty="0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Пряма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співпраця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з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провідними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університетами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ЄС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для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спільної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розробки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курсів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43" name="Google Shape;143;p17"/>
          <p:cNvSpPr txBox="1"/>
          <p:nvPr/>
        </p:nvSpPr>
        <p:spPr>
          <a:xfrm>
            <a:off x="1000125" y="3386137"/>
            <a:ext cx="49053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Академічна мобільність: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Можливість для викладачів та студентів ЗВО вивчати кращі освітні практики безпосередньо за кордоном.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1000125" y="3986212"/>
            <a:ext cx="490537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Ресурсна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підтримка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Оновлення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технічної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бази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кафедр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створення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сучасних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центрів і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лабораторій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кошти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pic>
        <p:nvPicPr>
          <p:cNvPr id="145" name="Google Shape;14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1957387"/>
            <a:ext cx="533400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125" y="197167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125" y="2800350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9125" y="340042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9125" y="4000500"/>
            <a:ext cx="219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Роль міжнародних проєктів</a:t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714375" y="523875"/>
            <a:ext cx="545068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Кейс-стаді: Проєкт MultiEd</a:t>
            </a: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0"/>
            <a:ext cx="5905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6162675"/>
            <a:ext cx="1143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828675" y="6143625"/>
            <a:ext cx="1079182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Нотатки</a:t>
            </a:r>
            <a:r>
              <a:rPr lang="en-US" sz="10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спікера</a:t>
            </a:r>
            <a:r>
              <a:rPr lang="en-US" sz="10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MultiEd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—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наш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базовий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кейс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для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аналізу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Зверніть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увагу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це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не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локальна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зміна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однієї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теми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в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робочій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програмі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Це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системна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модернізація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яка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охопила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весь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цикл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від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аналізу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потреб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шкіл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до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пілотування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абсолютно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нових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міждисциплінарних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курсів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сертифікації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1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викладачів</a:t>
            </a:r>
            <a:r>
              <a:rPr lang="en-US" sz="101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62" name="Google Shape;162;p18"/>
          <p:cNvSpPr txBox="1"/>
          <p:nvPr/>
        </p:nvSpPr>
        <p:spPr>
          <a:xfrm>
            <a:off x="595312" y="1933575"/>
            <a:ext cx="56007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Трансформація</a:t>
            </a:r>
            <a:r>
              <a:rPr lang="en-US" sz="1800" b="0" i="0" u="none" strike="noStrike" cap="none" dirty="0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 </a:t>
            </a:r>
            <a:r>
              <a:rPr lang="en-US" sz="1800" b="0" i="0" u="none" strike="noStrike" cap="none" dirty="0" err="1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через</a:t>
            </a:r>
            <a:r>
              <a:rPr lang="en-US" sz="1800" b="0" i="0" u="none" strike="noStrike" cap="none" dirty="0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 </a:t>
            </a:r>
            <a:r>
              <a:rPr lang="en-US" sz="1800" b="0" i="0" u="none" strike="noStrike" cap="none" dirty="0" err="1">
                <a:solidFill>
                  <a:srgbClr val="D97706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практику</a:t>
            </a:r>
            <a:endParaRPr dirty="0"/>
          </a:p>
        </p:txBody>
      </p:sp>
      <p:sp>
        <p:nvSpPr>
          <p:cNvPr id="163" name="Google Shape;163;p18"/>
          <p:cNvSpPr txBox="1"/>
          <p:nvPr/>
        </p:nvSpPr>
        <p:spPr>
          <a:xfrm>
            <a:off x="571500" y="2386013"/>
            <a:ext cx="533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Прикладом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системних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змін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є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Erasmus+ KA2 "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MultiEd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 (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Modernisation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of Pedagogical Higher Education by Innovative Teaching Instruments).</a:t>
            </a:r>
            <a:endParaRPr dirty="0"/>
          </a:p>
        </p:txBody>
      </p:sp>
      <p:sp>
        <p:nvSpPr>
          <p:cNvPr id="164" name="Google Shape;164;p18"/>
          <p:cNvSpPr txBox="1"/>
          <p:nvPr/>
        </p:nvSpPr>
        <p:spPr>
          <a:xfrm>
            <a:off x="595312" y="3209925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межах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8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українських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ЗВО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повністю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оновили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зміст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підготовки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майбутніх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педагогів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через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впровадження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інноваційних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методологій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викладання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65" name="Google Shape;165;p18"/>
          <p:cNvSpPr txBox="1"/>
          <p:nvPr/>
        </p:nvSpPr>
        <p:spPr>
          <a:xfrm>
            <a:off x="571500" y="4095750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Центральним вектором модернізації стало впровадження інтегрованого навчання предмету та мови (CLIL), розробка нових курсів за вибором та масштабне тестування нових навчальних планів.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19350"/>
            <a:ext cx="3524250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2419350"/>
            <a:ext cx="3524250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96250" y="2419350"/>
            <a:ext cx="3524250" cy="2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6162675"/>
            <a:ext cx="1143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828675" y="6143625"/>
            <a:ext cx="1079182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Нотатки спікера:</a:t>
            </a: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Саме ці три вектори визначили успіх модернізації. Зверніть увагу на CLIL — це глобальний тренд. Ми готуємо вчителя, який може викладати свій предмет англійською або німецькою, що надзвичайно актуально для сучасного ринку праці та білінгвальних шкіл.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819150" y="3238500"/>
            <a:ext cx="318039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172A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Методологія CLIL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819150" y="3590925"/>
            <a:ext cx="302895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Предметно-мовне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інтегроване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навчання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Викладання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профільних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дисциплін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іноземною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мовою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що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формує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професійний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словниковий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запас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безпосередньо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час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050" b="0" i="0" u="none" strike="noStrike" cap="none" dirty="0" err="1" smtClean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опанува</a:t>
            </a:r>
            <a:r>
              <a:rPr lang="en-US" sz="1050" b="0" i="0" u="none" strike="noStrike" cap="none" dirty="0" err="1" smtClean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ння</a:t>
            </a:r>
            <a:r>
              <a:rPr lang="en-US" sz="1050" b="0" i="0" u="none" strike="noStrike" cap="none" dirty="0" smtClean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фаху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78" name="Google Shape;178;p19"/>
          <p:cNvSpPr txBox="1"/>
          <p:nvPr/>
        </p:nvSpPr>
        <p:spPr>
          <a:xfrm>
            <a:off x="4581525" y="3238500"/>
            <a:ext cx="318039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172A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Цифрова компетентність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4581525" y="3590925"/>
            <a:ext cx="302895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Інтеграція в навчальні плани дисциплін з вивчення платформ змішаного навчання, створення мультимедійного контенту та методики роботи з ШІ-інструментами в класі.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8343900" y="3238500"/>
            <a:ext cx="318039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172A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Рефлексивна практика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8343900" y="3590925"/>
            <a:ext cx="302895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Перехід від пасивної практики до менторського супроводу, взаємного оцінювання (peer-feedback) та створення цифрового портфоліо вчителя для безперервної оцінки прогресу.</a:t>
            </a:r>
            <a:endParaRPr/>
          </a:p>
        </p:txBody>
      </p:sp>
      <p:pic>
        <p:nvPicPr>
          <p:cNvPr id="182" name="Google Shape;182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2724150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1525" y="2724150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3900" y="2724150"/>
            <a:ext cx="428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Три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стовпи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оновленого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змісту</a:t>
            </a:r>
            <a:endParaRPr dirty="0"/>
          </a:p>
        </p:txBody>
      </p:sp>
      <p:sp>
        <p:nvSpPr>
          <p:cNvPr id="186" name="Google Shape;186;p19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162675"/>
            <a:ext cx="1143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828675" y="6143625"/>
            <a:ext cx="10791825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Нотатки спікера:</a:t>
            </a: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85% — це не просто суха статистика. Це показник того, що ми ліквідували «розрив реальності» (reality shock) у молодих спеціалістів. Вони приходять у сучасний клас підготовленими та впевненими у своїх силах, знаючи як взаємодіяти з сучасними учнями.</a:t>
            </a:r>
            <a:endParaRPr/>
          </a:p>
        </p:txBody>
      </p:sp>
      <p:sp>
        <p:nvSpPr>
          <p:cNvPr id="194" name="Google Shape;194;p20"/>
          <p:cNvSpPr txBox="1"/>
          <p:nvPr/>
        </p:nvSpPr>
        <p:spPr>
          <a:xfrm>
            <a:off x="571500" y="2519362"/>
            <a:ext cx="5334000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>
                <a:solidFill>
                  <a:srgbClr val="D97706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85%</a:t>
            </a:r>
            <a:endParaRPr/>
          </a:p>
        </p:txBody>
      </p:sp>
      <p:sp>
        <p:nvSpPr>
          <p:cNvPr id="195" name="Google Shape;195;p20"/>
          <p:cNvSpPr txBox="1"/>
          <p:nvPr/>
        </p:nvSpPr>
        <p:spPr>
          <a:xfrm>
            <a:off x="571500" y="4033838"/>
            <a:ext cx="5334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АДАПТИВНОСТІ ВИПУСКНИКІВ</a:t>
            </a:r>
            <a:endParaRPr dirty="0"/>
          </a:p>
        </p:txBody>
      </p:sp>
      <p:sp>
        <p:nvSpPr>
          <p:cNvPr id="196" name="Google Shape;196;p20"/>
          <p:cNvSpPr txBox="1"/>
          <p:nvPr/>
        </p:nvSpPr>
        <p:spPr>
          <a:xfrm>
            <a:off x="6286500" y="2519362"/>
            <a:ext cx="56007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F172A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Показники стійкого розвитку</a:t>
            </a:r>
            <a:endParaRPr/>
          </a:p>
        </p:txBody>
      </p:sp>
      <p:sp>
        <p:nvSpPr>
          <p:cNvPr id="197" name="Google Shape;197;p20"/>
          <p:cNvSpPr txBox="1"/>
          <p:nvPr/>
        </p:nvSpPr>
        <p:spPr>
          <a:xfrm>
            <a:off x="6286500" y="2938462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Проведені моніторингові дослідження серед випускників оновлених програм та директорів шкіл продемонстрували якісний стрибок у готовності молодих вчителів до практичної роботи.</a:t>
            </a:r>
            <a:endParaRPr/>
          </a:p>
        </p:txBody>
      </p:sp>
      <p:sp>
        <p:nvSpPr>
          <p:cNvPr id="198" name="Google Shape;198;p20"/>
          <p:cNvSpPr txBox="1"/>
          <p:nvPr/>
        </p:nvSpPr>
        <p:spPr>
          <a:xfrm>
            <a:off x="6286500" y="3738562"/>
            <a:ext cx="5334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85% респондентів підкреслили, що навички розробки інтерактивних уроків та використання цифрових інструментів, здобуті в оновлених курсах, критично полегшили адаптацію в перший рік викладання.</a:t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Ефективність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впровадження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змін</a:t>
            </a:r>
            <a:endParaRPr dirty="0"/>
          </a:p>
        </p:txBody>
      </p:sp>
      <p:sp>
        <p:nvSpPr>
          <p:cNvPr id="200" name="Google Shape;200;p20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168" y="2050542"/>
            <a:ext cx="3721608" cy="241173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Шкільний вчитель нового покоління</a:t>
            </a:r>
            <a:endParaRPr lang="en-US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29768" y="4462272"/>
            <a:ext cx="3493008" cy="1176528"/>
          </a:xfrm>
        </p:spPr>
        <p:txBody>
          <a:bodyPr/>
          <a:lstStyle/>
          <a:p>
            <a:r>
              <a:rPr lang="uk-UA" dirty="0" smtClean="0"/>
              <a:t>2013-2019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342900"/>
            <a:ext cx="8115300" cy="6172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4409"/>
          <a:stretch/>
        </p:blipFill>
        <p:spPr>
          <a:xfrm>
            <a:off x="402336" y="283559"/>
            <a:ext cx="3099272" cy="176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21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374904" y="260351"/>
            <a:ext cx="11356847" cy="562609"/>
          </a:xfrm>
        </p:spPr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uk-UA" altLang="en-US" sz="2000" dirty="0">
                <a:latin typeface="Arial Black" panose="020B0A04020102020204" pitchFamily="34" charset="0"/>
                <a:cs typeface="British Council Sans Black" pitchFamily="34" charset="0"/>
              </a:rPr>
              <a:t>ТИПОВА ПРОГРАМА З МЕТОДИКИ </a:t>
            </a:r>
            <a:r>
              <a:rPr lang="uk-UA" altLang="en-US" sz="2000" dirty="0" smtClean="0">
                <a:latin typeface="Arial Black" panose="020B0A04020102020204" pitchFamily="34" charset="0"/>
                <a:cs typeface="British Council Sans Black" pitchFamily="34" charset="0"/>
              </a:rPr>
              <a:t>НАВЧАННЯ </a:t>
            </a:r>
            <a:r>
              <a:rPr lang="uk-UA" altLang="en-US" sz="2000" dirty="0">
                <a:latin typeface="Arial Black" panose="020B0A04020102020204" pitchFamily="34" charset="0"/>
                <a:cs typeface="British Council Sans Black" pitchFamily="34" charset="0"/>
              </a:rPr>
              <a:t>АНГЛІЙСЬКОЇ МОВИ</a:t>
            </a:r>
            <a:endParaRPr lang="ru-RU" altLang="en-US" sz="2000" dirty="0">
              <a:latin typeface="Arial Black" panose="020B0A04020102020204" pitchFamily="34" charset="0"/>
              <a:cs typeface="British Council Sans Black" pitchFamily="34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919289" y="2420938"/>
            <a:ext cx="8569325" cy="4248150"/>
          </a:xfrm>
        </p:spPr>
        <p:txBody>
          <a:bodyPr rtlCol="0">
            <a:normAutofit/>
          </a:bodyPr>
          <a:lstStyle/>
          <a:p>
            <a:pPr algn="l">
              <a:defRPr/>
            </a:pPr>
            <a:endParaRPr lang="ru-RU" dirty="0"/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71268"/>
              </p:ext>
            </p:extLst>
          </p:nvPr>
        </p:nvGraphicFramePr>
        <p:xfrm>
          <a:off x="1014984" y="822961"/>
          <a:ext cx="10250424" cy="5930583"/>
        </p:xfrm>
        <a:graphic>
          <a:graphicData uri="http://schemas.openxmlformats.org/drawingml/2006/table">
            <a:tbl>
              <a:tblPr/>
              <a:tblGrid>
                <a:gridCol w="3269103">
                  <a:extLst>
                    <a:ext uri="{9D8B030D-6E8A-4147-A177-3AD203B41FA5}">
                      <a16:colId xmlns:a16="http://schemas.microsoft.com/office/drawing/2014/main" val="2058090537"/>
                    </a:ext>
                  </a:extLst>
                </a:gridCol>
                <a:gridCol w="3564513">
                  <a:extLst>
                    <a:ext uri="{9D8B030D-6E8A-4147-A177-3AD203B41FA5}">
                      <a16:colId xmlns:a16="http://schemas.microsoft.com/office/drawing/2014/main" val="798038016"/>
                    </a:ext>
                  </a:extLst>
                </a:gridCol>
                <a:gridCol w="3416808">
                  <a:extLst>
                    <a:ext uri="{9D8B030D-6E8A-4147-A177-3AD203B41FA5}">
                      <a16:colId xmlns:a16="http://schemas.microsoft.com/office/drawing/2014/main" val="134241608"/>
                    </a:ext>
                  </a:extLst>
                </a:gridCol>
              </a:tblGrid>
              <a:tr h="427183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2-й курс (сем.3-4-)</a:t>
                      </a:r>
                      <a:endParaRPr kumimoji="0" lang="ru-RU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3-й курс (сем. 5-6)</a:t>
                      </a:r>
                      <a:endParaRPr kumimoji="0" lang="ru-RU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4-й курс (сем.7-8)</a:t>
                      </a:r>
                      <a:endParaRPr kumimoji="0" lang="ru-RU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613272"/>
                  </a:ext>
                </a:extLst>
              </a:tr>
              <a:tr h="690064"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1. Розуміння учня та процесу учіння</a:t>
                      </a:r>
                      <a:endParaRPr kumimoji="0" lang="ru-RU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3. Підготовка до викладання</a:t>
                      </a:r>
                      <a:r>
                        <a:rPr kumimoji="0" lang="en-GB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5. Специфічні питання</a:t>
                      </a:r>
                      <a:endParaRPr kumimoji="0" lang="ru-RU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285857"/>
                  </a:ext>
                </a:extLst>
              </a:tr>
              <a:tr h="566497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Цінності та переконання про учіння/ навчання. 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Формування іншомовної мовленнєвої компетентності в аудіюванні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Аудиторні мікродослідження</a:t>
                      </a: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29210"/>
                  </a:ext>
                </a:extLst>
              </a:tr>
              <a:tr h="492903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Психологічні фактори у вивченні англійської мови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Формування іншомовної мовленнєвої компетентності у говорінні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 англійської мови учнів з особливими потребами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41627"/>
                  </a:ext>
                </a:extLst>
              </a:tr>
              <a:tr h="492903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Опанування іноземною мовою 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Формування іншомовної мовленнєвої компетентності у читанні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 англійської мови учнів початкової школи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749254"/>
                  </a:ext>
                </a:extLst>
              </a:tr>
              <a:tr h="521999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Розвиток автономності учня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Формування іншомовної мовленнєвої компетентності у письмі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Формування іншомовної міжкультурної компетентності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331312"/>
                  </a:ext>
                </a:extLst>
              </a:tr>
              <a:tr h="690064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2. Підготовка до викладання</a:t>
                      </a:r>
                      <a:r>
                        <a:rPr kumimoji="0" lang="en-GB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kumimoji="0" lang="ru-RU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4 Підготовка до викладання</a:t>
                      </a:r>
                      <a:r>
                        <a:rPr kumimoji="0" lang="en-GB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Використання ІКТ у навчанні та викладанні англійської мови 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34265"/>
                  </a:ext>
                </a:extLst>
              </a:tr>
              <a:tr h="690064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Принципи комунікативного підходу у навчанні англійської мови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Планування навчального процесу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 6. Професійний розвиток 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317517"/>
                  </a:ext>
                </a:extLst>
              </a:tr>
              <a:tr h="492903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 граматики у контексті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Розроблення навчальних матеріалів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Аудиторні мікродослідження 2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401698"/>
                  </a:ext>
                </a:extLst>
              </a:tr>
              <a:tr h="492903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Навчання лексики у контексті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Аналіз та виправлення помилок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Планування безперервного професійного розвитку 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D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714836"/>
                  </a:ext>
                </a:extLst>
              </a:tr>
              <a:tr h="373100"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Управління роботою у класі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defTabSz="6858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Тестування та оцінювання</a:t>
                      </a:r>
                      <a:endParaRPr kumimoji="0" lang="ru-RU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1pPr>
                      <a:lvl2pPr marL="742950" indent="-28575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2pPr>
                      <a:lvl3pPr marL="11430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3pPr>
                      <a:lvl4pPr marL="16002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4pPr>
                      <a:lvl5pPr marL="2057400" indent="-228600" eaLnBrk="0" hangingPunct="0">
                        <a:lnSpc>
                          <a:spcPts val="2100"/>
                        </a:lnSpc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ts val="2100"/>
                        </a:lnSpc>
                        <a:spcBef>
                          <a:spcPct val="0"/>
                        </a:spcBef>
                        <a:spcAft>
                          <a:spcPts val="1050"/>
                        </a:spcAft>
                        <a:buFont typeface="Arial" panose="020B0604020202020204" pitchFamily="34" charset="0"/>
                        <a:defRPr sz="1600">
                          <a:solidFill>
                            <a:srgbClr val="4A4A4A"/>
                          </a:solidFill>
                          <a:latin typeface="Arial" panose="020B0604020202020204" pitchFamily="34" charset="0"/>
                          <a:cs typeface="British Council San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Виробнича</a:t>
                      </a:r>
                      <a:r>
                        <a:rPr kumimoji="0" lang="ru-RU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педагогічна</a:t>
                      </a:r>
                      <a:r>
                        <a:rPr kumimoji="0" lang="ru-RU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практика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336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07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1992313" y="260351"/>
            <a:ext cx="8229600" cy="1152525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r>
              <a:rPr lang="uk-UA" altLang="en-US" cap="none" smtClean="0">
                <a:latin typeface="Arial Black" panose="020B0A04020102020204" pitchFamily="34" charset="0"/>
                <a:cs typeface="British Council Sans Black" pitchFamily="34" charset="0"/>
              </a:rPr>
              <a:t>ПЕДАГОГІЧНА ПРАКТИКА </a:t>
            </a:r>
            <a:endParaRPr lang="ru-RU" altLang="en-US" cap="none" smtClean="0">
              <a:latin typeface="Arial Black" panose="020B0A04020102020204" pitchFamily="34" charset="0"/>
              <a:cs typeface="British Council Sans Black" pitchFamily="34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55680"/>
              </p:ext>
            </p:extLst>
          </p:nvPr>
        </p:nvGraphicFramePr>
        <p:xfrm>
          <a:off x="1243585" y="1636776"/>
          <a:ext cx="946404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65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Семестри</a:t>
                      </a:r>
                      <a:r>
                        <a:rPr kumimoji="0" lang="uk-UA" sz="2800" b="1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2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3-4</a:t>
                      </a:r>
                      <a:endParaRPr lang="ru-RU" sz="2800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Семестри 5-7</a:t>
                      </a:r>
                      <a:endParaRPr lang="ru-RU" sz="2800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Семестр</a:t>
                      </a:r>
                      <a:r>
                        <a:rPr kumimoji="0" lang="uk-UA" sz="2800" b="1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uk-UA" sz="28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  <a:endParaRPr lang="ru-RU" sz="2800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6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Кероване спостереження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Помічник вчителя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Виробнича педагогічна практика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5"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+mj-lt"/>
                        </a:rPr>
                        <a:t>Раз на два тижні 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+mj-lt"/>
                        </a:rPr>
                        <a:t>Раз на тиждень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+mj-lt"/>
                        </a:rPr>
                        <a:t> 6 тижнів</a:t>
                      </a:r>
                      <a:endParaRPr lang="ru-RU" sz="2400" b="1" dirty="0">
                        <a:latin typeface="+mj-lt"/>
                      </a:endParaRPr>
                    </a:p>
                  </a:txBody>
                  <a:tcPr marL="91444" marR="914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9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29768" y="274193"/>
            <a:ext cx="9372600" cy="1005967"/>
          </a:xfrm>
        </p:spPr>
        <p:txBody>
          <a:bodyPr>
            <a:normAutofit/>
          </a:bodyPr>
          <a:lstStyle/>
          <a:p>
            <a:pPr algn="l"/>
            <a:r>
              <a:rPr lang="uk-UA" sz="2550" b="1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Arial"/>
              </a:rPr>
              <a:t>Результати </a:t>
            </a:r>
            <a:r>
              <a:rPr lang="uk-UA" sz="2550" b="1" dirty="0" err="1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Arial"/>
              </a:rPr>
              <a:t>Проєкту</a:t>
            </a:r>
            <a:r>
              <a:rPr lang="uk-UA" sz="2550" b="1" dirty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Arial"/>
              </a:rPr>
              <a:t>:</a:t>
            </a:r>
            <a:endParaRPr lang="en-US" sz="2550" b="1" dirty="0">
              <a:solidFill>
                <a:srgbClr val="0F172A"/>
              </a:solidFill>
              <a:latin typeface="Playfair Display"/>
              <a:ea typeface="Playfair Display"/>
              <a:cs typeface="Playfair Display"/>
              <a:sym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70" y="1152144"/>
            <a:ext cx="5752441" cy="21946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16" y="1461692"/>
            <a:ext cx="4659166" cy="20284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682" y="3200399"/>
            <a:ext cx="2405221" cy="31440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" y="4037231"/>
            <a:ext cx="2534577" cy="11408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216" y="3831335"/>
            <a:ext cx="2529106" cy="20818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8635" y="3624495"/>
            <a:ext cx="2581468" cy="229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43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 txBox="1"/>
          <p:nvPr/>
        </p:nvSpPr>
        <p:spPr>
          <a:xfrm>
            <a:off x="2000250" y="2328862"/>
            <a:ext cx="86201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ктуалізація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проблеми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модернізації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вищої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педагогічної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школи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через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призму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міжнародної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проєктної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роботи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09" name="Google Shape;209;p21"/>
          <p:cNvSpPr txBox="1"/>
          <p:nvPr/>
        </p:nvSpPr>
        <p:spPr>
          <a:xfrm>
            <a:off x="2000250" y="2928937"/>
            <a:ext cx="86201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Аналіз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кейс</a:t>
            </a:r>
            <a:r>
              <a:rPr lang="uk-UA" sz="1200" b="1" i="0" u="none" strike="noStrike" cap="none" dirty="0" err="1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ів</a:t>
            </a:r>
            <a:r>
              <a:rPr lang="en-US" sz="1200" b="1" i="0" u="none" strike="noStrike" cap="none" dirty="0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озгляд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результат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ів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реалізації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проєкт</a:t>
            </a:r>
            <a:r>
              <a:rPr lang="uk-UA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ів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10" name="Google Shape;210;p21"/>
          <p:cNvSpPr txBox="1"/>
          <p:nvPr/>
        </p:nvSpPr>
        <p:spPr>
          <a:xfrm>
            <a:off x="2000250" y="3529012"/>
            <a:ext cx="86201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Практична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командна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робота</a:t>
            </a:r>
            <a:r>
              <a:rPr lang="en-US" sz="1200" b="1" i="0" u="none" strike="noStrike" cap="none" dirty="0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даптаці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я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запропонованого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кейсу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реалії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своїх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освітніх програм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11" name="Google Shape;211;p21"/>
          <p:cNvSpPr txBox="1"/>
          <p:nvPr/>
        </p:nvSpPr>
        <p:spPr>
          <a:xfrm>
            <a:off x="2000250" y="4129087"/>
            <a:ext cx="86201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Рефлексія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та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підсумки</a:t>
            </a:r>
            <a:r>
              <a:rPr lang="en-US" sz="12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1" i="0" u="none" strike="noStrike" cap="none" dirty="0" smtClean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Презентація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результатів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групової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роботи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обговорення</a:t>
            </a:r>
            <a:r>
              <a:rPr lang="uk-UA" sz="1200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впровадження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змін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uk-UA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в освітніх програмах</a:t>
            </a:r>
            <a:r>
              <a:rPr lang="en-US" sz="1200" b="0" i="0" u="none" strike="noStrike" cap="none" dirty="0" smtClean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pic>
        <p:nvPicPr>
          <p:cNvPr id="212" name="Google Shape;21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234315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250" y="2943225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19250" y="3543300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19250" y="4143375"/>
            <a:ext cx="1428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/>
        </p:nvSpPr>
        <p:spPr>
          <a:xfrm>
            <a:off x="989647" y="554378"/>
            <a:ext cx="10212705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550" b="1" i="0" u="none" strike="noStrike" cap="none" dirty="0" smtClean="0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Вивчення кейсів</a:t>
            </a:r>
            <a:endParaRPr dirty="0"/>
          </a:p>
        </p:txBody>
      </p:sp>
      <p:sp>
        <p:nvSpPr>
          <p:cNvPr id="217" name="Google Shape;217;p21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033587"/>
            <a:ext cx="11049000" cy="29908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6" name="Google Shape;226;p22"/>
          <p:cNvGraphicFramePr/>
          <p:nvPr/>
        </p:nvGraphicFramePr>
        <p:xfrm>
          <a:off x="581025" y="2043112"/>
          <a:ext cx="11029950" cy="2971750"/>
        </p:xfrm>
        <a:graphic>
          <a:graphicData uri="http://schemas.openxmlformats.org/drawingml/2006/table">
            <a:tbl>
              <a:tblPr firstRow="1" bandRow="1">
                <a:noFill/>
                <a:tableStyleId>{4366D4A4-F5F9-41CF-B935-712075D50A9D}</a:tableStyleId>
              </a:tblPr>
              <a:tblGrid>
                <a:gridCol w="178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Критерій аналізу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Традиційна програма підготовки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Модернізована програма (Case &amp; Project)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Фокус навчання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Теоретичні лінгвістичні знання, пасивне вивчення теорії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Професійні компетентності, інтегровані навички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Провідні методики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Лекційно-семінарська система, репродуктивні завдання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Case-study, проєктний метод, симуляції уроків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Цифровізація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Фрагментарне використання ІКТ як допоміжних засобів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Глибока інтеграція LMS, цифрової дидактики та ШІ-сервісів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Оцінювання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Усні/письмові іспити на відтворення теоретичного матеріалу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Критеріальне оцінювання, портфоліо, аналіз практичних кейсів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7" name="Google Shape;227;p22"/>
          <p:cNvSpPr/>
          <p:nvPr/>
        </p:nvSpPr>
        <p:spPr>
          <a:xfrm>
            <a:off x="581025" y="2533650"/>
            <a:ext cx="17843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2365325" y="2533650"/>
            <a:ext cx="45325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6897885" y="2533650"/>
            <a:ext cx="47130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581025" y="3038475"/>
            <a:ext cx="17843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2365325" y="3038475"/>
            <a:ext cx="45325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6897885" y="3038475"/>
            <a:ext cx="47130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581025" y="3771900"/>
            <a:ext cx="17843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2365325" y="3771900"/>
            <a:ext cx="45325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6897885" y="3771900"/>
            <a:ext cx="47130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581025" y="4276725"/>
            <a:ext cx="17843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2365325" y="4276725"/>
            <a:ext cx="45325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6897885" y="4276725"/>
            <a:ext cx="47130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2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Порівняльний аналіз підходів</a:t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008" y="91313"/>
            <a:ext cx="7772400" cy="1470025"/>
          </a:xfrm>
        </p:spPr>
        <p:txBody>
          <a:bodyPr/>
          <a:lstStyle/>
          <a:p>
            <a:r>
              <a:rPr lang="uk-UA" dirty="0" err="1" smtClean="0"/>
              <a:t>Проєкти</a:t>
            </a:r>
            <a:r>
              <a:rPr lang="uk-UA" dirty="0" smtClean="0"/>
              <a:t> з удосконалення підготовки вчителів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096" y="1453896"/>
            <a:ext cx="6263640" cy="939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185" y="1923669"/>
            <a:ext cx="3416834" cy="1511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185" y="4088658"/>
            <a:ext cx="3940264" cy="10411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5315" y="3233295"/>
            <a:ext cx="6859421" cy="116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25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4"/>
          <p:cNvSpPr txBox="1"/>
          <p:nvPr/>
        </p:nvSpPr>
        <p:spPr>
          <a:xfrm>
            <a:off x="295275" y="523875"/>
            <a:ext cx="11601450" cy="80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Обговорення та висновки</a:t>
            </a:r>
            <a:endParaRPr/>
          </a:p>
        </p:txBody>
      </p:sp>
      <p:sp>
        <p:nvSpPr>
          <p:cNvPr id="269" name="Google Shape;269;p24"/>
          <p:cNvSpPr txBox="1"/>
          <p:nvPr/>
        </p:nvSpPr>
        <p:spPr>
          <a:xfrm>
            <a:off x="571500" y="1476375"/>
            <a:ext cx="11049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Запрошуємо до відкритої дискусії. Поділіться вашим досвідом та планами змін.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571500" y="2047875"/>
            <a:ext cx="1104900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Дякуємо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за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увагу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!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Спільними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зусиллями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до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європейських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стандартів</a:t>
            </a:r>
            <a:r>
              <a:rPr lang="en-US" sz="1350" b="0" i="0" u="none" strike="noStrike" cap="none" dirty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освіти</a:t>
            </a:r>
            <a:r>
              <a:rPr lang="uk-UA" sz="1350" b="0" i="0" u="none" strike="noStrike" cap="none" dirty="0" smtClean="0">
                <a:solidFill>
                  <a:srgbClr val="D97706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!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/>
          <p:nvPr/>
        </p:nvSpPr>
        <p:spPr>
          <a:xfrm>
            <a:off x="571500" y="3525738"/>
            <a:ext cx="11049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507968" y="3382863"/>
            <a:ext cx="26683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Q1 - Аудит та аналіз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571500" y="3687663"/>
            <a:ext cx="2541240" cy="53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Аналіз поточного контенту програм, опитування випускників та роботодавців, визначення прогалин.</a:t>
            </a:r>
            <a:endParaRPr/>
          </a:p>
        </p:txBody>
      </p:sp>
      <p:sp>
        <p:nvSpPr>
          <p:cNvPr id="251" name="Google Shape;251;p23"/>
          <p:cNvSpPr txBox="1"/>
          <p:nvPr/>
        </p:nvSpPr>
        <p:spPr>
          <a:xfrm>
            <a:off x="3343888" y="3382863"/>
            <a:ext cx="26683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Q2 - Редизайн курсів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3407419" y="3687663"/>
            <a:ext cx="2541240" cy="53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Інтеграція CLIL-модулів, розробка нових силабусів, узгодження навчальних планів на рівні ЗВО.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6179808" y="3382863"/>
            <a:ext cx="26683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Q3 - Тренінги викладачів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6243339" y="3687663"/>
            <a:ext cx="2541240" cy="53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Підвищення кваліфікації кафедри, освоєння кейс-методики та цифрових інструментів викладання.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9015728" y="3382863"/>
            <a:ext cx="26683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Q4 - Пілотування</a:t>
            </a:r>
            <a:endParaRPr/>
          </a:p>
        </p:txBody>
      </p:sp>
      <p:sp>
        <p:nvSpPr>
          <p:cNvPr id="256" name="Google Shape;256;p23"/>
          <p:cNvSpPr txBox="1"/>
          <p:nvPr/>
        </p:nvSpPr>
        <p:spPr>
          <a:xfrm>
            <a:off x="9079259" y="3687663"/>
            <a:ext cx="2541240" cy="53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Запуск оновлених курсів, моніторинг зворотного зв'язку від студентів, фінальне коригування контенту.</a:t>
            </a:r>
            <a:endParaRPr/>
          </a:p>
        </p:txBody>
      </p:sp>
      <p:sp>
        <p:nvSpPr>
          <p:cNvPr id="257" name="Google Shape;257;p23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Дорожня карта трансформації програми</a:t>
            </a:r>
            <a:endParaRPr/>
          </a:p>
        </p:txBody>
      </p:sp>
      <p:sp>
        <p:nvSpPr>
          <p:cNvPr id="258" name="Google Shape;258;p23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1746795" y="3049488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D977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4582715" y="3049488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D977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/>
          <p:nvPr/>
        </p:nvSpPr>
        <p:spPr>
          <a:xfrm>
            <a:off x="7418635" y="3049488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D977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10254555" y="3049488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D977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5"/>
          <p:cNvSpPr/>
          <p:nvPr/>
        </p:nvSpPr>
        <p:spPr>
          <a:xfrm>
            <a:off x="2714625" y="2376487"/>
            <a:ext cx="676275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2714625" y="3148012"/>
            <a:ext cx="676275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5"/>
          <p:cNvSpPr/>
          <p:nvPr/>
        </p:nvSpPr>
        <p:spPr>
          <a:xfrm>
            <a:off x="2714625" y="3138487"/>
            <a:ext cx="67627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5"/>
          <p:cNvSpPr/>
          <p:nvPr/>
        </p:nvSpPr>
        <p:spPr>
          <a:xfrm>
            <a:off x="2714625" y="3138487"/>
            <a:ext cx="67627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5"/>
          <p:cNvSpPr/>
          <p:nvPr/>
        </p:nvSpPr>
        <p:spPr>
          <a:xfrm>
            <a:off x="2714625" y="3910012"/>
            <a:ext cx="67627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5"/>
          <p:cNvSpPr/>
          <p:nvPr/>
        </p:nvSpPr>
        <p:spPr>
          <a:xfrm>
            <a:off x="2714625" y="3910012"/>
            <a:ext cx="676275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4625" y="251936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5"/>
          <p:cNvSpPr txBox="1"/>
          <p:nvPr/>
        </p:nvSpPr>
        <p:spPr>
          <a:xfrm>
            <a:off x="3810000" y="2382440"/>
            <a:ext cx="5667375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https://www.cultofpedagogy.com/wp-content/uploads/2015/10/Discussion-Strategies-Pin.png</a:t>
            </a:r>
            <a:endParaRPr dirty="0"/>
          </a:p>
        </p:txBody>
      </p:sp>
      <p:sp>
        <p:nvSpPr>
          <p:cNvPr id="286" name="Google Shape;286;p25"/>
          <p:cNvSpPr txBox="1"/>
          <p:nvPr/>
        </p:nvSpPr>
        <p:spPr>
          <a:xfrm>
            <a:off x="3810000" y="2759868"/>
            <a:ext cx="56673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Source: </a:t>
            </a:r>
            <a:r>
              <a:rPr lang="en-US" sz="1200" b="0" i="0" u="none" strike="noStrike" cap="none" dirty="0">
                <a:solidFill>
                  <a:srgbClr val="4F46E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www.cultofpedagogy.com</a:t>
            </a:r>
            <a:endParaRPr dirty="0"/>
          </a:p>
        </p:txBody>
      </p:sp>
      <p:pic>
        <p:nvPicPr>
          <p:cNvPr id="287" name="Google Shape;287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14625" y="329088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5"/>
          <p:cNvSpPr txBox="1"/>
          <p:nvPr/>
        </p:nvSpPr>
        <p:spPr>
          <a:xfrm>
            <a:off x="3810000" y="3298031"/>
            <a:ext cx="5667375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https://amlotus.edu/wp-content/uploads/2024/12/0dee0b3fthumbnail.jpeg</a:t>
            </a:r>
            <a:endParaRPr/>
          </a:p>
        </p:txBody>
      </p:sp>
      <p:sp>
        <p:nvSpPr>
          <p:cNvPr id="289" name="Google Shape;289;p25"/>
          <p:cNvSpPr txBox="1"/>
          <p:nvPr/>
        </p:nvSpPr>
        <p:spPr>
          <a:xfrm>
            <a:off x="3810000" y="3531393"/>
            <a:ext cx="56673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amlotus.edu</a:t>
            </a:r>
            <a:endParaRPr/>
          </a:p>
        </p:txBody>
      </p:sp>
      <p:pic>
        <p:nvPicPr>
          <p:cNvPr id="290" name="Google Shape;290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14625" y="4062412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 txBox="1"/>
          <p:nvPr/>
        </p:nvSpPr>
        <p:spPr>
          <a:xfrm>
            <a:off x="3810000" y="4069556"/>
            <a:ext cx="5667375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https://vapstech.com/wp-content/uploads/2026/02/Smart-Board.jpg</a:t>
            </a:r>
            <a:endParaRPr/>
          </a:p>
        </p:txBody>
      </p:sp>
      <p:sp>
        <p:nvSpPr>
          <p:cNvPr id="292" name="Google Shape;292;p25"/>
          <p:cNvSpPr txBox="1"/>
          <p:nvPr/>
        </p:nvSpPr>
        <p:spPr>
          <a:xfrm>
            <a:off x="3810000" y="4302918"/>
            <a:ext cx="56673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vapstech.com</a:t>
            </a:r>
            <a:endParaRPr/>
          </a:p>
        </p:txBody>
      </p:sp>
      <p:sp>
        <p:nvSpPr>
          <p:cNvPr id="293" name="Google Shape;293;p25"/>
          <p:cNvSpPr txBox="1"/>
          <p:nvPr/>
        </p:nvSpPr>
        <p:spPr>
          <a:xfrm>
            <a:off x="714375" y="523875"/>
            <a:ext cx="11451431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Image Sources</a:t>
            </a:r>
            <a:endParaRPr/>
          </a:p>
        </p:txBody>
      </p:sp>
      <p:sp>
        <p:nvSpPr>
          <p:cNvPr id="294" name="Google Shape;294;p25"/>
          <p:cNvSpPr/>
          <p:nvPr/>
        </p:nvSpPr>
        <p:spPr>
          <a:xfrm>
            <a:off x="571500" y="523875"/>
            <a:ext cx="47625" cy="438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1638</Words>
  <Application>Microsoft Office PowerPoint</Application>
  <PresentationFormat>Широкий екран</PresentationFormat>
  <Paragraphs>165</Paragraphs>
  <Slides>20</Slides>
  <Notes>15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9" baseType="lpstr">
      <vt:lpstr>Plus Jakarta Sans</vt:lpstr>
      <vt:lpstr>Playfair Display SemiBold</vt:lpstr>
      <vt:lpstr>Calibri</vt:lpstr>
      <vt:lpstr>British Council Sans Black</vt:lpstr>
      <vt:lpstr>Plus Jakarta Sans SemiBold</vt:lpstr>
      <vt:lpstr>Playfair Display</vt:lpstr>
      <vt:lpstr>Arial Black</vt:lpstr>
      <vt:lpstr>Arial</vt:lpstr>
      <vt:lpstr>Office Theme</vt:lpstr>
      <vt:lpstr>Презентація PowerPoint</vt:lpstr>
      <vt:lpstr>Презентація PowerPoint</vt:lpstr>
      <vt:lpstr>Презентація PowerPoint</vt:lpstr>
      <vt:lpstr>НАВЧАННЯ/ВИКЛАДАННЯ 2020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Шкільний вчитель нового покоління</vt:lpstr>
      <vt:lpstr>ТИПОВА ПРОГРАМА З МЕТОДИКИ НАВЧАННЯ АНГЛІЙСЬКОЇ МОВИ</vt:lpstr>
      <vt:lpstr>ПЕДАГОГІЧНА ПРАКТИКА </vt:lpstr>
      <vt:lpstr>Результати Проєкту:</vt:lpstr>
      <vt:lpstr>Презентація PowerPoint</vt:lpstr>
      <vt:lpstr>Презентація PowerPoint</vt:lpstr>
      <vt:lpstr>Проєкти з удосконалення підготовки вчителів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ACER</cp:lastModifiedBy>
  <cp:revision>21</cp:revision>
  <dcterms:modified xsi:type="dcterms:W3CDTF">2026-09-22T08:08:54Z</dcterms:modified>
</cp:coreProperties>
</file>